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>
      <p:cViewPr varScale="1">
        <p:scale>
          <a:sx n="107" d="100"/>
          <a:sy n="107" d="100"/>
        </p:scale>
        <p:origin x="12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D1BC-96DD-1BDC-79A6-A90D2532D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AA29E-5CEF-0943-12FE-7BB806E7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C14B1-F900-6832-3D4D-9F970B0D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D0517-4A30-0253-6054-5E81A98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A4EE0-6A15-9CF0-F88B-B39C8687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588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C614-25A6-5A94-244F-FED89111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37939-0A96-BAAD-1621-A6311A61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37DF-C799-3DA8-0E21-428D2FE7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9D0-6E37-DA2A-5989-54C19A0A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3E4E-FF34-2708-0D72-FAFD3D0E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43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2E5A3-78EC-D00A-790A-ED5650C63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998BF-9E52-05E0-6F08-C275C820C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9F22-4BF7-FB53-FEB1-8243C874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1EED-C7A7-16F7-5AE8-E12FA291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002A-B7CC-78B2-4735-C1D9979D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7597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FC8C-03CE-4795-D22F-D9F39E02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B471-A4B1-56CD-C9D3-D87E9E85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E7B0-07DD-9049-7E24-80C74F85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555F-E41F-3278-7620-4FC7955F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F25C-E0AB-5143-736F-5576CFCA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1587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D56E-75E3-1C86-478C-14503019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FE61-EBE8-8C26-66C0-CD5D47FC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D416-DDD9-A19B-902F-370D873D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0409-88B7-72A8-0FDB-A728BFE5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A656-5551-69F6-787C-58A51CA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493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16D3-B9C6-7C16-035A-28F445C1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2644-FD62-62B2-1A03-BCE953FDE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762E-261B-ED8B-2C0B-3F7605D4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D6EF1-2915-6022-4781-D9100774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83D11-C2BB-0B71-CD8E-AE40CCEC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0E73-189F-4994-E7C4-E54AF6AB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021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5FE1-F8FE-A5B1-1F0B-C75629F5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5FE95-6DD9-39ED-5A90-DBEAF2A97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1371F-D9B7-3489-A59C-E1E959E4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59E40-ABBA-A9E1-9C39-E7C575375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2C85A-2420-0662-6341-71FFF6B78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ABE01-EEAC-958E-760E-87ED05E1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96F3F-703B-04A7-CAE7-32B583FF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05AAC-1B74-DAE2-365C-5596B566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323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3137-4941-F183-1B95-D65E0EED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DA82B-7110-48D2-A3BE-4A5FC089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6CB43-4EA7-0BBD-C1EC-3D6B2A1A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05482-B620-BD72-4FF9-9EBF806D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884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127EE-725D-5945-7696-66C30A4B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745FB-B7A6-E4A2-1439-7BC314A9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C213-89D9-3615-481A-A801BC9B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2565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32A8-2879-6FDC-1184-1BB82007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4C0D-69D7-5CA7-0947-3A0CE4E8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40F57-53F0-3C8C-B5C5-F6A60712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BC98B-708F-F995-57C7-C710B7B6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72487-49CA-57D4-E3B3-77FB44A8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164F7-A2E2-D83F-763C-0BFA3F95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7853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3106-8B6D-AEDE-E933-2314E099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9C4AF-5DFF-DDA5-4D0F-9B6440DD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77E6A-E84A-E5C2-B658-8747105D1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B052-6F6B-A8ED-07BE-A24D7B89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95859-6612-D6BE-4E43-B8B1290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7266-F3D1-9316-7B51-2A6A0945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76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24717-B2CC-9653-A82F-034D5228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8EAE-7807-E573-D739-6DAE1A4D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BB1B-F9D7-E335-24E0-F8EF9AE85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46CAC-F4F1-0C4E-815E-B95A1AC95B6E}" type="datetimeFigureOut">
              <a:rPr lang="en-BR" smtClean="0"/>
              <a:t>09/05/25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081B-53B5-C97B-A178-582B57FFA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7C46-0A0F-4685-5DEE-5EDE43095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0120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CE1606-B12D-45F2-C418-8BBA46C88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014"/>
            <a:ext cx="9144000" cy="2703786"/>
          </a:xfrm>
        </p:spPr>
        <p:txBody>
          <a:bodyPr/>
          <a:lstStyle/>
          <a:p>
            <a:r>
              <a:rPr lang="en-BR" sz="28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Cintia Izumi Shinoda</a:t>
            </a:r>
          </a:p>
          <a:p>
            <a:endParaRPr lang="en-BR" dirty="0">
              <a:solidFill>
                <a:srgbClr val="EF2542"/>
              </a:solidFill>
            </a:endParaRPr>
          </a:p>
          <a:p>
            <a:r>
              <a:rPr lang="en-BR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Data Analyst Tech </a:t>
            </a:r>
            <a:r>
              <a:rPr lang="en-BR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330CD-F242-F25E-B9D5-E96B9D94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0" y="5989552"/>
            <a:ext cx="1510270" cy="7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6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E7870-327B-FA43-37C4-B2680541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18" y="547815"/>
            <a:ext cx="2559304" cy="324544"/>
          </a:xfrm>
        </p:spPr>
        <p:txBody>
          <a:bodyPr>
            <a:normAutofit fontScale="90000"/>
          </a:bodyPr>
          <a:lstStyle/>
          <a:p>
            <a:r>
              <a:rPr lang="en-BR" sz="32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Landscape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10B52436-0EBF-237D-743E-BADE4AEB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547815"/>
            <a:ext cx="7108889" cy="1753951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8" name="Picture 7" descr="A table with text on it&#10;&#10;AI-generated content may be incorrect.">
            <a:extLst>
              <a:ext uri="{FF2B5EF4-FFF2-40B4-BE49-F238E27FC236}">
                <a16:creationId xmlns:a16="http://schemas.microsoft.com/office/drawing/2014/main" id="{E3A9146D-B737-6004-E2EB-4608BED4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18" y="2301766"/>
            <a:ext cx="3205983" cy="230646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84161C-062C-BEBC-C737-85C334F7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93" y="1600062"/>
            <a:ext cx="8089308" cy="370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1005D-D55E-3499-5F14-BB051F1C4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2496" y="6368800"/>
            <a:ext cx="751773" cy="375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77D7C-BF4D-05D7-FD18-DD4E765FF2D8}"/>
              </a:ext>
            </a:extLst>
          </p:cNvPr>
          <p:cNvSpPr txBox="1"/>
          <p:nvPr/>
        </p:nvSpPr>
        <p:spPr>
          <a:xfrm>
            <a:off x="1159100" y="6171685"/>
            <a:ext cx="799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The analysis focused on data from 2017 onwards, as significant variation becomes more apparent from this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CAD32-8A1D-4162-633E-D855C737ADF0}"/>
              </a:ext>
            </a:extLst>
          </p:cNvPr>
          <p:cNvSpPr txBox="1"/>
          <p:nvPr/>
        </p:nvSpPr>
        <p:spPr>
          <a:xfrm>
            <a:off x="721164" y="1600062"/>
            <a:ext cx="271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16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most invested industry</a:t>
            </a:r>
          </a:p>
          <a:p>
            <a:pPr algn="ctr"/>
            <a:r>
              <a:rPr lang="en-BR" sz="16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by year of foundation:</a:t>
            </a:r>
          </a:p>
        </p:txBody>
      </p:sp>
    </p:spTree>
    <p:extLst>
      <p:ext uri="{BB962C8B-B14F-4D97-AF65-F5344CB8AC3E}">
        <p14:creationId xmlns:p14="http://schemas.microsoft.com/office/powerpoint/2010/main" val="420083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D4F3B29-02C7-9828-8E5B-2B29EF49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46" y="2927822"/>
            <a:ext cx="4149306" cy="2187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FEA15A-9B41-8569-7E08-05091108FBA3}"/>
              </a:ext>
            </a:extLst>
          </p:cNvPr>
          <p:cNvSpPr txBox="1"/>
          <p:nvPr/>
        </p:nvSpPr>
        <p:spPr>
          <a:xfrm>
            <a:off x="1478455" y="2223866"/>
            <a:ext cx="355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Top 10 unsuccessfull industries</a:t>
            </a:r>
            <a:r>
              <a:rPr lang="en-BR" dirty="0">
                <a:solidFill>
                  <a:srgbClr val="EF2542"/>
                </a:solidFill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6B4379-77FC-996E-2FD5-81E0C989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496" y="6368800"/>
            <a:ext cx="751773" cy="375887"/>
          </a:xfrm>
          <a:prstGeom prst="rect">
            <a:avLst/>
          </a:prstGeom>
        </p:spPr>
      </p:pic>
      <p:pic>
        <p:nvPicPr>
          <p:cNvPr id="14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C0C65EF-FD74-E308-E9AA-5E0447596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650" y="2991438"/>
            <a:ext cx="3738483" cy="21876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4FD66-3319-D8A4-2BE5-C7A1EB945FC9}"/>
              </a:ext>
            </a:extLst>
          </p:cNvPr>
          <p:cNvSpPr txBox="1"/>
          <p:nvPr/>
        </p:nvSpPr>
        <p:spPr>
          <a:xfrm>
            <a:off x="7155794" y="2223866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Top 10 successful industries: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C2DE7-F489-4F9D-667F-AB4F189F1FDF}"/>
              </a:ext>
            </a:extLst>
          </p:cNvPr>
          <p:cNvSpPr txBox="1"/>
          <p:nvPr/>
        </p:nvSpPr>
        <p:spPr>
          <a:xfrm>
            <a:off x="1319046" y="876300"/>
            <a:ext cx="18870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9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101033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6CE5-D066-310F-74B1-65B458F5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78" y="645589"/>
            <a:ext cx="3416300" cy="402129"/>
          </a:xfrm>
        </p:spPr>
        <p:txBody>
          <a:bodyPr>
            <a:noAutofit/>
          </a:bodyPr>
          <a:lstStyle/>
          <a:p>
            <a:r>
              <a:rPr lang="en-BR" sz="29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Characteristics:</a:t>
            </a:r>
          </a:p>
        </p:txBody>
      </p:sp>
      <p:pic>
        <p:nvPicPr>
          <p:cNvPr id="15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7AA303-F9DA-8E65-0EED-D4760328D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28" y="2412162"/>
            <a:ext cx="3124200" cy="24480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D431CD-1EAA-DBE8-3F93-F0E5CFF3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496" y="6368800"/>
            <a:ext cx="751773" cy="3758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CCC052-F7E5-720F-2516-00FA73897277}"/>
              </a:ext>
            </a:extLst>
          </p:cNvPr>
          <p:cNvSpPr txBox="1"/>
          <p:nvPr/>
        </p:nvSpPr>
        <p:spPr>
          <a:xfrm>
            <a:off x="1627828" y="1620338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6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Top 10 cities with the highest amount of founded companies: 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0BBBB97-4B2D-F494-417B-9DC4FDC2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11120"/>
              </p:ext>
            </p:extLst>
          </p:nvPr>
        </p:nvGraphicFramePr>
        <p:xfrm>
          <a:off x="6096000" y="2403872"/>
          <a:ext cx="4629150" cy="1322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8403">
                  <a:extLst>
                    <a:ext uri="{9D8B030D-6E8A-4147-A177-3AD203B41FA5}">
                      <a16:colId xmlns:a16="http://schemas.microsoft.com/office/drawing/2014/main" val="2420347932"/>
                    </a:ext>
                  </a:extLst>
                </a:gridCol>
                <a:gridCol w="1270747">
                  <a:extLst>
                    <a:ext uri="{9D8B030D-6E8A-4147-A177-3AD203B41FA5}">
                      <a16:colId xmlns:a16="http://schemas.microsoft.com/office/drawing/2014/main" val="4221178953"/>
                    </a:ext>
                  </a:extLst>
                </a:gridCol>
              </a:tblGrid>
              <a:tr h="6611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L</a:t>
                      </a:r>
                      <a:r>
                        <a:rPr lang="en-B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argest team size of successful companies: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8600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3710"/>
                  </a:ext>
                </a:extLst>
              </a:tr>
              <a:tr h="661128">
                <a:tc>
                  <a:txBody>
                    <a:bodyPr/>
                    <a:lstStyle/>
                    <a:p>
                      <a:r>
                        <a:rPr lang="en-B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Average team size of successful companies: </a:t>
                      </a:r>
                      <a:endParaRPr lang="en-B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4352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451EA9A-C680-4101-45E2-AEE6C0867D2F}"/>
              </a:ext>
            </a:extLst>
          </p:cNvPr>
          <p:cNvSpPr txBox="1"/>
          <p:nvPr/>
        </p:nvSpPr>
        <p:spPr>
          <a:xfrm>
            <a:off x="6509253" y="1672590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Team size of successful companies:</a:t>
            </a:r>
          </a:p>
        </p:txBody>
      </p:sp>
    </p:spTree>
    <p:extLst>
      <p:ext uri="{BB962C8B-B14F-4D97-AF65-F5344CB8AC3E}">
        <p14:creationId xmlns:p14="http://schemas.microsoft.com/office/powerpoint/2010/main" val="13139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C39674B-69E6-58D2-590F-67B173AA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37159"/>
            <a:ext cx="10515600" cy="492125"/>
          </a:xfrm>
        </p:spPr>
        <p:txBody>
          <a:bodyPr>
            <a:noAutofit/>
          </a:bodyPr>
          <a:lstStyle/>
          <a:p>
            <a:r>
              <a:rPr lang="en-BR" sz="29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Where to invest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D7B7E05-50FD-8427-6280-95AABEE1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094704"/>
            <a:ext cx="4609562" cy="508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BR" sz="1800" dirty="0">
              <a:solidFill>
                <a:srgbClr val="EF2542"/>
              </a:solidFill>
            </a:endParaRPr>
          </a:p>
          <a:p>
            <a:pPr marL="0" indent="0" algn="ctr">
              <a:buNone/>
            </a:pPr>
            <a:r>
              <a:rPr lang="en-BR" sz="18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Industry to invest:</a:t>
            </a:r>
          </a:p>
          <a:p>
            <a:pPr marL="0" indent="0" algn="ctr">
              <a:buNone/>
            </a:pPr>
            <a:endParaRPr lang="en-BR" sz="1800" dirty="0">
              <a:solidFill>
                <a:srgbClr val="EF2542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0" indent="0">
              <a:buNone/>
            </a:pPr>
            <a:r>
              <a:rPr lang="en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Based solely on the data from this dataset, I would invest in the “</a:t>
            </a:r>
            <a:r>
              <a:rPr lang="en-BR" sz="18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B2B, Engineering, Product, and Design</a:t>
            </a:r>
            <a:r>
              <a:rPr lang="en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” industry, as it has the highest nunber of newly founded companies, suggesting a strong demand for services provided by this sector.</a:t>
            </a:r>
          </a:p>
          <a:p>
            <a:pPr marL="0" indent="0">
              <a:buNone/>
            </a:pPr>
            <a:endParaRPr lang="en-BR" sz="1800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0" indent="0">
              <a:buNone/>
            </a:pPr>
            <a:r>
              <a:rPr lang="en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However, it is also the industry with the highest number of companies marked as “Inactive”, which aligns with the fact that investing in startups in inherently high-risk.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0933A85-C7A2-EC41-265D-016CFD31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4704"/>
            <a:ext cx="5181600" cy="508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BR" sz="18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Company to invest: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1A9FF1-C3B8-99DC-154A-9D5EC238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496" y="6368800"/>
            <a:ext cx="751773" cy="3758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77E37B-EB26-8E31-A768-555AF9556F2B}"/>
              </a:ext>
            </a:extLst>
          </p:cNvPr>
          <p:cNvSpPr txBox="1"/>
          <p:nvPr/>
        </p:nvSpPr>
        <p:spPr>
          <a:xfrm>
            <a:off x="6490954" y="1542796"/>
            <a:ext cx="502275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 would consider invest in the following companies:</a:t>
            </a:r>
          </a:p>
          <a:p>
            <a:endParaRPr lang="en-BR" sz="1600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HumanLayer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Fix AI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Andoria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Vocera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Replexica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Codebuff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)*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vly.ai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Didot" panose="02000503000000020003" pitchFamily="2" charset="-79"/>
              <a:cs typeface="Didot" panose="02000503000000020003" pitchFamily="2" charset="-79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These companies participated in the most recent Y Combinator batch (Fall 2024), operate in the B2B, Engineering, Product, and Design industry, and are located in one of the top 10 cities with the highest number of founded companies.</a:t>
            </a:r>
          </a:p>
          <a:p>
            <a:endParaRPr lang="en-BR" sz="1600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endParaRPr lang="en-BR" sz="1600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* Codebuff was not found on the Y Combinator website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6DBAFD-9EFE-6D76-18D2-CE5457D5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038" y="2324828"/>
            <a:ext cx="789189" cy="7891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6C1D06-2739-6B3D-CA0D-67CB8545A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227" y="2323186"/>
            <a:ext cx="789189" cy="7891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6B350B-E8EC-0CD8-90D4-4A50B1250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882" y="2302045"/>
            <a:ext cx="789190" cy="789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CDF6BD-2393-7CF9-1D04-2D1A3D837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0270" y="3205695"/>
            <a:ext cx="800957" cy="8009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6CD998-D75A-E6A6-02F6-E630549F2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1227" y="3205694"/>
            <a:ext cx="800957" cy="8009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EE4036-637B-876A-1FC2-74F7D79065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9500" y="3143778"/>
            <a:ext cx="872996" cy="8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3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249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Didot</vt:lpstr>
      <vt:lpstr>Office Theme</vt:lpstr>
      <vt:lpstr>PowerPoint Presentation</vt:lpstr>
      <vt:lpstr>Landscape</vt:lpstr>
      <vt:lpstr>PowerPoint Presentation</vt:lpstr>
      <vt:lpstr>Characteristics:</vt:lpstr>
      <vt:lpstr>Where to invest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Cintia I. Shinoda</dc:creator>
  <cp:lastModifiedBy>Cintia I. Shinoda</cp:lastModifiedBy>
  <cp:revision>10</cp:revision>
  <cp:lastPrinted>2025-03-31T00:16:50Z</cp:lastPrinted>
  <dcterms:created xsi:type="dcterms:W3CDTF">2025-03-27T21:52:24Z</dcterms:created>
  <dcterms:modified xsi:type="dcterms:W3CDTF">2025-05-09T18:14:50Z</dcterms:modified>
</cp:coreProperties>
</file>