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HxcQnL3ZY2IVWtVIC4XRd0lvr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924c1af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924c1a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2924c1af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2924c1a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2924c1af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2924c1a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924c1afd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2924c1a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2924c1afd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2924c1a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924c1af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924c1a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2924c1afd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2924c1a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924c1afd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924c1af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924c1af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924c1a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 slide layout">
  <p:cSld name="9_Image slide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3"/>
          <p:cNvSpPr/>
          <p:nvPr/>
        </p:nvSpPr>
        <p:spPr>
          <a:xfrm>
            <a:off x="0" y="2528260"/>
            <a:ext cx="12192000" cy="1801480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3"/>
          <p:cNvSpPr/>
          <p:nvPr>
            <p:ph idx="2" type="pic"/>
          </p:nvPr>
        </p:nvSpPr>
        <p:spPr>
          <a:xfrm>
            <a:off x="6177663" y="980038"/>
            <a:ext cx="4897924" cy="48979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3"/>
          <p:cNvSpPr/>
          <p:nvPr/>
        </p:nvSpPr>
        <p:spPr>
          <a:xfrm rot="10800000">
            <a:off x="0" y="577086"/>
            <a:ext cx="10468344" cy="1826128"/>
          </a:xfrm>
          <a:custGeom>
            <a:rect b="b" l="l" r="r" t="t"/>
            <a:pathLst>
              <a:path extrusionOk="0" h="1826128" w="10468344">
                <a:moveTo>
                  <a:pt x="1829628" y="1826128"/>
                </a:moveTo>
                <a:lnTo>
                  <a:pt x="0" y="25683"/>
                </a:lnTo>
                <a:lnTo>
                  <a:pt x="5529" y="20065"/>
                </a:lnTo>
                <a:lnTo>
                  <a:pt x="229959" y="20064"/>
                </a:lnTo>
                <a:lnTo>
                  <a:pt x="1829436" y="1594029"/>
                </a:lnTo>
                <a:lnTo>
                  <a:pt x="3443085" y="6119"/>
                </a:lnTo>
                <a:lnTo>
                  <a:pt x="3444974" y="8038"/>
                </a:lnTo>
                <a:lnTo>
                  <a:pt x="3444974" y="0"/>
                </a:lnTo>
                <a:lnTo>
                  <a:pt x="10468344" y="0"/>
                </a:lnTo>
                <a:lnTo>
                  <a:pt x="10468344" y="165298"/>
                </a:lnTo>
                <a:lnTo>
                  <a:pt x="3516995" y="165298"/>
                </a:lnTo>
                <a:lnTo>
                  <a:pt x="1877405" y="1778735"/>
                </a:lnTo>
                <a:lnTo>
                  <a:pt x="1876835" y="17781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3"/>
          <p:cNvSpPr/>
          <p:nvPr/>
        </p:nvSpPr>
        <p:spPr>
          <a:xfrm>
            <a:off x="6799271" y="4451549"/>
            <a:ext cx="5392729" cy="1832749"/>
          </a:xfrm>
          <a:custGeom>
            <a:rect b="b" l="l" r="r" t="t"/>
            <a:pathLst>
              <a:path extrusionOk="0" h="1832749" w="5392729">
                <a:moveTo>
                  <a:pt x="3456032" y="0"/>
                </a:moveTo>
                <a:lnTo>
                  <a:pt x="3461074" y="5124"/>
                </a:lnTo>
                <a:lnTo>
                  <a:pt x="3461074" y="2963"/>
                </a:lnTo>
                <a:lnTo>
                  <a:pt x="5392729" y="2963"/>
                </a:lnTo>
                <a:lnTo>
                  <a:pt x="5392729" y="168261"/>
                </a:lnTo>
                <a:lnTo>
                  <a:pt x="3520712" y="168261"/>
                </a:lnTo>
                <a:lnTo>
                  <a:pt x="1877406" y="1785355"/>
                </a:lnTo>
                <a:lnTo>
                  <a:pt x="1876837" y="1784777"/>
                </a:lnTo>
                <a:lnTo>
                  <a:pt x="1829630" y="1832749"/>
                </a:lnTo>
                <a:lnTo>
                  <a:pt x="0" y="32302"/>
                </a:lnTo>
                <a:lnTo>
                  <a:pt x="5528" y="26684"/>
                </a:lnTo>
                <a:lnTo>
                  <a:pt x="229959" y="26683"/>
                </a:lnTo>
                <a:lnTo>
                  <a:pt x="1829438" y="160064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&amp; Contents Layout">
  <p:cSld name="1_Images &amp; Contents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/>
          <p:nvPr/>
        </p:nvSpPr>
        <p:spPr>
          <a:xfrm flipH="1" rot="10800000">
            <a:off x="0" y="0"/>
            <a:ext cx="12192000" cy="3789040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64"/>
          <p:cNvGrpSpPr/>
          <p:nvPr/>
        </p:nvGrpSpPr>
        <p:grpSpPr>
          <a:xfrm>
            <a:off x="1565648" y="2089862"/>
            <a:ext cx="3814270" cy="2095683"/>
            <a:chOff x="-548507" y="477868"/>
            <a:chExt cx="11570450" cy="6357177"/>
          </a:xfrm>
        </p:grpSpPr>
        <p:sp>
          <p:nvSpPr>
            <p:cNvPr id="57" name="Google Shape;57;p64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4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4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4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4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64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3" name="Google Shape;63;p6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6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6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6" name="Google Shape;66;p6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4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" name="Google Shape;68;p64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4"/>
          <p:cNvGrpSpPr/>
          <p:nvPr/>
        </p:nvGrpSpPr>
        <p:grpSpPr>
          <a:xfrm>
            <a:off x="6773073" y="2089862"/>
            <a:ext cx="3814270" cy="2095683"/>
            <a:chOff x="-548507" y="477868"/>
            <a:chExt cx="11570450" cy="6357177"/>
          </a:xfrm>
        </p:grpSpPr>
        <p:sp>
          <p:nvSpPr>
            <p:cNvPr id="70" name="Google Shape;70;p64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4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4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4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4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64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6" name="Google Shape;76;p6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6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6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9" name="Google Shape;79;p6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64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64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64"/>
          <p:cNvSpPr/>
          <p:nvPr/>
        </p:nvSpPr>
        <p:spPr>
          <a:xfrm>
            <a:off x="5735326" y="3923866"/>
            <a:ext cx="5906469" cy="52335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4"/>
          <p:cNvSpPr/>
          <p:nvPr/>
        </p:nvSpPr>
        <p:spPr>
          <a:xfrm>
            <a:off x="519549" y="3923866"/>
            <a:ext cx="5906469" cy="52335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4"/>
          <p:cNvSpPr/>
          <p:nvPr>
            <p:ph idx="2" type="pic"/>
          </p:nvPr>
        </p:nvSpPr>
        <p:spPr>
          <a:xfrm>
            <a:off x="2105281" y="2195565"/>
            <a:ext cx="2745149" cy="16941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6" name="Google Shape;86;p64"/>
          <p:cNvGrpSpPr/>
          <p:nvPr/>
        </p:nvGrpSpPr>
        <p:grpSpPr>
          <a:xfrm>
            <a:off x="1" y="6597853"/>
            <a:ext cx="12192000" cy="260147"/>
            <a:chOff x="4379494" y="697832"/>
            <a:chExt cx="2586787" cy="168442"/>
          </a:xfrm>
        </p:grpSpPr>
        <p:sp>
          <p:nvSpPr>
            <p:cNvPr id="87" name="Google Shape;87;p64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4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4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4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64"/>
          <p:cNvSpPr/>
          <p:nvPr>
            <p:ph idx="3" type="pic"/>
          </p:nvPr>
        </p:nvSpPr>
        <p:spPr>
          <a:xfrm>
            <a:off x="7305466" y="2195565"/>
            <a:ext cx="2745149" cy="16941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/>
          <p:nvPr>
            <p:ph idx="2" type="pic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/>
          <p:nvPr/>
        </p:nvSpPr>
        <p:spPr>
          <a:xfrm>
            <a:off x="0" y="2858807"/>
            <a:ext cx="12191999" cy="2204134"/>
          </a:xfrm>
          <a:prstGeom prst="rect">
            <a:avLst/>
          </a:prstGeom>
          <a:gradFill>
            <a:gsLst>
              <a:gs pos="0">
                <a:srgbClr val="82C650">
                  <a:alpha val="0"/>
                </a:srgbClr>
              </a:gs>
              <a:gs pos="8000">
                <a:srgbClr val="82C650">
                  <a:alpha val="0"/>
                </a:srgbClr>
              </a:gs>
              <a:gs pos="45000">
                <a:srgbClr val="3F3F3F">
                  <a:alpha val="74901"/>
                </a:srgbClr>
              </a:gs>
              <a:gs pos="74000">
                <a:srgbClr val="3F3F3F">
                  <a:alpha val="69803"/>
                </a:srgbClr>
              </a:gs>
              <a:gs pos="96000">
                <a:srgbClr val="249ED2">
                  <a:alpha val="0"/>
                </a:srgbClr>
              </a:gs>
              <a:gs pos="100000">
                <a:srgbClr val="249ED2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66"/>
          <p:cNvGrpSpPr/>
          <p:nvPr/>
        </p:nvGrpSpPr>
        <p:grpSpPr>
          <a:xfrm>
            <a:off x="753445" y="2639304"/>
            <a:ext cx="4261727" cy="3351921"/>
            <a:chOff x="2444748" y="555045"/>
            <a:chExt cx="7282048" cy="5727454"/>
          </a:xfrm>
        </p:grpSpPr>
        <p:sp>
          <p:nvSpPr>
            <p:cNvPr id="98" name="Google Shape;98;p66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66"/>
          <p:cNvSpPr/>
          <p:nvPr>
            <p:ph idx="2" type="pic"/>
          </p:nvPr>
        </p:nvSpPr>
        <p:spPr>
          <a:xfrm>
            <a:off x="930752" y="2858807"/>
            <a:ext cx="3907112" cy="21866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Image slide layout">
  <p:cSld name="10_Image slide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8"/>
          <p:cNvSpPr/>
          <p:nvPr>
            <p:ph idx="2" type="pic"/>
          </p:nvPr>
        </p:nvSpPr>
        <p:spPr>
          <a:xfrm>
            <a:off x="815007" y="564046"/>
            <a:ext cx="6624018" cy="57299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9"/>
          <p:cNvSpPr/>
          <p:nvPr/>
        </p:nvSpPr>
        <p:spPr>
          <a:xfrm>
            <a:off x="292770" y="312821"/>
            <a:ext cx="7503694" cy="6304547"/>
          </a:xfrm>
          <a:custGeom>
            <a:rect b="b" l="l" r="r" t="t"/>
            <a:pathLst>
              <a:path extrusionOk="0" h="6304547" w="8066763">
                <a:moveTo>
                  <a:pt x="0" y="0"/>
                </a:moveTo>
                <a:lnTo>
                  <a:pt x="8066763" y="0"/>
                </a:lnTo>
                <a:lnTo>
                  <a:pt x="5597407" y="6304547"/>
                </a:lnTo>
                <a:lnTo>
                  <a:pt x="0" y="6304547"/>
                </a:ln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0"/>
          <p:cNvSpPr/>
          <p:nvPr/>
        </p:nvSpPr>
        <p:spPr>
          <a:xfrm>
            <a:off x="1" y="5949280"/>
            <a:ext cx="11459897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0"/>
          <p:cNvSpPr txBox="1"/>
          <p:nvPr>
            <p:ph type="title"/>
          </p:nvPr>
        </p:nvSpPr>
        <p:spPr>
          <a:xfrm>
            <a:off x="815414" y="6021289"/>
            <a:ext cx="10561173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70"/>
          <p:cNvSpPr/>
          <p:nvPr/>
        </p:nvSpPr>
        <p:spPr>
          <a:xfrm>
            <a:off x="237265" y="188640"/>
            <a:ext cx="5800824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0"/>
          <p:cNvSpPr/>
          <p:nvPr/>
        </p:nvSpPr>
        <p:spPr>
          <a:xfrm>
            <a:off x="6158508" y="188640"/>
            <a:ext cx="5832243" cy="2376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0"/>
          <p:cNvSpPr/>
          <p:nvPr>
            <p:ph idx="2" type="pic"/>
          </p:nvPr>
        </p:nvSpPr>
        <p:spPr>
          <a:xfrm>
            <a:off x="237266" y="302185"/>
            <a:ext cx="3266447" cy="21491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70"/>
          <p:cNvSpPr/>
          <p:nvPr>
            <p:ph idx="3" type="pic"/>
          </p:nvPr>
        </p:nvSpPr>
        <p:spPr>
          <a:xfrm>
            <a:off x="6158509" y="302185"/>
            <a:ext cx="3266447" cy="21491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0"/>
          <p:cNvSpPr/>
          <p:nvPr>
            <p:ph idx="4" type="pic"/>
          </p:nvPr>
        </p:nvSpPr>
        <p:spPr>
          <a:xfrm>
            <a:off x="5262663" y="2708920"/>
            <a:ext cx="6929337" cy="31683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s slide layout">
  <p:cSld name="3_Contents slide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7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 layout">
  <p:cSld name="1_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 slide layout">
  <p:cSld name="7_Image slid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7"/>
          <p:cNvSpPr/>
          <p:nvPr>
            <p:ph idx="2" type="pic"/>
          </p:nvPr>
        </p:nvSpPr>
        <p:spPr>
          <a:xfrm>
            <a:off x="5658418" y="2"/>
            <a:ext cx="6533583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5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F4F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5F4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59"/>
          <p:cNvGrpSpPr/>
          <p:nvPr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22" name="Google Shape;22;p59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0"/>
          <p:cNvSpPr/>
          <p:nvPr/>
        </p:nvSpPr>
        <p:spPr>
          <a:xfrm>
            <a:off x="0" y="1955452"/>
            <a:ext cx="12192000" cy="2348880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0"/>
          <p:cNvSpPr/>
          <p:nvPr>
            <p:ph idx="2" type="pic"/>
          </p:nvPr>
        </p:nvSpPr>
        <p:spPr>
          <a:xfrm>
            <a:off x="915027" y="2193892"/>
            <a:ext cx="1872000" cy="18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0"/>
          <p:cNvSpPr/>
          <p:nvPr>
            <p:ph idx="3" type="pic"/>
          </p:nvPr>
        </p:nvSpPr>
        <p:spPr>
          <a:xfrm>
            <a:off x="3795613" y="2193892"/>
            <a:ext cx="1872000" cy="18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0"/>
          <p:cNvSpPr/>
          <p:nvPr>
            <p:ph idx="4" type="pic"/>
          </p:nvPr>
        </p:nvSpPr>
        <p:spPr>
          <a:xfrm>
            <a:off x="6676200" y="2193892"/>
            <a:ext cx="1872000" cy="18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0"/>
          <p:cNvSpPr/>
          <p:nvPr>
            <p:ph idx="5" type="pic"/>
          </p:nvPr>
        </p:nvSpPr>
        <p:spPr>
          <a:xfrm>
            <a:off x="9452281" y="2193892"/>
            <a:ext cx="1872000" cy="18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" name="Google Shape;35;p60"/>
          <p:cNvGrpSpPr/>
          <p:nvPr/>
        </p:nvGrpSpPr>
        <p:grpSpPr>
          <a:xfrm>
            <a:off x="1" y="6597853"/>
            <a:ext cx="12192000" cy="260147"/>
            <a:chOff x="4379494" y="697832"/>
            <a:chExt cx="2586787" cy="168442"/>
          </a:xfrm>
        </p:grpSpPr>
        <p:sp>
          <p:nvSpPr>
            <p:cNvPr id="36" name="Google Shape;36;p60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0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0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0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0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" name="Google Shape;43;p61"/>
          <p:cNvGrpSpPr/>
          <p:nvPr/>
        </p:nvGrpSpPr>
        <p:grpSpPr>
          <a:xfrm>
            <a:off x="1" y="6597853"/>
            <a:ext cx="12192000" cy="260147"/>
            <a:chOff x="4379494" y="697832"/>
            <a:chExt cx="2586787" cy="168442"/>
          </a:xfrm>
        </p:grpSpPr>
        <p:sp>
          <p:nvSpPr>
            <p:cNvPr id="44" name="Google Shape;44;p61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61"/>
          <p:cNvSpPr/>
          <p:nvPr/>
        </p:nvSpPr>
        <p:spPr>
          <a:xfrm flipH="1" rot="10800000">
            <a:off x="0" y="3726714"/>
            <a:ext cx="176212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 slide layout">
  <p:cSld name="8_Image slide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/>
          <p:nvPr>
            <p:ph idx="2" type="pic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1_Images &amp; Contents Layout">
  <p:cSld name="51_Images &amp; Content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/>
          <p:nvPr>
            <p:ph idx="2" type="pic"/>
          </p:nvPr>
        </p:nvSpPr>
        <p:spPr>
          <a:xfrm>
            <a:off x="1466102" y="846034"/>
            <a:ext cx="5529990" cy="5456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P5-vdd_1NeYbwgFN741tq6x6mpV_Nxr_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hyperlink" Target="https://drive.google.com/drive/u/2/folders/1-6E0Dv35JDZQL4mpc3zoGGnd8Slr1Ix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3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5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525212" y="2730863"/>
            <a:ext cx="5399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8" lvl="0" marL="17145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SimplexAgro</a:t>
            </a:r>
            <a:endParaRPr/>
          </a:p>
        </p:txBody>
      </p:sp>
      <p:pic>
        <p:nvPicPr>
          <p:cNvPr descr="Resultado de imagem para agricultura desenho png" id="137" name="Google Shape;13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7664" y="980038"/>
            <a:ext cx="4897800" cy="4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924c1afd_0_10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Requisitos de Sistemas</a:t>
            </a:r>
            <a:endParaRPr/>
          </a:p>
        </p:txBody>
      </p:sp>
      <p:pic>
        <p:nvPicPr>
          <p:cNvPr id="329" name="Google Shape;329;g62924c1af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00" y="1153950"/>
            <a:ext cx="9342576" cy="52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2924c1afd_0_75"/>
          <p:cNvSpPr/>
          <p:nvPr/>
        </p:nvSpPr>
        <p:spPr>
          <a:xfrm>
            <a:off x="3304664" y="2233385"/>
            <a:ext cx="1711200" cy="17112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62924c1afd_0_75"/>
          <p:cNvSpPr/>
          <p:nvPr/>
        </p:nvSpPr>
        <p:spPr>
          <a:xfrm>
            <a:off x="3467338" y="2389661"/>
            <a:ext cx="1406400" cy="140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62924c1afd_0_75"/>
          <p:cNvSpPr txBox="1"/>
          <p:nvPr>
            <p:ph idx="1" type="body"/>
          </p:nvPr>
        </p:nvSpPr>
        <p:spPr>
          <a:xfrm>
            <a:off x="271354" y="34862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Prototipo Spring Boot</a:t>
            </a:r>
            <a:endParaRPr/>
          </a:p>
        </p:txBody>
      </p:sp>
      <p:sp>
        <p:nvSpPr>
          <p:cNvPr id="337" name="Google Shape;337;g62924c1afd_0_75"/>
          <p:cNvSpPr/>
          <p:nvPr/>
        </p:nvSpPr>
        <p:spPr>
          <a:xfrm>
            <a:off x="5231825" y="2792563"/>
            <a:ext cx="3776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3"/>
                </a:solidFill>
              </a:rPr>
              <a:t>Código no Eclipse</a:t>
            </a:r>
            <a:r>
              <a:rPr b="1" lang="en-US" sz="2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62924c1af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78" y="1921654"/>
            <a:ext cx="2602699" cy="23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2924c1afd_0_6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Protótipo de Tela</a:t>
            </a:r>
            <a:endParaRPr/>
          </a:p>
        </p:txBody>
      </p:sp>
      <p:sp>
        <p:nvSpPr>
          <p:cNvPr id="344" name="Google Shape;344;g62924c1afd_0_65"/>
          <p:cNvSpPr/>
          <p:nvPr/>
        </p:nvSpPr>
        <p:spPr>
          <a:xfrm>
            <a:off x="1758789" y="2136910"/>
            <a:ext cx="1711200" cy="17112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62924c1afd_0_65"/>
          <p:cNvSpPr/>
          <p:nvPr/>
        </p:nvSpPr>
        <p:spPr>
          <a:xfrm>
            <a:off x="1921463" y="2293186"/>
            <a:ext cx="1406400" cy="140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62924c1afd_0_65"/>
          <p:cNvSpPr/>
          <p:nvPr/>
        </p:nvSpPr>
        <p:spPr>
          <a:xfrm>
            <a:off x="2130500" y="2579575"/>
            <a:ext cx="972000" cy="843066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62924c1afd_0_65"/>
          <p:cNvSpPr/>
          <p:nvPr/>
        </p:nvSpPr>
        <p:spPr>
          <a:xfrm>
            <a:off x="3654200" y="2657300"/>
            <a:ext cx="6991800" cy="576300"/>
          </a:xfrm>
          <a:prstGeom prst="flowChartAlternateProcess">
            <a:avLst/>
          </a:prstGeom>
          <a:solidFill>
            <a:srgbClr val="FFFFFF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62924c1afd_0_65"/>
          <p:cNvSpPr/>
          <p:nvPr/>
        </p:nvSpPr>
        <p:spPr>
          <a:xfrm>
            <a:off x="3685825" y="2827150"/>
            <a:ext cx="6960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highlight>
                  <a:srgbClr val="FFFFFF"/>
                </a:highlight>
                <a:hlinkClick r:id="rId3"/>
              </a:rPr>
              <a:t>https://drive.google.com/drive/folders/1P5-vdd_1NeYbwgFN741tq6x6mpV_Nxr_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6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Ferramenta de organização</a:t>
            </a:r>
            <a:endParaRPr/>
          </a:p>
        </p:txBody>
      </p:sp>
      <p:grpSp>
        <p:nvGrpSpPr>
          <p:cNvPr id="354" name="Google Shape;354;p37"/>
          <p:cNvGrpSpPr/>
          <p:nvPr/>
        </p:nvGrpSpPr>
        <p:grpSpPr>
          <a:xfrm>
            <a:off x="3956107" y="1804388"/>
            <a:ext cx="1035938" cy="1035938"/>
            <a:chOff x="3194107" y="1804388"/>
            <a:chExt cx="1035938" cy="1035938"/>
          </a:xfrm>
        </p:grpSpPr>
        <p:sp>
          <p:nvSpPr>
            <p:cNvPr id="355" name="Google Shape;355;p37"/>
            <p:cNvSpPr/>
            <p:nvPr/>
          </p:nvSpPr>
          <p:spPr>
            <a:xfrm>
              <a:off x="3194107" y="1804388"/>
              <a:ext cx="1035938" cy="1035938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241732" y="1856597"/>
              <a:ext cx="936000" cy="93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4491547" y="3458344"/>
            <a:ext cx="1035938" cy="1035938"/>
            <a:chOff x="3729547" y="3458344"/>
            <a:chExt cx="1035938" cy="1035938"/>
          </a:xfrm>
        </p:grpSpPr>
        <p:sp>
          <p:nvSpPr>
            <p:cNvPr id="358" name="Google Shape;358;p37"/>
            <p:cNvSpPr/>
            <p:nvPr/>
          </p:nvSpPr>
          <p:spPr>
            <a:xfrm>
              <a:off x="3729547" y="3458344"/>
              <a:ext cx="1035938" cy="103593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777172" y="3510553"/>
              <a:ext cx="936104" cy="9361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37"/>
          <p:cNvGrpSpPr/>
          <p:nvPr/>
        </p:nvGrpSpPr>
        <p:grpSpPr>
          <a:xfrm>
            <a:off x="3956107" y="5125023"/>
            <a:ext cx="1035938" cy="1035938"/>
            <a:chOff x="3194107" y="5125023"/>
            <a:chExt cx="1035938" cy="1035938"/>
          </a:xfrm>
        </p:grpSpPr>
        <p:sp>
          <p:nvSpPr>
            <p:cNvPr id="361" name="Google Shape;361;p37"/>
            <p:cNvSpPr/>
            <p:nvPr/>
          </p:nvSpPr>
          <p:spPr>
            <a:xfrm>
              <a:off x="3194107" y="5125023"/>
              <a:ext cx="1035938" cy="1035938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241732" y="5177232"/>
              <a:ext cx="936104" cy="9361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3" name="Google Shape;363;p37"/>
          <p:cNvCxnSpPr>
            <a:stCxn id="355" idx="3"/>
            <a:endCxn id="364" idx="7"/>
          </p:cNvCxnSpPr>
          <p:nvPr/>
        </p:nvCxnSpPr>
        <p:spPr>
          <a:xfrm flipH="1">
            <a:off x="3272317" y="2688616"/>
            <a:ext cx="835500" cy="6282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7"/>
          <p:cNvCxnSpPr>
            <a:stCxn id="358" idx="2"/>
            <a:endCxn id="364" idx="6"/>
          </p:cNvCxnSpPr>
          <p:nvPr/>
        </p:nvCxnSpPr>
        <p:spPr>
          <a:xfrm flipH="1">
            <a:off x="3546547" y="3976313"/>
            <a:ext cx="945000" cy="2400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7"/>
          <p:cNvCxnSpPr>
            <a:stCxn id="361" idx="1"/>
            <a:endCxn id="364" idx="5"/>
          </p:cNvCxnSpPr>
          <p:nvPr/>
        </p:nvCxnSpPr>
        <p:spPr>
          <a:xfrm rot="10800000">
            <a:off x="3272317" y="4640433"/>
            <a:ext cx="835500" cy="636300"/>
          </a:xfrm>
          <a:prstGeom prst="straightConnector1">
            <a:avLst/>
          </a:prstGeom>
          <a:noFill/>
          <a:ln cap="flat" cmpd="sng" w="158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7" name="Google Shape;367;p37"/>
          <p:cNvGrpSpPr/>
          <p:nvPr/>
        </p:nvGrpSpPr>
        <p:grpSpPr>
          <a:xfrm>
            <a:off x="1674323" y="3042501"/>
            <a:ext cx="1872208" cy="1872208"/>
            <a:chOff x="912323" y="3042501"/>
            <a:chExt cx="1872208" cy="1872208"/>
          </a:xfrm>
        </p:grpSpPr>
        <p:sp>
          <p:nvSpPr>
            <p:cNvPr id="364" name="Google Shape;364;p37"/>
            <p:cNvSpPr/>
            <p:nvPr/>
          </p:nvSpPr>
          <p:spPr>
            <a:xfrm>
              <a:off x="912323" y="3042501"/>
              <a:ext cx="1872208" cy="187220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1036053" y="3166231"/>
              <a:ext cx="1624749" cy="1624749"/>
            </a:xfrm>
            <a:prstGeom prst="ellipse">
              <a:avLst/>
            </a:prstGeom>
            <a:solidFill>
              <a:srgbClr val="A4D9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5188625" y="2137700"/>
            <a:ext cx="8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Trello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5758200" y="3791650"/>
            <a:ext cx="103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Git Hub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188624" y="5458325"/>
            <a:ext cx="17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Google Drive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75" y="1806400"/>
            <a:ext cx="1035900" cy="10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725" y="3425826"/>
            <a:ext cx="1115663" cy="111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575" y="5125025"/>
            <a:ext cx="945001" cy="9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/>
          <p:nvPr/>
        </p:nvSpPr>
        <p:spPr>
          <a:xfrm>
            <a:off x="2136567" y="3502446"/>
            <a:ext cx="947700" cy="9477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2924c1afd_0_12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Mapa de Empatia</a:t>
            </a:r>
            <a:endParaRPr/>
          </a:p>
        </p:txBody>
      </p:sp>
      <p:sp>
        <p:nvSpPr>
          <p:cNvPr id="381" name="Google Shape;381;g62924c1afd_0_127"/>
          <p:cNvSpPr/>
          <p:nvPr/>
        </p:nvSpPr>
        <p:spPr>
          <a:xfrm>
            <a:off x="2278764" y="3967885"/>
            <a:ext cx="1711200" cy="17112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62924c1afd_0_127"/>
          <p:cNvSpPr/>
          <p:nvPr/>
        </p:nvSpPr>
        <p:spPr>
          <a:xfrm>
            <a:off x="2441438" y="4124161"/>
            <a:ext cx="1406400" cy="140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62924c1afd_0_127"/>
          <p:cNvSpPr/>
          <p:nvPr/>
        </p:nvSpPr>
        <p:spPr>
          <a:xfrm>
            <a:off x="4106350" y="4732125"/>
            <a:ext cx="5214300" cy="72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2924c1afd_0_127"/>
          <p:cNvSpPr/>
          <p:nvPr/>
        </p:nvSpPr>
        <p:spPr>
          <a:xfrm>
            <a:off x="2571391" y="4252425"/>
            <a:ext cx="1125960" cy="1142100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62924c1afd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89" y="1063709"/>
            <a:ext cx="5214334" cy="342541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62924c1afd_0_127"/>
          <p:cNvSpPr/>
          <p:nvPr/>
        </p:nvSpPr>
        <p:spPr>
          <a:xfrm>
            <a:off x="4095250" y="4793925"/>
            <a:ext cx="5236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hlinkClick r:id="rId4"/>
              </a:rPr>
              <a:t>https://drive.google.com/drive/u/2/folders/1-6E0Dv35JDZQL4mpc3zoGGnd8Slr1Ixe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agricultura desenho png" id="391" name="Google Shape;391;g62924c1afd_0_1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83" r="4217" t="3753"/>
          <a:stretch/>
        </p:blipFill>
        <p:spPr>
          <a:xfrm>
            <a:off x="6338725" y="1163900"/>
            <a:ext cx="4530300" cy="47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62924c1afd_0_145"/>
          <p:cNvSpPr txBox="1"/>
          <p:nvPr/>
        </p:nvSpPr>
        <p:spPr>
          <a:xfrm>
            <a:off x="931100" y="2785525"/>
            <a:ext cx="4959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Obrigado !!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924c1afd_0_2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Nosso Caminho</a:t>
            </a:r>
            <a:endParaRPr/>
          </a:p>
        </p:txBody>
      </p:sp>
      <p:cxnSp>
        <p:nvCxnSpPr>
          <p:cNvPr id="143" name="Google Shape;143;g62924c1afd_0_21"/>
          <p:cNvCxnSpPr/>
          <p:nvPr/>
        </p:nvCxnSpPr>
        <p:spPr>
          <a:xfrm>
            <a:off x="892110" y="3759278"/>
            <a:ext cx="10302900" cy="0"/>
          </a:xfrm>
          <a:prstGeom prst="straightConnector1">
            <a:avLst/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144" name="Google Shape;144;g62924c1afd_0_21"/>
          <p:cNvGrpSpPr/>
          <p:nvPr/>
        </p:nvGrpSpPr>
        <p:grpSpPr>
          <a:xfrm>
            <a:off x="1504391" y="3592601"/>
            <a:ext cx="337327" cy="337327"/>
            <a:chOff x="4319972" y="3176972"/>
            <a:chExt cx="504000" cy="504000"/>
          </a:xfrm>
        </p:grpSpPr>
        <p:sp>
          <p:nvSpPr>
            <p:cNvPr id="145" name="Google Shape;145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2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g62924c1afd_0_21"/>
          <p:cNvGrpSpPr/>
          <p:nvPr/>
        </p:nvGrpSpPr>
        <p:grpSpPr>
          <a:xfrm>
            <a:off x="2768692" y="3592601"/>
            <a:ext cx="337327" cy="337327"/>
            <a:chOff x="4319972" y="3176972"/>
            <a:chExt cx="504000" cy="504000"/>
          </a:xfrm>
        </p:grpSpPr>
        <p:sp>
          <p:nvSpPr>
            <p:cNvPr id="148" name="Google Shape;148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2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62924c1afd_0_21"/>
          <p:cNvGrpSpPr/>
          <p:nvPr/>
        </p:nvGrpSpPr>
        <p:grpSpPr>
          <a:xfrm>
            <a:off x="4032993" y="3592601"/>
            <a:ext cx="337327" cy="337327"/>
            <a:chOff x="4319972" y="3176972"/>
            <a:chExt cx="504000" cy="504000"/>
          </a:xfrm>
        </p:grpSpPr>
        <p:sp>
          <p:nvSpPr>
            <p:cNvPr id="151" name="Google Shape;151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2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g62924c1afd_0_21"/>
          <p:cNvGrpSpPr/>
          <p:nvPr/>
        </p:nvGrpSpPr>
        <p:grpSpPr>
          <a:xfrm>
            <a:off x="5297294" y="3592601"/>
            <a:ext cx="337327" cy="337327"/>
            <a:chOff x="4319972" y="3176972"/>
            <a:chExt cx="504000" cy="504000"/>
          </a:xfrm>
        </p:grpSpPr>
        <p:sp>
          <p:nvSpPr>
            <p:cNvPr id="154" name="Google Shape;154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3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g62924c1afd_0_21"/>
          <p:cNvGrpSpPr/>
          <p:nvPr/>
        </p:nvGrpSpPr>
        <p:grpSpPr>
          <a:xfrm>
            <a:off x="6561595" y="3592601"/>
            <a:ext cx="337327" cy="337327"/>
            <a:chOff x="4319972" y="3176972"/>
            <a:chExt cx="504000" cy="504000"/>
          </a:xfrm>
        </p:grpSpPr>
        <p:sp>
          <p:nvSpPr>
            <p:cNvPr id="157" name="Google Shape;157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3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g62924c1afd_0_21"/>
          <p:cNvGrpSpPr/>
          <p:nvPr/>
        </p:nvGrpSpPr>
        <p:grpSpPr>
          <a:xfrm>
            <a:off x="7825896" y="3592601"/>
            <a:ext cx="337327" cy="337327"/>
            <a:chOff x="4319972" y="3176972"/>
            <a:chExt cx="504000" cy="504000"/>
          </a:xfrm>
        </p:grpSpPr>
        <p:sp>
          <p:nvSpPr>
            <p:cNvPr id="160" name="Google Shape;160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3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g62924c1afd_0_21"/>
          <p:cNvGrpSpPr/>
          <p:nvPr/>
        </p:nvGrpSpPr>
        <p:grpSpPr>
          <a:xfrm>
            <a:off x="9090197" y="3592601"/>
            <a:ext cx="337327" cy="337327"/>
            <a:chOff x="4319972" y="3176972"/>
            <a:chExt cx="504000" cy="504000"/>
          </a:xfrm>
        </p:grpSpPr>
        <p:sp>
          <p:nvSpPr>
            <p:cNvPr id="163" name="Google Shape;163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4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g62924c1afd_0_21"/>
          <p:cNvGrpSpPr/>
          <p:nvPr/>
        </p:nvGrpSpPr>
        <p:grpSpPr>
          <a:xfrm>
            <a:off x="10354432" y="3592601"/>
            <a:ext cx="337327" cy="337327"/>
            <a:chOff x="4319972" y="3176972"/>
            <a:chExt cx="504000" cy="504000"/>
          </a:xfrm>
        </p:grpSpPr>
        <p:sp>
          <p:nvSpPr>
            <p:cNvPr id="166" name="Google Shape;166;g62924c1afd_0_21"/>
            <p:cNvSpPr/>
            <p:nvPr/>
          </p:nvSpPr>
          <p:spPr>
            <a:xfrm>
              <a:off x="4319972" y="3176972"/>
              <a:ext cx="504000" cy="504000"/>
            </a:xfrm>
            <a:prstGeom prst="ellipse">
              <a:avLst/>
            </a:prstGeom>
            <a:solidFill>
              <a:schemeClr val="accent4">
                <a:alpha val="49800"/>
              </a:schemeClr>
            </a:solidFill>
            <a:ln cap="flat" cmpd="sng" w="12700">
              <a:solidFill>
                <a:schemeClr val="lt1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62924c1afd_0_21"/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62924c1afd_0_21"/>
          <p:cNvSpPr txBox="1"/>
          <p:nvPr/>
        </p:nvSpPr>
        <p:spPr>
          <a:xfrm>
            <a:off x="892100" y="2944350"/>
            <a:ext cx="1405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Pesquisa de campo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2924c1afd_0_21"/>
          <p:cNvSpPr txBox="1"/>
          <p:nvPr/>
        </p:nvSpPr>
        <p:spPr>
          <a:xfrm>
            <a:off x="1914963" y="4164250"/>
            <a:ext cx="20448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Contexto de negócio/Justificativa do projeto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2924c1afd_0_21"/>
          <p:cNvSpPr txBox="1"/>
          <p:nvPr/>
        </p:nvSpPr>
        <p:spPr>
          <a:xfrm>
            <a:off x="3628675" y="2842200"/>
            <a:ext cx="1146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Desenho de solução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2924c1afd_0_21"/>
          <p:cNvSpPr txBox="1"/>
          <p:nvPr/>
        </p:nvSpPr>
        <p:spPr>
          <a:xfrm>
            <a:off x="4892975" y="4147400"/>
            <a:ext cx="1146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Persona/ Requisitos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62924c1afd_0_21"/>
          <p:cNvSpPr txBox="1"/>
          <p:nvPr/>
        </p:nvSpPr>
        <p:spPr>
          <a:xfrm>
            <a:off x="6106050" y="2842200"/>
            <a:ext cx="1264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Prototipo SpringBoot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62924c1afd_0_21"/>
          <p:cNvSpPr txBox="1"/>
          <p:nvPr/>
        </p:nvSpPr>
        <p:spPr>
          <a:xfrm>
            <a:off x="7167923" y="4164250"/>
            <a:ext cx="165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Prototipo - Telas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2924c1afd_0_21"/>
          <p:cNvSpPr txBox="1"/>
          <p:nvPr/>
        </p:nvSpPr>
        <p:spPr>
          <a:xfrm>
            <a:off x="8389767" y="2944350"/>
            <a:ext cx="17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Ferramentas de para organização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62924c1afd_0_21"/>
          <p:cNvSpPr txBox="1"/>
          <p:nvPr/>
        </p:nvSpPr>
        <p:spPr>
          <a:xfrm>
            <a:off x="9820500" y="4123550"/>
            <a:ext cx="14052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</a:rPr>
              <a:t>Mapa de empatia</a:t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 rot="10800000">
            <a:off x="3203976" y="1961500"/>
            <a:ext cx="937200" cy="9414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 rot="10800000">
            <a:off x="5716268" y="1961399"/>
            <a:ext cx="937200" cy="9414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Pesquisa de campo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0" y="3108138"/>
            <a:ext cx="12192000" cy="2520280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237148" y="3914750"/>
            <a:ext cx="2271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Gerente de produto da TOTVS de Assis.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0" y="3088863"/>
            <a:ext cx="285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Renato Barbosa Caetano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691800" y="1961199"/>
            <a:ext cx="937094" cy="941375"/>
            <a:chOff x="1301394" y="1859000"/>
            <a:chExt cx="1044000" cy="1044000"/>
          </a:xfrm>
        </p:grpSpPr>
        <p:sp>
          <p:nvSpPr>
            <p:cNvPr id="187" name="Google Shape;187;p17"/>
            <p:cNvSpPr/>
            <p:nvPr/>
          </p:nvSpPr>
          <p:spPr>
            <a:xfrm rot="10800000">
              <a:off x="1301394" y="1859000"/>
              <a:ext cx="1044000" cy="1044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rot="10800000">
              <a:off x="1385808" y="1943414"/>
              <a:ext cx="864000" cy="86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7"/>
          <p:cNvSpPr/>
          <p:nvPr/>
        </p:nvSpPr>
        <p:spPr>
          <a:xfrm rot="10800000">
            <a:off x="3279878" y="2037596"/>
            <a:ext cx="775500" cy="77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 rot="10800000">
            <a:off x="5792170" y="2037495"/>
            <a:ext cx="775500" cy="77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8228714" y="1960896"/>
            <a:ext cx="937094" cy="941375"/>
            <a:chOff x="9698134" y="1858664"/>
            <a:chExt cx="1044000" cy="1044000"/>
          </a:xfrm>
        </p:grpSpPr>
        <p:sp>
          <p:nvSpPr>
            <p:cNvPr id="192" name="Google Shape;192;p17"/>
            <p:cNvSpPr/>
            <p:nvPr/>
          </p:nvSpPr>
          <p:spPr>
            <a:xfrm rot="10800000">
              <a:off x="9698134" y="1858664"/>
              <a:ext cx="1044000" cy="1044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 rot="10800000">
              <a:off x="9782548" y="1943078"/>
              <a:ext cx="864000" cy="86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10741330" y="1953426"/>
            <a:ext cx="937094" cy="941375"/>
            <a:chOff x="9698134" y="1858664"/>
            <a:chExt cx="1044000" cy="1044000"/>
          </a:xfrm>
        </p:grpSpPr>
        <p:sp>
          <p:nvSpPr>
            <p:cNvPr id="195" name="Google Shape;195;p17"/>
            <p:cNvSpPr/>
            <p:nvPr/>
          </p:nvSpPr>
          <p:spPr>
            <a:xfrm rot="10800000">
              <a:off x="9698134" y="1858664"/>
              <a:ext cx="1044000" cy="1044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 rot="10800000">
              <a:off x="9782548" y="1943078"/>
              <a:ext cx="864000" cy="86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7"/>
          <p:cNvSpPr/>
          <p:nvPr/>
        </p:nvSpPr>
        <p:spPr>
          <a:xfrm>
            <a:off x="900548" y="2156615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3412910" y="2098215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925198" y="2098215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8437660" y="2098215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10950273" y="2098215"/>
            <a:ext cx="519610" cy="520406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955325" y="3061175"/>
            <a:ext cx="164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Fabio Girarde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4778750" y="3061125"/>
            <a:ext cx="294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Andre Fernandes Ferreira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7679725" y="3061175"/>
            <a:ext cx="197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Leandro Nobregá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0049200" y="3088875"/>
            <a:ext cx="197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Paulo Taniwaki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2832800" y="3927450"/>
            <a:ext cx="1971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Diretor do UXLab TOTVS.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945075" y="3927450"/>
            <a:ext cx="2330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chemeClr val="lt1"/>
                </a:solidFill>
              </a:rPr>
              <a:t>ex-TOTVER formado em agronomia.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351225" y="3851250"/>
            <a:ext cx="2697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chemeClr val="lt1"/>
                </a:solidFill>
              </a:rPr>
              <a:t>Especialista em Ofertas.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0125175" y="3860675"/>
            <a:ext cx="1971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Executivo da empresa Sigma Inovar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/>
          <p:nvPr/>
        </p:nvSpPr>
        <p:spPr>
          <a:xfrm>
            <a:off x="3850105" y="469232"/>
            <a:ext cx="8341895" cy="5919536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hoje cerca de 4 milhões de micro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produtores sem sistema de gerenciamento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da sua plantação e ferramentas. Nosso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nicho de mercado se baseia na exploração 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encontrados com os micros e pequenos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produtores.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4290352" y="602061"/>
            <a:ext cx="67884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de Negócio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"/>
          <p:cNvGrpSpPr/>
          <p:nvPr/>
        </p:nvGrpSpPr>
        <p:grpSpPr>
          <a:xfrm rot="5400000">
            <a:off x="9043736" y="3240510"/>
            <a:ext cx="5919538" cy="376988"/>
            <a:chOff x="4379494" y="697832"/>
            <a:chExt cx="2586787" cy="168442"/>
          </a:xfrm>
        </p:grpSpPr>
        <p:sp>
          <p:nvSpPr>
            <p:cNvPr id="217" name="Google Shape;217;p3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14"/>
          <p:cNvCxnSpPr/>
          <p:nvPr/>
        </p:nvCxnSpPr>
        <p:spPr>
          <a:xfrm>
            <a:off x="2995838" y="3628126"/>
            <a:ext cx="2052000" cy="357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27" name="Google Shape;227;p14"/>
          <p:cNvCxnSpPr/>
          <p:nvPr/>
        </p:nvCxnSpPr>
        <p:spPr>
          <a:xfrm flipH="1" rot="10800000">
            <a:off x="5093251" y="3040842"/>
            <a:ext cx="2052000" cy="590069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28" name="Google Shape;228;p14"/>
          <p:cNvCxnSpPr/>
          <p:nvPr/>
        </p:nvCxnSpPr>
        <p:spPr>
          <a:xfrm flipH="1" rot="10800000">
            <a:off x="7145251" y="2218604"/>
            <a:ext cx="2052000" cy="81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229" name="Google Shape;229;p14"/>
          <p:cNvCxnSpPr/>
          <p:nvPr/>
        </p:nvCxnSpPr>
        <p:spPr>
          <a:xfrm flipH="1" rot="10800000">
            <a:off x="9189017" y="1881128"/>
            <a:ext cx="2052000" cy="337477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950769" y="2229834"/>
            <a:ext cx="2052000" cy="14018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31" name="Google Shape;231;p14"/>
          <p:cNvSpPr/>
          <p:nvPr/>
        </p:nvSpPr>
        <p:spPr>
          <a:xfrm>
            <a:off x="1472769" y="2407592"/>
            <a:ext cx="1008000" cy="1008000"/>
          </a:xfrm>
          <a:prstGeom prst="ellipse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532331" y="3128504"/>
            <a:ext cx="1008000" cy="1008000"/>
          </a:xfrm>
          <a:prstGeom prst="ellipse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5591893" y="2782478"/>
            <a:ext cx="1008000" cy="1008000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7651455" y="2120504"/>
            <a:ext cx="1008000" cy="1008000"/>
          </a:xfrm>
          <a:prstGeom prst="ellipse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9711017" y="1578252"/>
            <a:ext cx="1008000" cy="1008000"/>
          </a:xfrm>
          <a:prstGeom prst="ellipse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1555674" y="2481625"/>
            <a:ext cx="858420" cy="8584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615236" y="3202537"/>
            <a:ext cx="858420" cy="8584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5674798" y="2856511"/>
            <a:ext cx="858420" cy="8584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7734360" y="2194537"/>
            <a:ext cx="858420" cy="8584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9785872" y="1653110"/>
            <a:ext cx="858300" cy="858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995"/>
              <a:buNone/>
            </a:pPr>
            <a:r>
              <a:rPr lang="en-US" sz="4995"/>
              <a:t>Contexto de negócio</a:t>
            </a:r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>
            <a:off x="3055500" y="4206643"/>
            <a:ext cx="1961650" cy="1496952"/>
            <a:chOff x="8383565" y="1941299"/>
            <a:chExt cx="2394300" cy="1064992"/>
          </a:xfrm>
        </p:grpSpPr>
        <p:sp>
          <p:nvSpPr>
            <p:cNvPr id="243" name="Google Shape;243;p14"/>
            <p:cNvSpPr txBox="1"/>
            <p:nvPr/>
          </p:nvSpPr>
          <p:spPr>
            <a:xfrm>
              <a:off x="8932285" y="1941299"/>
              <a:ext cx="17127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Problema</a:t>
              </a:r>
              <a:endParaRPr b="1" sz="1200"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8383565" y="2138390"/>
              <a:ext cx="23943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 micro produtor tem grande dificuldade de gerenciar seus gastos e </a:t>
              </a:r>
              <a:r>
                <a:rPr lang="en-US"/>
                <a:t>enxergar</a:t>
              </a:r>
              <a:r>
                <a:rPr lang="en-US"/>
                <a:t> o retorno de seu negócio.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>
                <a:solidFill>
                  <a:srgbClr val="3F3F3F"/>
                </a:solidFill>
              </a:endParaRPr>
            </a:p>
          </p:txBody>
        </p:sp>
      </p:grpSp>
      <p:grpSp>
        <p:nvGrpSpPr>
          <p:cNvPr id="245" name="Google Shape;245;p14"/>
          <p:cNvGrpSpPr/>
          <p:nvPr/>
        </p:nvGrpSpPr>
        <p:grpSpPr>
          <a:xfrm>
            <a:off x="4825817" y="3429973"/>
            <a:ext cx="4905155" cy="1200101"/>
            <a:chOff x="6258979" y="1040104"/>
            <a:chExt cx="3247372" cy="853800"/>
          </a:xfrm>
        </p:grpSpPr>
        <p:sp>
          <p:nvSpPr>
            <p:cNvPr id="246" name="Google Shape;246;p14"/>
            <p:cNvSpPr txBox="1"/>
            <p:nvPr/>
          </p:nvSpPr>
          <p:spPr>
            <a:xfrm>
              <a:off x="6258979" y="1368474"/>
              <a:ext cx="17127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Justificativa</a:t>
              </a:r>
              <a:endParaRPr b="1" sz="12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 txBox="1"/>
            <p:nvPr/>
          </p:nvSpPr>
          <p:spPr>
            <a:xfrm>
              <a:off x="7793651" y="1040104"/>
              <a:ext cx="1712700" cy="8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Nosso nicho de mercado se baseia na exploração dos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problemas encontrados com os micros e pequenos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produtores.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4"/>
          <p:cNvGrpSpPr/>
          <p:nvPr/>
        </p:nvGrpSpPr>
        <p:grpSpPr>
          <a:xfrm>
            <a:off x="5324816" y="3131739"/>
            <a:ext cx="3548089" cy="2758950"/>
            <a:chOff x="3591721" y="1071145"/>
            <a:chExt cx="4330634" cy="1962827"/>
          </a:xfrm>
        </p:grpSpPr>
        <p:sp>
          <p:nvSpPr>
            <p:cNvPr id="249" name="Google Shape;249;p14"/>
            <p:cNvSpPr txBox="1"/>
            <p:nvPr/>
          </p:nvSpPr>
          <p:spPr>
            <a:xfrm>
              <a:off x="6209655" y="1071145"/>
              <a:ext cx="17127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Objetivo</a:t>
              </a:r>
              <a:endParaRPr b="1" sz="12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 txBox="1"/>
            <p:nvPr/>
          </p:nvSpPr>
          <p:spPr>
            <a:xfrm>
              <a:off x="3591721" y="1785973"/>
              <a:ext cx="2215200" cy="12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Existem hoje cerca de 4 milhões de micro produtores sem sistema de gerenciamento de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recursos da sua plantação e ferramentas.</a:t>
              </a:r>
              <a:endParaRPr>
                <a:solidFill>
                  <a:srgbClr val="3F3F3F"/>
                </a:solidFill>
              </a:endParaRPr>
            </a:p>
          </p:txBody>
        </p:sp>
      </p:grpSp>
      <p:grpSp>
        <p:nvGrpSpPr>
          <p:cNvPr id="251" name="Google Shape;251;p14"/>
          <p:cNvGrpSpPr/>
          <p:nvPr/>
        </p:nvGrpSpPr>
        <p:grpSpPr>
          <a:xfrm>
            <a:off x="848017" y="3415601"/>
            <a:ext cx="2102442" cy="2665803"/>
            <a:chOff x="-1312177" y="1564751"/>
            <a:chExt cx="2394309" cy="1896559"/>
          </a:xfrm>
        </p:grpSpPr>
        <p:sp>
          <p:nvSpPr>
            <p:cNvPr id="252" name="Google Shape;252;p14"/>
            <p:cNvSpPr txBox="1"/>
            <p:nvPr/>
          </p:nvSpPr>
          <p:spPr>
            <a:xfrm>
              <a:off x="-1312177" y="1564751"/>
              <a:ext cx="17127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Pesquisas</a:t>
              </a:r>
              <a:endParaRPr b="1" sz="12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-1312168" y="1761810"/>
              <a:ext cx="2394300" cy="16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Para o desenvolvimento do negócio e especificação do escopo, nós realizamos  foi a pesquisa de campo com pessoas que tiveram contato ou trabalham na </a:t>
              </a:r>
              <a:r>
                <a:rPr lang="en-US"/>
                <a:t>área</a:t>
              </a:r>
              <a:r>
                <a:rPr lang="en-US"/>
                <a:t> de agricultura.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9514100" y="2679209"/>
            <a:ext cx="2382644" cy="2701651"/>
            <a:chOff x="6210986" y="1433695"/>
            <a:chExt cx="2527200" cy="1922063"/>
          </a:xfrm>
        </p:grpSpPr>
        <p:sp>
          <p:nvSpPr>
            <p:cNvPr id="255" name="Google Shape;255;p14"/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Solução</a:t>
              </a:r>
              <a:endParaRPr b="1" sz="12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 txBox="1"/>
            <p:nvPr/>
          </p:nvSpPr>
          <p:spPr>
            <a:xfrm>
              <a:off x="6210986" y="1630758"/>
              <a:ext cx="2527200" cy="17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F3F3F"/>
                  </a:solidFill>
                </a:rPr>
                <a:t>Nossa solução se baseia em criar uma aplicação no qual o usuário </a:t>
              </a:r>
              <a:r>
                <a:rPr lang="en-US">
                  <a:solidFill>
                    <a:srgbClr val="3F3F3F"/>
                  </a:solidFill>
                </a:rPr>
                <a:t>irá</a:t>
              </a:r>
              <a:r>
                <a:rPr lang="en-US">
                  <a:solidFill>
                    <a:srgbClr val="3F3F3F"/>
                  </a:solidFill>
                </a:rPr>
                <a:t> realizar apontamentos </a:t>
              </a:r>
              <a:r>
                <a:rPr lang="en-US">
                  <a:solidFill>
                    <a:srgbClr val="3F3F3F"/>
                  </a:solidFill>
                </a:rPr>
                <a:t>diários sobre sua terra</a:t>
              </a:r>
              <a:r>
                <a:rPr lang="en-US">
                  <a:solidFill>
                    <a:srgbClr val="3F3F3F"/>
                  </a:solidFill>
                </a:rPr>
                <a:t> (estando em seu ambiente de trabalho), e com isso ter seus dados armazenados e listados gerando controle de organização de gastos. </a:t>
              </a:r>
              <a:endParaRPr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4"/>
          <p:cNvSpPr/>
          <p:nvPr/>
        </p:nvSpPr>
        <p:spPr>
          <a:xfrm>
            <a:off x="5816430" y="3006264"/>
            <a:ext cx="558900" cy="558900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3768559" y="3350464"/>
            <a:ext cx="558900" cy="558900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1701370" y="2655372"/>
            <a:ext cx="550800" cy="550800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9931813" y="1766374"/>
            <a:ext cx="567000" cy="567000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7880058" y="2348334"/>
            <a:ext cx="550800" cy="550800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/>
          <p:nvPr/>
        </p:nvSpPr>
        <p:spPr>
          <a:xfrm>
            <a:off x="0" y="5194852"/>
            <a:ext cx="11058526" cy="1663148"/>
          </a:xfrm>
          <a:custGeom>
            <a:rect b="b" l="l" r="r" t="t"/>
            <a:pathLst>
              <a:path extrusionOk="0" h="2790825" w="6776288">
                <a:moveTo>
                  <a:pt x="0" y="19050"/>
                </a:moveTo>
                <a:lnTo>
                  <a:pt x="6776288" y="0"/>
                </a:lnTo>
                <a:lnTo>
                  <a:pt x="6132777" y="2790825"/>
                </a:lnTo>
                <a:lnTo>
                  <a:pt x="0" y="2790825"/>
                </a:lnTo>
                <a:lnTo>
                  <a:pt x="0" y="190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chemeClr val="accent2"/>
              </a:gs>
              <a:gs pos="67000">
                <a:srgbClr val="2CB8AE">
                  <a:alpha val="69803"/>
                </a:srgbClr>
              </a:gs>
              <a:gs pos="100000">
                <a:srgbClr val="239ED2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919573" y="5194852"/>
            <a:ext cx="5176427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Desenho da solução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25288" y="222988"/>
            <a:ext cx="11495700" cy="4668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B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592" y="3563295"/>
            <a:ext cx="1400459" cy="9353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4"/>
          <p:cNvCxnSpPr>
            <a:stCxn id="271" idx="1"/>
          </p:cNvCxnSpPr>
          <p:nvPr/>
        </p:nvCxnSpPr>
        <p:spPr>
          <a:xfrm rot="10800000">
            <a:off x="1698466" y="3432617"/>
            <a:ext cx="747600" cy="7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2" name="Google Shape;2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8798" y="2298032"/>
            <a:ext cx="887016" cy="65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6693" y="2708776"/>
            <a:ext cx="887016" cy="6516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4"/>
          <p:cNvCxnSpPr>
            <a:endCxn id="272" idx="2"/>
          </p:cNvCxnSpPr>
          <p:nvPr/>
        </p:nvCxnSpPr>
        <p:spPr>
          <a:xfrm rot="10800000">
            <a:off x="3042306" y="2949665"/>
            <a:ext cx="33600" cy="4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4"/>
          <p:cNvCxnSpPr>
            <a:stCxn id="271" idx="3"/>
            <a:endCxn id="273" idx="2"/>
          </p:cNvCxnSpPr>
          <p:nvPr/>
        </p:nvCxnSpPr>
        <p:spPr>
          <a:xfrm flipH="1" rot="10800000">
            <a:off x="3627332" y="3360317"/>
            <a:ext cx="862800" cy="78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6" name="Google Shape;27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98786" y="1181728"/>
            <a:ext cx="887016" cy="546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"/>
          <p:cNvCxnSpPr>
            <a:stCxn id="272" idx="0"/>
            <a:endCxn id="276" idx="2"/>
          </p:cNvCxnSpPr>
          <p:nvPr/>
        </p:nvCxnSpPr>
        <p:spPr>
          <a:xfrm rot="10800000">
            <a:off x="3042306" y="1728032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4"/>
          <p:cNvCxnSpPr>
            <a:endCxn id="276" idx="1"/>
          </p:cNvCxnSpPr>
          <p:nvPr/>
        </p:nvCxnSpPr>
        <p:spPr>
          <a:xfrm flipH="1" rot="10800000">
            <a:off x="1715286" y="1454946"/>
            <a:ext cx="883500" cy="1153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4"/>
          <p:cNvCxnSpPr>
            <a:stCxn id="273" idx="0"/>
            <a:endCxn id="276" idx="3"/>
          </p:cNvCxnSpPr>
          <p:nvPr/>
        </p:nvCxnSpPr>
        <p:spPr>
          <a:xfrm rot="10800000">
            <a:off x="3485801" y="1455076"/>
            <a:ext cx="1004400" cy="12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4"/>
          <p:cNvCxnSpPr>
            <a:endCxn id="281" idx="0"/>
          </p:cNvCxnSpPr>
          <p:nvPr/>
        </p:nvCxnSpPr>
        <p:spPr>
          <a:xfrm flipH="1" rot="10800000">
            <a:off x="3073902" y="819596"/>
            <a:ext cx="3803100" cy="274500"/>
          </a:xfrm>
          <a:prstGeom prst="bentConnector4">
            <a:avLst>
              <a:gd fmla="val -262" name="adj1"/>
              <a:gd fmla="val 18327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4"/>
          <p:cNvCxnSpPr/>
          <p:nvPr/>
        </p:nvCxnSpPr>
        <p:spPr>
          <a:xfrm>
            <a:off x="9691697" y="4212217"/>
            <a:ext cx="15382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4"/>
          <p:cNvCxnSpPr/>
          <p:nvPr/>
        </p:nvCxnSpPr>
        <p:spPr>
          <a:xfrm>
            <a:off x="8078071" y="4212209"/>
            <a:ext cx="15382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4"/>
          <p:cNvCxnSpPr/>
          <p:nvPr/>
        </p:nvCxnSpPr>
        <p:spPr>
          <a:xfrm>
            <a:off x="6073017" y="4210509"/>
            <a:ext cx="32973" cy="5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1" name="Google Shape;28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235297" y="819596"/>
            <a:ext cx="3283410" cy="14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"/>
          <p:cNvSpPr txBox="1"/>
          <p:nvPr/>
        </p:nvSpPr>
        <p:spPr>
          <a:xfrm>
            <a:off x="5006349" y="4369388"/>
            <a:ext cx="1273116" cy="33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4343282" y="145175"/>
            <a:ext cx="2673545" cy="33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Apontamentos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1759" y="3676631"/>
            <a:ext cx="1273262" cy="93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9663" y="3684081"/>
            <a:ext cx="1273262" cy="93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47567" y="3676631"/>
            <a:ext cx="1273262" cy="93535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5680055" y="2148668"/>
            <a:ext cx="2673545" cy="33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informações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2921" y="2597116"/>
            <a:ext cx="1181266" cy="8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6066" y="3711529"/>
            <a:ext cx="1181266" cy="8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30686" y="856808"/>
            <a:ext cx="698736" cy="513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4"/>
          <p:cNvCxnSpPr/>
          <p:nvPr/>
        </p:nvCxnSpPr>
        <p:spPr>
          <a:xfrm>
            <a:off x="3970571" y="4211335"/>
            <a:ext cx="32973" cy="5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4"/>
          <p:cNvCxnSpPr/>
          <p:nvPr/>
        </p:nvCxnSpPr>
        <p:spPr>
          <a:xfrm>
            <a:off x="3072779" y="3126855"/>
            <a:ext cx="2325" cy="41424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5" name="Google Shape;29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 rot="2700000">
            <a:off x="2283949" y="4044974"/>
            <a:ext cx="342753" cy="1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 rot="5400000">
            <a:off x="2928100" y="3436117"/>
            <a:ext cx="253101" cy="2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 rot="7975764">
            <a:off x="3558421" y="4009446"/>
            <a:ext cx="253101" cy="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0885" y="3711554"/>
            <a:ext cx="1181266" cy="86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2924c1afd_0_114"/>
          <p:cNvSpPr txBox="1"/>
          <p:nvPr/>
        </p:nvSpPr>
        <p:spPr>
          <a:xfrm>
            <a:off x="4955059" y="345989"/>
            <a:ext cx="308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endParaRPr/>
          </a:p>
        </p:txBody>
      </p:sp>
      <p:sp>
        <p:nvSpPr>
          <p:cNvPr id="304" name="Google Shape;304;g62924c1afd_0_114"/>
          <p:cNvSpPr txBox="1"/>
          <p:nvPr/>
        </p:nvSpPr>
        <p:spPr>
          <a:xfrm>
            <a:off x="3550508" y="761487"/>
            <a:ext cx="50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Pequeno agricultor – proprietário de terra</a:t>
            </a:r>
            <a:endParaRPr/>
          </a:p>
        </p:txBody>
      </p:sp>
      <p:grpSp>
        <p:nvGrpSpPr>
          <p:cNvPr id="305" name="Google Shape;305;g62924c1afd_0_114"/>
          <p:cNvGrpSpPr/>
          <p:nvPr/>
        </p:nvGrpSpPr>
        <p:grpSpPr>
          <a:xfrm>
            <a:off x="1120366" y="1122296"/>
            <a:ext cx="1704900" cy="2174700"/>
            <a:chOff x="202011" y="0"/>
            <a:chExt cx="1704900" cy="2174700"/>
          </a:xfrm>
        </p:grpSpPr>
        <p:sp>
          <p:nvSpPr>
            <p:cNvPr id="306" name="Google Shape;306;g62924c1afd_0_114"/>
            <p:cNvSpPr/>
            <p:nvPr/>
          </p:nvSpPr>
          <p:spPr>
            <a:xfrm>
              <a:off x="202011" y="0"/>
              <a:ext cx="1704900" cy="2174700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-84994" r="-84983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62924c1afd_0_114"/>
            <p:cNvSpPr/>
            <p:nvPr/>
          </p:nvSpPr>
          <p:spPr>
            <a:xfrm>
              <a:off x="455557" y="165584"/>
              <a:ext cx="1312800" cy="13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62924c1afd_0_114"/>
            <p:cNvSpPr txBox="1"/>
            <p:nvPr/>
          </p:nvSpPr>
          <p:spPr>
            <a:xfrm>
              <a:off x="455557" y="165584"/>
              <a:ext cx="1312800" cy="13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65100" lIns="165100" spcFirstLastPara="1" rIns="16510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Arial"/>
                <a:buNone/>
              </a:pPr>
              <a:r>
                <a:t/>
              </a:r>
              <a:endParaRPr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g62924c1afd_0_114"/>
          <p:cNvSpPr txBox="1"/>
          <p:nvPr/>
        </p:nvSpPr>
        <p:spPr>
          <a:xfrm>
            <a:off x="4349450" y="1660100"/>
            <a:ext cx="71910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de atuação: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 no cultivo d</a:t>
            </a:r>
            <a:r>
              <a:rPr lang="en-US" sz="1800">
                <a:solidFill>
                  <a:schemeClr val="dk1"/>
                </a:solidFill>
              </a:rPr>
              <a:t>e hortaliças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incluindo sua plantação, manutenção e colheita. Além disso cuida de todas a preventivas de pragas e monitoração do estado do solo e seus insumos para cultivo. Pós dado a colheita ele estuda o mercado e monta seu plano de neg</a:t>
            </a:r>
            <a:r>
              <a:rPr lang="en-US" sz="1800">
                <a:solidFill>
                  <a:schemeClr val="dk1"/>
                </a:solidFill>
              </a:rPr>
              <a:t>ó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cio, estipulando preço de venda, seu lucro e gastos do mês.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Atividades atribuídas: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Plantação, colheita e cultivo de seu solo.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Necessidades: </a:t>
            </a:r>
            <a:r>
              <a:rPr lang="en-US" sz="1800">
                <a:solidFill>
                  <a:schemeClr val="dk1"/>
                </a:solidFill>
              </a:rPr>
              <a:t>Têm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pouco acesso a novas tecnologias e soluções p</a:t>
            </a:r>
            <a:r>
              <a:rPr lang="en-US" sz="1800">
                <a:solidFill>
                  <a:schemeClr val="dk1"/>
                </a:solidFill>
              </a:rPr>
              <a:t>ara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agronegócio. Com seu orçamento muito limitado busca novas soluções de baixo custo e que atendam seu neg</a:t>
            </a:r>
            <a:r>
              <a:rPr lang="en-US" sz="1800">
                <a:solidFill>
                  <a:schemeClr val="dk1"/>
                </a:solidFill>
              </a:rPr>
              <a:t>ó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cio.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62924c1afd_0_114"/>
          <p:cNvSpPr txBox="1"/>
          <p:nvPr/>
        </p:nvSpPr>
        <p:spPr>
          <a:xfrm>
            <a:off x="1120379" y="3394109"/>
            <a:ext cx="27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Marcelo Castelli</a:t>
            </a:r>
            <a:endParaRPr/>
          </a:p>
        </p:txBody>
      </p:sp>
      <p:sp>
        <p:nvSpPr>
          <p:cNvPr id="311" name="Google Shape;311;g62924c1afd_0_114"/>
          <p:cNvSpPr txBox="1"/>
          <p:nvPr/>
        </p:nvSpPr>
        <p:spPr>
          <a:xfrm>
            <a:off x="918354" y="3978876"/>
            <a:ext cx="3431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anos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Gênero: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Masculino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Formação: </a:t>
            </a:r>
            <a:r>
              <a:rPr lang="en-US" sz="1800">
                <a:solidFill>
                  <a:schemeClr val="dk1"/>
                </a:solidFill>
              </a:rPr>
              <a:t>Sem formação profissionalizante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2924c1afd_0_98"/>
          <p:cNvSpPr txBox="1"/>
          <p:nvPr>
            <p:ph idx="1" type="body"/>
          </p:nvPr>
        </p:nvSpPr>
        <p:spPr>
          <a:xfrm>
            <a:off x="271354" y="72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Requisitos de negócio</a:t>
            </a:r>
            <a:endParaRPr/>
          </a:p>
        </p:txBody>
      </p:sp>
      <p:pic>
        <p:nvPicPr>
          <p:cNvPr id="317" name="Google Shape;317;g62924c1afd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38" y="909125"/>
            <a:ext cx="6644875" cy="5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2924c1afd_0_10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Requisitos de Usuário</a:t>
            </a:r>
            <a:endParaRPr/>
          </a:p>
        </p:txBody>
      </p:sp>
      <p:pic>
        <p:nvPicPr>
          <p:cNvPr id="323" name="Google Shape;323;g62924c1afd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202048"/>
            <a:ext cx="9685250" cy="50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Leader for Succ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