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3" r:id="rId4"/>
    <p:sldId id="284" r:id="rId5"/>
    <p:sldId id="285" r:id="rId6"/>
    <p:sldId id="305" r:id="rId7"/>
    <p:sldId id="307" r:id="rId8"/>
    <p:sldId id="289" r:id="rId9"/>
    <p:sldId id="306" r:id="rId10"/>
    <p:sldId id="300" r:id="rId11"/>
    <p:sldId id="301" r:id="rId12"/>
    <p:sldId id="302" r:id="rId13"/>
    <p:sldId id="303" r:id="rId14"/>
    <p:sldId id="304" r:id="rId15"/>
    <p:sldId id="297" r:id="rId16"/>
    <p:sldId id="298" r:id="rId17"/>
    <p:sldId id="29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Z+WCoZsVs0/CC76JuHdkQxBk4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83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19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13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73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53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506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67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29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20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7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70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31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93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05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1" descr="Ícone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780" y="4186431"/>
            <a:ext cx="6006010" cy="245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2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09540" y="112734"/>
            <a:ext cx="432148" cy="20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10505"/>
            <a:ext cx="12192001" cy="14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312" y="112734"/>
            <a:ext cx="1876817" cy="8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10505"/>
            <a:ext cx="12192001" cy="14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3" descr="Ícone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995" y="1924406"/>
            <a:ext cx="6006010" cy="245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2" name="Google Shape;32;p3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D8D3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43" name="Google Shape;43;p35" descr="Logotipo, nome da empres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0352" y="136525"/>
            <a:ext cx="1426687" cy="60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EEE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BC4C9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5" name="Google Shape;15;p30" descr="Logotipo, nome da empresa&#10;&#10;Descrição gerada automaticament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570352" y="136525"/>
            <a:ext cx="1426687" cy="6016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/>
        </p:nvSpPr>
        <p:spPr>
          <a:xfrm>
            <a:off x="6681457" y="5019805"/>
            <a:ext cx="4579443" cy="148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DESENVOLVIMENTO DE SOFTWARE MULTIPLATAFORMA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Disciplina: 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IAL-010 Algoritmos e Lógica de Programação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Aula 05: OPERADORES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26/03/2024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Me. </a:t>
            </a:r>
            <a:r>
              <a:rPr lang="pt-BR" sz="1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Cintia Pinho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01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4000" dirty="0">
                <a:solidFill>
                  <a:schemeClr val="tx1"/>
                </a:solidFill>
              </a:rPr>
              <a:t>Suponha que 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w = F</a:t>
            </a:r>
            <a:r>
              <a:rPr lang="pt-BR" sz="4000" dirty="0">
                <a:solidFill>
                  <a:schemeClr val="tx1"/>
                </a:solidFill>
              </a:rPr>
              <a:t>, 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x = V </a:t>
            </a:r>
            <a:r>
              <a:rPr lang="pt-BR" sz="4000" dirty="0">
                <a:solidFill>
                  <a:schemeClr val="tx1"/>
                </a:solidFill>
              </a:rPr>
              <a:t>e 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z = V</a:t>
            </a:r>
            <a:r>
              <a:rPr lang="pt-BR" sz="4000" dirty="0">
                <a:solidFill>
                  <a:schemeClr val="tx1"/>
                </a:solidFill>
              </a:rPr>
              <a:t>. Resolva as expressões: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highlight>
                  <a:srgbClr val="FFFF00"/>
                </a:highlight>
              </a:rPr>
              <a:t>Nota: F = Falso e V = Verdadeiro</a:t>
            </a:r>
          </a:p>
          <a:p>
            <a:pPr algn="just"/>
            <a:endParaRPr lang="pt-BR" sz="4000" dirty="0">
              <a:solidFill>
                <a:schemeClr val="tx1"/>
              </a:solidFill>
            </a:endParaRPr>
          </a:p>
          <a:p>
            <a:pPr marL="457200" indent="-457200" algn="just"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x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</a:t>
            </a:r>
          </a:p>
          <a:p>
            <a:pPr marL="457200" indent="-457200" algn="just">
              <a:buFont typeface="Arial"/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x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x</a:t>
            </a:r>
          </a:p>
          <a:p>
            <a:pPr marL="457200" indent="-457200" algn="just">
              <a:buFont typeface="Arial"/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x</a:t>
            </a:r>
          </a:p>
          <a:p>
            <a:pPr marL="457200" indent="-457200" algn="just">
              <a:buFont typeface="Arial"/>
              <a:buAutoNum type="alphaLcParenR"/>
            </a:pP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x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z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 </a:t>
            </a:r>
            <a:r>
              <a:rPr lang="pt-BR" sz="4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 NÃO</a:t>
            </a:r>
            <a:r>
              <a:rPr lang="pt-BR" sz="4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w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31358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02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326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Suponha as variáveis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fruta = “maçã”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r>
              <a:rPr lang="pt-BR" sz="2800" dirty="0">
                <a:solidFill>
                  <a:schemeClr val="tx1"/>
                </a:solidFill>
              </a:rPr>
              <a:t>. Resolva as expressões: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chemeClr val="tx1"/>
              </a:solidFill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&gt;= 10)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(fruta == “pera”)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(30 &gt;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(50 != 100/3)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(2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 &gt; 0)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(fruta == “maçã”)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(27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9 == 3)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aux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&gt;= 300/100)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4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03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Determine o resultado das seguintes expressões. Dados: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A = 8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B = 5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C = -4 </a:t>
            </a:r>
            <a:r>
              <a:rPr lang="pt-BR" sz="2800" dirty="0">
                <a:solidFill>
                  <a:schemeClr val="tx1"/>
                </a:solidFill>
              </a:rPr>
              <a:t>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D = 2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Delta = B² - 4 * A * C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J = “Hoje” &lt;&gt; “HOJE”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Media = (A + B + C + D)/4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Media = A + B + C + D/4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Resultado = A + B – 10 * C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Y = A &gt; 8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B + C &gt; D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Y = A &gt; 3 * 2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B + C &lt;&gt; D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1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04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Sabendo que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A, B e C </a:t>
            </a:r>
            <a:r>
              <a:rPr lang="pt-BR" sz="2800" dirty="0">
                <a:solidFill>
                  <a:schemeClr val="tx1"/>
                </a:solidFill>
              </a:rPr>
              <a:t>são variáveis do tipo inteiro, com valores iguais a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r>
              <a:rPr lang="pt-BR" sz="2800" dirty="0">
                <a:solidFill>
                  <a:schemeClr val="tx1"/>
                </a:solidFill>
              </a:rPr>
              <a:t>, respectivamente, e uma variável do tipo real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r>
              <a:rPr lang="pt-BR" sz="2800" dirty="0">
                <a:solidFill>
                  <a:schemeClr val="tx1"/>
                </a:solidFill>
              </a:rPr>
              <a:t>, com valor de </a:t>
            </a:r>
            <a:r>
              <a:rPr lang="pt-BR" sz="2800" b="1" i="1" dirty="0">
                <a:solidFill>
                  <a:schemeClr val="tx1"/>
                </a:solidFill>
                <a:latin typeface="Consolas" panose="020B0609020204030204" pitchFamily="49" charset="0"/>
              </a:rPr>
              <a:t>1,5</a:t>
            </a:r>
            <a:r>
              <a:rPr lang="pt-BR" sz="2800" dirty="0">
                <a:solidFill>
                  <a:schemeClr val="tx1"/>
                </a:solidFill>
              </a:rPr>
              <a:t>. Quais os resultados das expressões aritméticas a seguir?     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* A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3 – C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raizq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(-2 * C)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((20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3)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3) +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(8,2)/2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(30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 *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(3,3)) * -1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(-C,2) + (D * 10)/A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raizq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(A,B/A)) + C * D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1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</a:rPr>
              <a:t>EXERCÍCIO 05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3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Resolva as expressões lógicas a seguir:     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* 4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24/3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15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19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6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3 * 5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4 &lt;=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(3,2)/0,5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+ 8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7 &gt;= 3 * 6 – 15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&lt; 5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15/3 = 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2 &lt; 5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15/3 = 5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FALSO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20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(18/3)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&lt;&gt;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(21/3)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NAO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VERDADEIRO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pot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(3,2)/3 </a:t>
            </a:r>
            <a:r>
              <a:rPr lang="pt-BR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15 – 35 </a:t>
            </a:r>
            <a:r>
              <a:rPr lang="pt-BR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</a:t>
            </a:r>
            <a:r>
              <a:rPr lang="pt-BR" sz="2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7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4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06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000" dirty="0"/>
              <a:t>Considerando as variáveis declaradas na tabela abaixo e mais a variável booleana TESTE, com valor FALSO, avalie as expressões a seguir, para cada uma das três combinações de valores apresentadas:</a:t>
            </a:r>
          </a:p>
          <a:p>
            <a:endParaRPr lang="pt-BR" sz="20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a) (A + 1 &gt;= ((B) ^ (1/2)) OU (NOME &lt;&gt; 'ANA'))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b) (A + 1 &gt;= ((B) ^ (1/2)) E (PROFISSAO = 'MEDICO'))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c) (NOME &lt;&gt; 'ANA') OU (PROFISSAO = 'MEDICO') E (A + 1 &gt;= ((B) ^ (1/2)))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d) NÃO TESTE E ((A + 1) &gt;= ((B) ^ (1/2)) OU NÃO (PROFISSAO = 'MEDICO'))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e) NÃO (A + 1 &gt;= ((B) ^ (1/2)) E TESTE)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A873B6-A2AB-BC62-C3E8-C222F2757A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3446" y="1689735"/>
            <a:ext cx="5400040" cy="17392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06 – Exemplo Resolução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70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b="1" dirty="0"/>
              <a:t>Para a linha 1 </a:t>
            </a:r>
            <a:r>
              <a:rPr lang="pt-BR" sz="2400" b="1" dirty="0">
                <a:sym typeface="Wingdings"/>
              </a:rPr>
              <a:t></a:t>
            </a:r>
            <a:endParaRPr lang="pt-BR" sz="2400" dirty="0"/>
          </a:p>
          <a:p>
            <a:pPr marL="45720" indent="0">
              <a:buNone/>
            </a:pPr>
            <a:r>
              <a:rPr lang="pt-BR" sz="2400" dirty="0"/>
              <a:t>a) (A + 1 &gt;= ((B) ^ (1/2)) OU (NOME &lt;&gt; 'ANA'))</a:t>
            </a:r>
          </a:p>
          <a:p>
            <a:pPr marL="45720" indent="0">
              <a:buNone/>
            </a:pPr>
            <a:r>
              <a:rPr lang="pt-BR" sz="2400" dirty="0"/>
              <a:t>Para os valores da linha 1 temos:</a:t>
            </a:r>
          </a:p>
          <a:p>
            <a:pPr marL="45720" indent="0">
              <a:buNone/>
            </a:pPr>
            <a:r>
              <a:rPr lang="pt-BR" sz="2400" dirty="0"/>
              <a:t>TESTE = </a:t>
            </a:r>
            <a:r>
              <a:rPr lang="pt-BR" sz="2400" dirty="0">
                <a:solidFill>
                  <a:srgbClr val="FF0000"/>
                </a:solidFill>
              </a:rPr>
              <a:t>FALSO</a:t>
            </a:r>
          </a:p>
          <a:p>
            <a:pPr marL="45720" indent="0">
              <a:buNone/>
            </a:pPr>
            <a:r>
              <a:rPr lang="pt-BR" sz="2400" dirty="0"/>
              <a:t>A = </a:t>
            </a:r>
            <a:r>
              <a:rPr lang="pt-BR" sz="2400" dirty="0">
                <a:solidFill>
                  <a:srgbClr val="FF0000"/>
                </a:solidFill>
              </a:rPr>
              <a:t>3</a:t>
            </a:r>
          </a:p>
          <a:p>
            <a:pPr marL="45720" indent="0">
              <a:buNone/>
            </a:pPr>
            <a:r>
              <a:rPr lang="pt-BR" sz="2400" dirty="0"/>
              <a:t>B = </a:t>
            </a:r>
            <a:r>
              <a:rPr lang="pt-BR" sz="2400" dirty="0">
                <a:solidFill>
                  <a:srgbClr val="FF0000"/>
                </a:solidFill>
              </a:rPr>
              <a:t>16</a:t>
            </a:r>
          </a:p>
          <a:p>
            <a:pPr marL="45720" indent="0">
              <a:buNone/>
            </a:pPr>
            <a:r>
              <a:rPr lang="pt-BR" sz="2400" dirty="0"/>
              <a:t>NOME = </a:t>
            </a:r>
            <a:r>
              <a:rPr lang="pt-BR" sz="2400" dirty="0">
                <a:solidFill>
                  <a:srgbClr val="FF0000"/>
                </a:solidFill>
              </a:rPr>
              <a:t>‘MIRIAM’</a:t>
            </a:r>
          </a:p>
          <a:p>
            <a:pPr marL="45720" indent="0">
              <a:buNone/>
            </a:pPr>
            <a:r>
              <a:rPr lang="pt-BR" sz="2400" dirty="0"/>
              <a:t>PROFISSAO = </a:t>
            </a:r>
            <a:r>
              <a:rPr lang="pt-BR" sz="2400" dirty="0">
                <a:solidFill>
                  <a:srgbClr val="FF0000"/>
                </a:solidFill>
              </a:rPr>
              <a:t>‘ADVOGADO’</a:t>
            </a:r>
          </a:p>
          <a:p>
            <a:pPr marL="45720" indent="0">
              <a:buNone/>
            </a:pPr>
            <a:r>
              <a:rPr lang="pt-BR" sz="1800" dirty="0">
                <a:solidFill>
                  <a:srgbClr val="0070C0"/>
                </a:solidFill>
              </a:rPr>
              <a:t>Substituindo na expressão temos: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dirty="0"/>
              <a:t>(</a:t>
            </a:r>
            <a:r>
              <a:rPr lang="pt-BR" sz="2400" b="1" dirty="0"/>
              <a:t>3</a:t>
            </a:r>
            <a:r>
              <a:rPr lang="pt-BR" sz="2400" dirty="0"/>
              <a:t> + 1 &gt;= ((</a:t>
            </a:r>
            <a:r>
              <a:rPr lang="pt-BR" sz="2400" b="1" dirty="0"/>
              <a:t>16</a:t>
            </a:r>
            <a:r>
              <a:rPr lang="pt-BR" sz="2400" dirty="0"/>
              <a:t>) ^ (1/2)) OU (‘</a:t>
            </a:r>
            <a:r>
              <a:rPr lang="pt-BR" sz="2400" b="1" dirty="0"/>
              <a:t>MIRIAM’</a:t>
            </a:r>
            <a:r>
              <a:rPr lang="pt-BR" sz="2400" dirty="0"/>
              <a:t> &lt;&gt; 'ANA'))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dirty="0"/>
              <a:t>(4 &gt;= </a:t>
            </a:r>
            <a:r>
              <a:rPr lang="pt-BR" sz="2400" b="1" dirty="0"/>
              <a:t>4</a:t>
            </a:r>
            <a:r>
              <a:rPr lang="pt-BR" sz="2400" dirty="0"/>
              <a:t> OU </a:t>
            </a:r>
            <a:r>
              <a:rPr lang="pt-BR" sz="2400" b="1" dirty="0"/>
              <a:t>VERDADEIRO</a:t>
            </a:r>
            <a:r>
              <a:rPr lang="pt-BR" sz="2400" dirty="0"/>
              <a:t>)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b="1" dirty="0"/>
              <a:t>VERDADEIRO</a:t>
            </a:r>
            <a:r>
              <a:rPr lang="pt-BR" sz="2400" dirty="0"/>
              <a:t> OU </a:t>
            </a:r>
            <a:r>
              <a:rPr lang="pt-BR" sz="2400" b="1" dirty="0"/>
              <a:t>VERDADEIRO</a:t>
            </a:r>
            <a:endParaRPr lang="pt-BR" sz="2400" dirty="0"/>
          </a:p>
          <a:p>
            <a:pPr marL="4572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70C0"/>
                </a:solidFill>
              </a:rPr>
              <a:t>VERDADEIRO</a:t>
            </a:r>
          </a:p>
          <a:p>
            <a:endParaRPr lang="pt-BR" sz="1100" dirty="0"/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10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 06 – Exemplo Resolução</a:t>
            </a:r>
            <a:endParaRPr lang="pt-BR" sz="2800"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dirty="0"/>
              <a:t>Agora complete todas as lacunas da tabela: </a:t>
            </a:r>
          </a:p>
          <a:p>
            <a:endParaRPr lang="pt-BR" sz="1100" dirty="0"/>
          </a:p>
        </p:txBody>
      </p:sp>
      <p:graphicFrame>
        <p:nvGraphicFramePr>
          <p:cNvPr id="2" name="Espaço Reservado para Conteúdo 3">
            <a:extLst>
              <a:ext uri="{FF2B5EF4-FFF2-40B4-BE49-F238E27FC236}">
                <a16:creationId xmlns:a16="http://schemas.microsoft.com/office/drawing/2014/main" id="{7975AA69-E89D-5C00-230B-DD5ED88BF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909445"/>
              </p:ext>
            </p:extLst>
          </p:nvPr>
        </p:nvGraphicFramePr>
        <p:xfrm>
          <a:off x="1076858" y="1916874"/>
          <a:ext cx="9461377" cy="3481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a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b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c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d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e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1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V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2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3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73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dirty="0"/>
          </a:p>
        </p:txBody>
      </p:sp>
      <p:graphicFrame>
        <p:nvGraphicFramePr>
          <p:cNvPr id="2" name="Espaço Reservado para Conteúdo 3">
            <a:extLst>
              <a:ext uri="{FF2B5EF4-FFF2-40B4-BE49-F238E27FC236}">
                <a16:creationId xmlns:a16="http://schemas.microsoft.com/office/drawing/2014/main" id="{192296A5-D56E-37FC-6E98-7D6FCF8B0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341063"/>
              </p:ext>
            </p:extLst>
          </p:nvPr>
        </p:nvGraphicFramePr>
        <p:xfrm>
          <a:off x="331839" y="1119496"/>
          <a:ext cx="10916264" cy="553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Adição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48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Exponenciação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**  ,</a:t>
                      </a:r>
                      <a:r>
                        <a:rPr lang="pt-BR" baseline="0" dirty="0"/>
                        <a:t> ^, </a:t>
                      </a:r>
                      <a:r>
                        <a:rPr lang="pt-BR" baseline="0" dirty="0" err="1"/>
                        <a:t>pot</a:t>
                      </a:r>
                      <a:r>
                        <a:rPr lang="pt-BR" baseline="0" dirty="0"/>
                        <a:t>(</a:t>
                      </a:r>
                      <a:r>
                        <a:rPr lang="pt-BR" baseline="0" dirty="0" err="1"/>
                        <a:t>base,exp</a:t>
                      </a:r>
                      <a:r>
                        <a:rPr lang="pt-BR" baseline="0" dirty="0"/>
                        <a:t>)</a:t>
                      </a:r>
                    </a:p>
                    <a:p>
                      <a:pPr algn="ctr"/>
                      <a:r>
                        <a:rPr lang="pt-BR" sz="1400" b="0" i="0" u="none" strike="noStrike" cap="none" baseline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exp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pt-BR" sz="1400" b="0" i="0" u="none" strike="noStrike" cap="none" baseline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base,expoente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pt-BR" baseline="0" dirty="0">
                          <a:sym typeface="Wingdings" panose="05000000000000000000" pitchFamily="2" charset="2"/>
                        </a:rPr>
                        <a:t> usada no </a:t>
                      </a:r>
                      <a:r>
                        <a:rPr lang="pt-BR" baseline="0" dirty="0" err="1">
                          <a:sym typeface="Wingdings" panose="05000000000000000000" pitchFamily="2" charset="2"/>
                        </a:rPr>
                        <a:t>visualG</a:t>
                      </a:r>
                      <a:endParaRPr lang="pt-BR" baseline="0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^ expoente</a:t>
                      </a:r>
                      <a:r>
                        <a:rPr lang="pt-BR" sz="1400" b="0" i="0" u="none" strike="noStrike" cap="none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BR" baseline="0" dirty="0">
                          <a:sym typeface="Wingdings" panose="05000000000000000000" pitchFamily="2" charset="2"/>
                        </a:rPr>
                        <a:t> usada no </a:t>
                      </a:r>
                      <a:r>
                        <a:rPr lang="pt-BR" baseline="0" dirty="0" err="1">
                          <a:sym typeface="Wingdings" panose="05000000000000000000" pitchFamily="2" charset="2"/>
                        </a:rPr>
                        <a:t>visualG</a:t>
                      </a:r>
                      <a:endParaRPr lang="pt-BR" baseline="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71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Div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pt-BR" b="1" dirty="0" err="1"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pt-BR" b="1" dirty="0">
                          <a:latin typeface="Consolas" panose="020B0609020204030204" pitchFamily="49" charset="0"/>
                        </a:rPr>
                        <a:t> 4 </a:t>
                      </a:r>
                      <a:r>
                        <a:rPr lang="pt-BR" dirty="0"/>
                        <a:t>resulta em 2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27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div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pt-BR" dirty="0"/>
                        <a:t>resulta</a:t>
                      </a:r>
                      <a:r>
                        <a:rPr lang="pt-BR" baseline="0" dirty="0"/>
                        <a:t> em 5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9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div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3 </a:t>
                      </a:r>
                      <a:r>
                        <a:rPr lang="pt-BR" baseline="0" dirty="0"/>
                        <a:t>resulta em 3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71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Mod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9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mod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4 </a:t>
                      </a:r>
                      <a:r>
                        <a:rPr lang="pt-BR" dirty="0"/>
                        <a:t>resulta</a:t>
                      </a:r>
                      <a:r>
                        <a:rPr lang="pt-BR" baseline="0" dirty="0"/>
                        <a:t> em 1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27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mod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pt-BR" baseline="0" dirty="0"/>
                        <a:t>resulta 2</a:t>
                      </a:r>
                    </a:p>
                    <a:p>
                      <a:pPr algn="ctr"/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9 </a:t>
                      </a:r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mod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3 </a:t>
                      </a:r>
                      <a:r>
                        <a:rPr lang="pt-BR" baseline="0" dirty="0"/>
                        <a:t>resulta 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71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/>
                        <a:t>rad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rad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(25)</a:t>
                      </a:r>
                      <a:r>
                        <a:rPr lang="pt-BR" dirty="0"/>
                        <a:t> resulta em 5</a:t>
                      </a:r>
                    </a:p>
                    <a:p>
                      <a:pPr algn="ctr"/>
                      <a:r>
                        <a:rPr lang="pt-BR" sz="1400" b="1" i="0" u="none" strike="noStrike" cap="none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raizq</a:t>
                      </a: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(25)</a:t>
                      </a:r>
                      <a:r>
                        <a:rPr lang="pt-BR" sz="14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BR" dirty="0">
                          <a:sym typeface="Wingdings" panose="05000000000000000000" pitchFamily="2" charset="2"/>
                        </a:rPr>
                        <a:t> usado no </a:t>
                      </a:r>
                      <a:r>
                        <a:rPr lang="pt-BR" dirty="0" err="1">
                          <a:sym typeface="Wingdings" panose="05000000000000000000" pitchFamily="2" charset="2"/>
                        </a:rPr>
                        <a:t>visualG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Hierarquia das Operações Aritméticas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/>
              <a:t>1 º	</a:t>
            </a:r>
            <a:r>
              <a:rPr lang="pt-BR" sz="2400" dirty="0">
                <a:sym typeface="Wingdings" pitchFamily="2" charset="2"/>
              </a:rPr>
              <a:t>	</a:t>
            </a:r>
            <a:r>
              <a:rPr lang="pt-BR" sz="2400" dirty="0">
                <a:latin typeface="Consolas" panose="020B0609020204030204" pitchFamily="49" charset="0"/>
              </a:rPr>
              <a:t>( )</a:t>
            </a:r>
            <a:r>
              <a:rPr lang="pt-BR" sz="2400" dirty="0"/>
              <a:t> Parênteses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 º 	</a:t>
            </a:r>
            <a:r>
              <a:rPr lang="pt-BR" sz="2400" dirty="0">
                <a:sym typeface="Wingdings" pitchFamily="2" charset="2"/>
              </a:rPr>
              <a:t> 	</a:t>
            </a:r>
            <a:r>
              <a:rPr lang="pt-BR" sz="2400" dirty="0"/>
              <a:t>Exponenciação e radiciação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3 º 	</a:t>
            </a:r>
            <a:r>
              <a:rPr lang="pt-BR" sz="2400" dirty="0">
                <a:sym typeface="Wingdings" pitchFamily="2" charset="2"/>
              </a:rPr>
              <a:t> 	</a:t>
            </a:r>
            <a:r>
              <a:rPr lang="pt-BR" sz="2400" dirty="0"/>
              <a:t>Multiplicação, divisão (o que aparecer primeiro)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4 º 	</a:t>
            </a:r>
            <a:r>
              <a:rPr lang="pt-BR" sz="2400" dirty="0">
                <a:sym typeface="Wingdings" pitchFamily="2" charset="2"/>
              </a:rPr>
              <a:t> 	</a:t>
            </a:r>
            <a:r>
              <a:rPr lang="pt-BR" sz="2400" dirty="0">
                <a:latin typeface="Consolas" panose="020B0609020204030204" pitchFamily="49" charset="0"/>
              </a:rPr>
              <a:t>+</a:t>
            </a:r>
            <a:r>
              <a:rPr lang="pt-BR" sz="2400" dirty="0"/>
              <a:t> ou </a:t>
            </a:r>
            <a:r>
              <a:rPr lang="pt-BR" sz="2400" dirty="0">
                <a:latin typeface="Consolas" panose="020B0609020204030204" pitchFamily="49" charset="0"/>
              </a:rPr>
              <a:t>–</a:t>
            </a:r>
            <a:r>
              <a:rPr lang="pt-BR" sz="2400" dirty="0"/>
              <a:t> (o que aparecer primeiro)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81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Relacionais</a:t>
            </a:r>
            <a:endParaRPr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E086E9F-EDA0-9049-8A8A-F4427BE7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63918"/>
              </p:ext>
            </p:extLst>
          </p:nvPr>
        </p:nvGraphicFramePr>
        <p:xfrm>
          <a:off x="528862" y="1113198"/>
          <a:ext cx="10807732" cy="505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SÍMBOLO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Diferente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66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Relacionais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Tendo duas variáveis, A=5 e B=3. O resultado das expressões seriam: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017ABF-515B-91A8-03AE-07F2187E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39713"/>
              </p:ext>
            </p:extLst>
          </p:nvPr>
        </p:nvGraphicFramePr>
        <p:xfrm>
          <a:off x="774383" y="1780362"/>
          <a:ext cx="9244688" cy="40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&lt;&gt;</a:t>
                      </a:r>
                      <a:r>
                        <a:rPr lang="pt-BR" sz="3200" baseline="0" dirty="0"/>
                        <a:t> B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15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4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Em todos os programas são utilizadas expressões relacionais e lógicas para a tomada de decisões e consequente desvio do fluxo do programa. Os conectivos ou Operadores Lógicos são: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pt-BR" sz="2400" dirty="0">
                <a:solidFill>
                  <a:schemeClr val="tx1"/>
                </a:solidFill>
              </a:rPr>
              <a:t>) : uma sentença é verdadeira </a:t>
            </a:r>
            <a:r>
              <a:rPr lang="pt-BR" sz="2400" b="1" dirty="0">
                <a:solidFill>
                  <a:schemeClr val="tx1"/>
                </a:solidFill>
              </a:rPr>
              <a:t>SE E SOMENTE SE TODOS </a:t>
            </a:r>
            <a:r>
              <a:rPr lang="pt-BR" sz="2400" dirty="0">
                <a:solidFill>
                  <a:schemeClr val="tx1"/>
                </a:solidFill>
              </a:rPr>
              <a:t>os termos forem verdadeiros.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OU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pt-BR" sz="2400" dirty="0">
                <a:solidFill>
                  <a:schemeClr val="tx1"/>
                </a:solidFill>
              </a:rPr>
              <a:t>): uma sentença é verdadeira </a:t>
            </a:r>
            <a:r>
              <a:rPr lang="pt-BR" sz="2400" b="1" dirty="0">
                <a:solidFill>
                  <a:schemeClr val="tx1"/>
                </a:solidFill>
              </a:rPr>
              <a:t>SE QUALQUER UM </a:t>
            </a:r>
            <a:r>
              <a:rPr lang="pt-BR" sz="2400" dirty="0">
                <a:solidFill>
                  <a:schemeClr val="tx1"/>
                </a:solidFill>
              </a:rPr>
              <a:t>de seus termos for verdadeiro.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NÃO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r>
              <a:rPr lang="pt-BR" sz="2400" dirty="0">
                <a:solidFill>
                  <a:schemeClr val="tx1"/>
                </a:solidFill>
              </a:rPr>
              <a:t>): este operador </a:t>
            </a:r>
            <a:r>
              <a:rPr lang="pt-BR" sz="2400" b="1" dirty="0">
                <a:solidFill>
                  <a:schemeClr val="tx1"/>
                </a:solidFill>
              </a:rPr>
              <a:t>INVERTE</a:t>
            </a:r>
            <a:r>
              <a:rPr lang="pt-BR" sz="2400" dirty="0">
                <a:solidFill>
                  <a:schemeClr val="tx1"/>
                </a:solidFill>
              </a:rPr>
              <a:t> um termo.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XOU</a:t>
            </a:r>
            <a:r>
              <a:rPr lang="pt-BR" sz="2400" dirty="0">
                <a:solidFill>
                  <a:schemeClr val="tx1"/>
                </a:solidFill>
              </a:rPr>
              <a:t> (ou 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XOR</a:t>
            </a:r>
            <a:r>
              <a:rPr lang="pt-BR" sz="2400" dirty="0">
                <a:solidFill>
                  <a:schemeClr val="tx1"/>
                </a:solidFill>
              </a:rPr>
              <a:t>): Ou Exclusivo, se os dois termos forem </a:t>
            </a:r>
            <a:r>
              <a:rPr lang="pt-BR" sz="2400" b="1" dirty="0">
                <a:solidFill>
                  <a:schemeClr val="tx1"/>
                </a:solidFill>
              </a:rPr>
              <a:t>DIFERENTES</a:t>
            </a:r>
            <a:r>
              <a:rPr lang="pt-BR" sz="2400" dirty="0">
                <a:solidFill>
                  <a:schemeClr val="tx1"/>
                </a:solidFill>
              </a:rPr>
              <a:t>, a sentença é Verdadeira, caso contrário é Falso.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5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 – TABELA VERDADE</a:t>
            </a:r>
            <a:endParaRPr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São tabelas que representam todas as possíveis combinações das variáveis de entrada de uma função, e os seus respectivos valores de saída.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FB473D8-5430-2FD8-CA55-A0CB6FAFBE88}"/>
              </a:ext>
            </a:extLst>
          </p:cNvPr>
          <p:cNvGraphicFramePr>
            <a:graphicFrameLocks noGrp="1"/>
          </p:cNvGraphicFramePr>
          <p:nvPr/>
        </p:nvGraphicFramePr>
        <p:xfrm>
          <a:off x="426027" y="1993817"/>
          <a:ext cx="10484428" cy="403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107">
                  <a:extLst>
                    <a:ext uri="{9D8B030D-6E8A-4147-A177-3AD203B41FA5}">
                      <a16:colId xmlns:a16="http://schemas.microsoft.com/office/drawing/2014/main" val="3487107392"/>
                    </a:ext>
                  </a:extLst>
                </a:gridCol>
                <a:gridCol w="2621107">
                  <a:extLst>
                    <a:ext uri="{9D8B030D-6E8A-4147-A177-3AD203B41FA5}">
                      <a16:colId xmlns:a16="http://schemas.microsoft.com/office/drawing/2014/main" val="2917236699"/>
                    </a:ext>
                  </a:extLst>
                </a:gridCol>
                <a:gridCol w="2987386">
                  <a:extLst>
                    <a:ext uri="{9D8B030D-6E8A-4147-A177-3AD203B41FA5}">
                      <a16:colId xmlns:a16="http://schemas.microsoft.com/office/drawing/2014/main" val="2219129158"/>
                    </a:ext>
                  </a:extLst>
                </a:gridCol>
                <a:gridCol w="2254828">
                  <a:extLst>
                    <a:ext uri="{9D8B030D-6E8A-4147-A177-3AD203B41FA5}">
                      <a16:colId xmlns:a16="http://schemas.microsoft.com/office/drawing/2014/main" val="3326610274"/>
                    </a:ext>
                  </a:extLst>
                </a:gridCol>
              </a:tblGrid>
              <a:tr h="102601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XOU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261813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NAO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77895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NAO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49454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v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136272"/>
                  </a:ext>
                </a:extLst>
              </a:tr>
              <a:tr h="75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>
                          <a:solidFill>
                            <a:srgbClr val="FF0000"/>
                          </a:solidFill>
                        </a:rPr>
                        <a:t>XOU</a:t>
                      </a:r>
                      <a:r>
                        <a:rPr lang="pt-BR" sz="2800" dirty="0"/>
                        <a:t> </a:t>
                      </a:r>
                      <a:r>
                        <a:rPr lang="pt-BR" sz="2800" b="1" dirty="0"/>
                        <a:t>f</a:t>
                      </a:r>
                      <a:r>
                        <a:rPr lang="pt-BR" sz="2800" dirty="0"/>
                        <a:t>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9934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0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 - Precedência</a:t>
            </a: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279B312-1CE3-28E8-36A7-31F864DB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3736"/>
              </p:ext>
            </p:extLst>
          </p:nvPr>
        </p:nvGraphicFramePr>
        <p:xfrm>
          <a:off x="2244435" y="1675630"/>
          <a:ext cx="6047510" cy="3083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755">
                  <a:extLst>
                    <a:ext uri="{9D8B030D-6E8A-4147-A177-3AD203B41FA5}">
                      <a16:colId xmlns:a16="http://schemas.microsoft.com/office/drawing/2014/main" val="1559519191"/>
                    </a:ext>
                  </a:extLst>
                </a:gridCol>
                <a:gridCol w="3023755">
                  <a:extLst>
                    <a:ext uri="{9D8B030D-6E8A-4147-A177-3AD203B41FA5}">
                      <a16:colId xmlns:a16="http://schemas.microsoft.com/office/drawing/2014/main" val="1110747167"/>
                    </a:ext>
                  </a:extLst>
                </a:gridCol>
              </a:tblGrid>
              <a:tr h="1027802">
                <a:tc rowSpan="3">
                  <a:txBody>
                    <a:bodyPr/>
                    <a:lstStyle/>
                    <a:p>
                      <a:pPr algn="ctr"/>
                      <a:r>
                        <a:rPr lang="pt-BR" sz="4000" b="1" dirty="0"/>
                        <a:t>LÓGICOS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778840"/>
                  </a:ext>
                </a:extLst>
              </a:tr>
              <a:tr h="102780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rgbClr val="FF0000"/>
                          </a:solidFill>
                        </a:rPr>
                        <a:t>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28024"/>
                  </a:ext>
                </a:extLst>
              </a:tr>
              <a:tr h="102780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431198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Prioridade entre Operadores</a:t>
            </a:r>
            <a:endParaRPr lang="pt-BR" sz="2800" dirty="0"/>
          </a:p>
        </p:txBody>
      </p:sp>
      <p:sp>
        <p:nvSpPr>
          <p:cNvPr id="280" name="Google Shape;280;p28"/>
          <p:cNvSpPr txBox="1"/>
          <p:nvPr/>
        </p:nvSpPr>
        <p:spPr>
          <a:xfrm>
            <a:off x="153909" y="1010530"/>
            <a:ext cx="11733291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A maioria das linguagens de programação utilizam as seguintes prioridades de operações: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operações embutidas em parênteses “mais internos”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funções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potenciação e/ou radiciação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multiplicação e/ou divisão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Efetuar adição e/ou subtração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Operadores relacionais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Operadores lógicos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252364" y="0"/>
            <a:ext cx="1939636" cy="85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3116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C9B84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3B3521"/>
    </a:dk2>
    <a:lt2>
      <a:srgbClr val="E2E6E8"/>
    </a:lt2>
    <a:accent1>
      <a:srgbClr val="BC9B84"/>
    </a:accent1>
    <a:accent2>
      <a:srgbClr val="ABA175"/>
    </a:accent2>
    <a:accent3>
      <a:srgbClr val="9BA57D"/>
    </a:accent3>
    <a:accent4>
      <a:srgbClr val="88AC75"/>
    </a:accent4>
    <a:accent5>
      <a:srgbClr val="81AC84"/>
    </a:accent5>
    <a:accent6>
      <a:srgbClr val="77AE92"/>
    </a:accent6>
    <a:hlink>
      <a:srgbClr val="5986A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1108</Words>
  <Application>Microsoft Office PowerPoint</Application>
  <PresentationFormat>Widescreen</PresentationFormat>
  <Paragraphs>202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Verdana</vt:lpstr>
      <vt:lpstr>Wingdings</vt:lpstr>
      <vt:lpstr>AccentBoxVTI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Vanin</dc:creator>
  <cp:lastModifiedBy>LAB4</cp:lastModifiedBy>
  <cp:revision>10</cp:revision>
  <dcterms:created xsi:type="dcterms:W3CDTF">2023-03-11T15:22:10Z</dcterms:created>
  <dcterms:modified xsi:type="dcterms:W3CDTF">2024-03-27T14:17:47Z</dcterms:modified>
</cp:coreProperties>
</file>