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57" r:id="rId5"/>
    <p:sldId id="260" r:id="rId6"/>
    <p:sldId id="276" r:id="rId7"/>
    <p:sldId id="275" r:id="rId8"/>
    <p:sldId id="277" r:id="rId9"/>
    <p:sldId id="261" r:id="rId10"/>
    <p:sldId id="279" r:id="rId11"/>
    <p:sldId id="280" r:id="rId12"/>
    <p:sldId id="262" r:id="rId13"/>
    <p:sldId id="263" r:id="rId14"/>
    <p:sldId id="265" r:id="rId15"/>
    <p:sldId id="267" r:id="rId16"/>
    <p:sldId id="264" r:id="rId17"/>
    <p:sldId id="268" r:id="rId18"/>
    <p:sldId id="269" r:id="rId19"/>
    <p:sldId id="271" r:id="rId20"/>
    <p:sldId id="270" r:id="rId21"/>
    <p:sldId id="272" r:id="rId22"/>
    <p:sldId id="273" r:id="rId23"/>
    <p:sldId id="278"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17" autoAdjust="0"/>
  </p:normalViewPr>
  <p:slideViewPr>
    <p:cSldViewPr snapToGrid="0">
      <p:cViewPr varScale="1">
        <p:scale>
          <a:sx n="88" d="100"/>
          <a:sy n="88" d="100"/>
        </p:scale>
        <p:origin x="6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ACE22-D157-47F3-9307-EF564B18A1F2}" type="datetimeFigureOut">
              <a:rPr lang="en-US" smtClean="0"/>
              <a:t>5/3/2016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5465D-4000-4E63-9B63-FEDB67DB7252}" type="slidenum">
              <a:rPr lang="en-US" smtClean="0"/>
              <a:t>‹#›</a:t>
            </a:fld>
            <a:endParaRPr lang="en-US"/>
          </a:p>
        </p:txBody>
      </p:sp>
    </p:spTree>
    <p:extLst>
      <p:ext uri="{BB962C8B-B14F-4D97-AF65-F5344CB8AC3E}">
        <p14:creationId xmlns:p14="http://schemas.microsoft.com/office/powerpoint/2010/main" val="3058370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Reddit is an entertainment, social news networking service, and news website</a:t>
            </a:r>
          </a:p>
          <a:p>
            <a:pPr marL="628650" lvl="1" indent="-171450">
              <a:buFont typeface="Arial" panose="020B0604020202020204" pitchFamily="34" charset="0"/>
              <a:buChar char="•"/>
            </a:pPr>
            <a:r>
              <a:rPr lang="en-US" dirty="0"/>
              <a:t>Reddit community members can submit content such as text posts, or direct links</a:t>
            </a:r>
          </a:p>
          <a:p>
            <a:pPr marL="628650" lvl="1" indent="-171450">
              <a:buFont typeface="Arial" panose="020B0604020202020204" pitchFamily="34" charset="0"/>
              <a:buChar char="•"/>
            </a:pPr>
            <a:r>
              <a:rPr lang="en-US" dirty="0"/>
              <a:t>Essentially an online bulletin board system</a:t>
            </a:r>
          </a:p>
          <a:p>
            <a:pPr marL="628650" lvl="1" indent="-171450">
              <a:buFont typeface="Arial" panose="020B0604020202020204" pitchFamily="34" charset="0"/>
              <a:buChar char="•"/>
            </a:pPr>
            <a:r>
              <a:rPr lang="en-US" dirty="0"/>
              <a:t>Users can </a:t>
            </a:r>
            <a:r>
              <a:rPr lang="en-US" dirty="0" err="1"/>
              <a:t>upvote</a:t>
            </a:r>
            <a:r>
              <a:rPr lang="en-US" dirty="0"/>
              <a:t> and </a:t>
            </a:r>
            <a:r>
              <a:rPr lang="en-US" dirty="0" err="1"/>
              <a:t>downvote</a:t>
            </a:r>
            <a:r>
              <a:rPr lang="en-US" dirty="0"/>
              <a:t> posts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aseline="0" dirty="0"/>
              <a:t>          </a:t>
            </a:r>
            <a:r>
              <a:rPr lang="en-US" dirty="0"/>
              <a:t>Subreddits are essentially forums on different topics</a:t>
            </a:r>
          </a:p>
          <a:p>
            <a:pPr marL="628650" lvl="1" indent="-171450">
              <a:buFont typeface="Arial" panose="020B0604020202020204" pitchFamily="34" charset="0"/>
              <a:buChar char="•"/>
            </a:pPr>
            <a:r>
              <a:rPr lang="en-US" dirty="0"/>
              <a:t>Over 5,000 </a:t>
            </a:r>
            <a:r>
              <a:rPr lang="en-US" dirty="0" err="1"/>
              <a:t>subreddits</a:t>
            </a:r>
            <a:r>
              <a:rPr lang="en-US" dirty="0"/>
              <a:t> listed on </a:t>
            </a:r>
            <a:r>
              <a:rPr lang="en-US" dirty="0" err="1"/>
              <a:t>redditlist.con</a:t>
            </a:r>
            <a:endParaRPr lang="en-US" dirty="0"/>
          </a:p>
          <a:p>
            <a:pPr marL="628650" lvl="1" indent="-171450">
              <a:buFont typeface="Arial" panose="020B0604020202020204" pitchFamily="34" charset="0"/>
              <a:buChar char="•"/>
            </a:pPr>
            <a:r>
              <a:rPr lang="en-US" dirty="0"/>
              <a:t>Many different topics</a:t>
            </a:r>
          </a:p>
          <a:p>
            <a:pPr marL="628650" lvl="1" indent="-171450">
              <a:buFont typeface="Arial" panose="020B0604020202020204" pitchFamily="34" charset="0"/>
              <a:buChar char="•"/>
            </a:pPr>
            <a:r>
              <a:rPr lang="en-US" dirty="0" err="1"/>
              <a:t>Redditlist</a:t>
            </a:r>
            <a:r>
              <a:rPr lang="en-US" dirty="0"/>
              <a:t> provides rank of </a:t>
            </a:r>
            <a:r>
              <a:rPr lang="en-US" dirty="0" err="1"/>
              <a:t>subreddits</a:t>
            </a:r>
            <a:r>
              <a:rPr lang="en-US" dirty="0"/>
              <a:t> sorted by number of subscribers</a:t>
            </a:r>
          </a:p>
          <a:p>
            <a:pPr marL="1085850" lvl="2" indent="-171450">
              <a:buFont typeface="Arial" panose="020B0604020202020204" pitchFamily="34" charset="0"/>
              <a:buChar char="•"/>
            </a:pPr>
            <a:r>
              <a:rPr lang="en-US" dirty="0"/>
              <a:t>Also provides other measures of </a:t>
            </a:r>
            <a:r>
              <a:rPr lang="en-US" dirty="0" err="1"/>
              <a:t>subreddits</a:t>
            </a:r>
            <a:r>
              <a:rPr lang="en-US" dirty="0"/>
              <a:t> including recent activity and growth(24hrs)</a:t>
            </a:r>
          </a:p>
          <a:p>
            <a:endParaRPr lang="en-US" dirty="0"/>
          </a:p>
        </p:txBody>
      </p:sp>
      <p:sp>
        <p:nvSpPr>
          <p:cNvPr id="4" name="Slide Number Placeholder 3"/>
          <p:cNvSpPr>
            <a:spLocks noGrp="1"/>
          </p:cNvSpPr>
          <p:nvPr>
            <p:ph type="sldNum" sz="quarter" idx="10"/>
          </p:nvPr>
        </p:nvSpPr>
        <p:spPr/>
        <p:txBody>
          <a:bodyPr/>
          <a:lstStyle/>
          <a:p>
            <a:fld id="{8EC5465D-4000-4E63-9B63-FEDB67DB7252}" type="slidenum">
              <a:rPr lang="en-US" smtClean="0"/>
              <a:t>2</a:t>
            </a:fld>
            <a:endParaRPr lang="en-US"/>
          </a:p>
        </p:txBody>
      </p:sp>
    </p:spTree>
    <p:extLst>
      <p:ext uri="{BB962C8B-B14F-4D97-AF65-F5344CB8AC3E}">
        <p14:creationId xmlns:p14="http://schemas.microsoft.com/office/powerpoint/2010/main" val="29916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this</a:t>
            </a:r>
            <a:r>
              <a:rPr lang="en-US" baseline="0" dirty="0"/>
              <a:t> is an uncleaned version of the text</a:t>
            </a:r>
            <a:endParaRPr lang="en-US" dirty="0"/>
          </a:p>
          <a:p>
            <a:r>
              <a:rPr lang="en-US" dirty="0"/>
              <a:t>- Mention the</a:t>
            </a:r>
            <a:r>
              <a:rPr lang="en-US" baseline="0" dirty="0"/>
              <a:t> presence of user tags &amp; that the text is from </a:t>
            </a:r>
            <a:r>
              <a:rPr lang="en-US" baseline="0" dirty="0" err="1"/>
              <a:t>AskScience</a:t>
            </a:r>
            <a:r>
              <a:rPr lang="en-US" baseline="0" dirty="0"/>
              <a:t> section</a:t>
            </a:r>
            <a:endParaRPr lang="en-US" dirty="0"/>
          </a:p>
        </p:txBody>
      </p:sp>
      <p:sp>
        <p:nvSpPr>
          <p:cNvPr id="4" name="Slide Number Placeholder 3"/>
          <p:cNvSpPr>
            <a:spLocks noGrp="1"/>
          </p:cNvSpPr>
          <p:nvPr>
            <p:ph type="sldNum" sz="quarter" idx="10"/>
          </p:nvPr>
        </p:nvSpPr>
        <p:spPr/>
        <p:txBody>
          <a:bodyPr/>
          <a:lstStyle/>
          <a:p>
            <a:fld id="{8EC5465D-4000-4E63-9B63-FEDB67DB7252}" type="slidenum">
              <a:rPr lang="en-US" smtClean="0"/>
              <a:t>7</a:t>
            </a:fld>
            <a:endParaRPr lang="en-US"/>
          </a:p>
        </p:txBody>
      </p:sp>
    </p:spTree>
    <p:extLst>
      <p:ext uri="{BB962C8B-B14F-4D97-AF65-F5344CB8AC3E}">
        <p14:creationId xmlns:p14="http://schemas.microsoft.com/office/powerpoint/2010/main" val="360878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Cleaned version of the text</a:t>
            </a:r>
          </a:p>
          <a:p>
            <a:r>
              <a:rPr lang="en-US" dirty="0"/>
              <a:t>- Top</a:t>
            </a:r>
            <a:r>
              <a:rPr lang="en-US" baseline="0" dirty="0"/>
              <a:t> twenty words for television </a:t>
            </a:r>
            <a:r>
              <a:rPr lang="en-US" baseline="0" dirty="0" err="1"/>
              <a:t>subreddit</a:t>
            </a:r>
            <a:endParaRPr lang="en-US" dirty="0"/>
          </a:p>
        </p:txBody>
      </p:sp>
      <p:sp>
        <p:nvSpPr>
          <p:cNvPr id="4" name="Slide Number Placeholder 3"/>
          <p:cNvSpPr>
            <a:spLocks noGrp="1"/>
          </p:cNvSpPr>
          <p:nvPr>
            <p:ph type="sldNum" sz="quarter" idx="10"/>
          </p:nvPr>
        </p:nvSpPr>
        <p:spPr/>
        <p:txBody>
          <a:bodyPr/>
          <a:lstStyle/>
          <a:p>
            <a:fld id="{8EC5465D-4000-4E63-9B63-FEDB67DB7252}" type="slidenum">
              <a:rPr lang="en-US" smtClean="0"/>
              <a:t>8</a:t>
            </a:fld>
            <a:endParaRPr lang="en-US"/>
          </a:p>
        </p:txBody>
      </p:sp>
    </p:spTree>
    <p:extLst>
      <p:ext uri="{BB962C8B-B14F-4D97-AF65-F5344CB8AC3E}">
        <p14:creationId xmlns:p14="http://schemas.microsoft.com/office/powerpoint/2010/main" val="144993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a:t>
            </a:r>
            <a:r>
              <a:rPr lang="en-US" baseline="0" dirty="0"/>
              <a:t> and pages captured not necessarily related to unique words</a:t>
            </a:r>
            <a:endParaRPr lang="en-US" dirty="0"/>
          </a:p>
        </p:txBody>
      </p:sp>
      <p:sp>
        <p:nvSpPr>
          <p:cNvPr id="4" name="Slide Number Placeholder 3"/>
          <p:cNvSpPr>
            <a:spLocks noGrp="1"/>
          </p:cNvSpPr>
          <p:nvPr>
            <p:ph type="sldNum" sz="quarter" idx="10"/>
          </p:nvPr>
        </p:nvSpPr>
        <p:spPr/>
        <p:txBody>
          <a:bodyPr/>
          <a:lstStyle/>
          <a:p>
            <a:fld id="{8EC5465D-4000-4E63-9B63-FEDB67DB7252}" type="slidenum">
              <a:rPr lang="en-US" smtClean="0"/>
              <a:t>9</a:t>
            </a:fld>
            <a:endParaRPr lang="en-US"/>
          </a:p>
        </p:txBody>
      </p:sp>
    </p:spTree>
    <p:extLst>
      <p:ext uri="{BB962C8B-B14F-4D97-AF65-F5344CB8AC3E}">
        <p14:creationId xmlns:p14="http://schemas.microsoft.com/office/powerpoint/2010/main" val="38301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5465D-4000-4E63-9B63-FEDB67DB7252}" type="slidenum">
              <a:rPr lang="en-US" smtClean="0"/>
              <a:t>19</a:t>
            </a:fld>
            <a:endParaRPr lang="en-US"/>
          </a:p>
        </p:txBody>
      </p:sp>
    </p:spTree>
    <p:extLst>
      <p:ext uri="{BB962C8B-B14F-4D97-AF65-F5344CB8AC3E}">
        <p14:creationId xmlns:p14="http://schemas.microsoft.com/office/powerpoint/2010/main" val="1086009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5465D-4000-4E63-9B63-FEDB67DB7252}" type="slidenum">
              <a:rPr lang="en-US" smtClean="0"/>
              <a:t>23</a:t>
            </a:fld>
            <a:endParaRPr lang="en-US"/>
          </a:p>
        </p:txBody>
      </p:sp>
    </p:spTree>
    <p:extLst>
      <p:ext uri="{BB962C8B-B14F-4D97-AF65-F5344CB8AC3E}">
        <p14:creationId xmlns:p14="http://schemas.microsoft.com/office/powerpoint/2010/main" val="621732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8B5BA1-6344-4771-8078-CACC81F7B0DC}"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131650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8B5BA1-6344-4771-8078-CACC81F7B0DC}"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112427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8B5BA1-6344-4771-8078-CACC81F7B0DC}"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134004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8B5BA1-6344-4771-8078-CACC81F7B0DC}"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239988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8B5BA1-6344-4771-8078-CACC81F7B0DC}"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327265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8B5BA1-6344-4771-8078-CACC81F7B0DC}"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295423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8B5BA1-6344-4771-8078-CACC81F7B0DC}"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189574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8B5BA1-6344-4771-8078-CACC81F7B0DC}"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174328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B5BA1-6344-4771-8078-CACC81F7B0DC}"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183882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B5BA1-6344-4771-8078-CACC81F7B0DC}"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187990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B5BA1-6344-4771-8078-CACC81F7B0DC}"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00661-6071-407F-97E5-F4DF704F1AAE}" type="slidenum">
              <a:rPr lang="en-US" smtClean="0"/>
              <a:t>‹#›</a:t>
            </a:fld>
            <a:endParaRPr lang="en-US"/>
          </a:p>
        </p:txBody>
      </p:sp>
    </p:spTree>
    <p:extLst>
      <p:ext uri="{BB962C8B-B14F-4D97-AF65-F5344CB8AC3E}">
        <p14:creationId xmlns:p14="http://schemas.microsoft.com/office/powerpoint/2010/main" val="34482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B5BA1-6344-4771-8078-CACC81F7B0DC}" type="datetimeFigureOut">
              <a:rPr lang="en-US" smtClean="0"/>
              <a:t>5/3/2016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00661-6071-407F-97E5-F4DF704F1AAE}" type="slidenum">
              <a:rPr lang="en-US" smtClean="0"/>
              <a:t>‹#›</a:t>
            </a:fld>
            <a:endParaRPr lang="en-US"/>
          </a:p>
        </p:txBody>
      </p:sp>
    </p:spTree>
    <p:extLst>
      <p:ext uri="{BB962C8B-B14F-4D97-AF65-F5344CB8AC3E}">
        <p14:creationId xmlns:p14="http://schemas.microsoft.com/office/powerpoint/2010/main" val="41784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MDS and Clustering of Reddit </a:t>
            </a:r>
            <a:r>
              <a:rPr lang="en-US" dirty="0" err="1"/>
              <a:t>Subreddit</a:t>
            </a:r>
            <a:r>
              <a:rPr lang="en-US" dirty="0"/>
              <a:t> Posts</a:t>
            </a:r>
          </a:p>
        </p:txBody>
      </p:sp>
      <p:sp>
        <p:nvSpPr>
          <p:cNvPr id="3" name="Subtitle 2"/>
          <p:cNvSpPr>
            <a:spLocks noGrp="1"/>
          </p:cNvSpPr>
          <p:nvPr>
            <p:ph type="subTitle" idx="1"/>
          </p:nvPr>
        </p:nvSpPr>
        <p:spPr/>
        <p:txBody>
          <a:bodyPr/>
          <a:lstStyle/>
          <a:p>
            <a:r>
              <a:rPr lang="en-US" dirty="0"/>
              <a:t>Dakota Cintron</a:t>
            </a:r>
          </a:p>
        </p:txBody>
      </p:sp>
    </p:spTree>
    <p:extLst>
      <p:ext uri="{BB962C8B-B14F-4D97-AF65-F5344CB8AC3E}">
        <p14:creationId xmlns:p14="http://schemas.microsoft.com/office/powerpoint/2010/main" val="3722390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of Similarities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785" y="1963644"/>
            <a:ext cx="9740043" cy="2990493"/>
          </a:xfrm>
        </p:spPr>
      </p:pic>
    </p:spTree>
    <p:extLst>
      <p:ext uri="{BB962C8B-B14F-4D97-AF65-F5344CB8AC3E}">
        <p14:creationId xmlns:p14="http://schemas.microsoft.com/office/powerpoint/2010/main" val="2311212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Notes on Similarities</a:t>
            </a:r>
          </a:p>
        </p:txBody>
      </p:sp>
      <p:sp>
        <p:nvSpPr>
          <p:cNvPr id="3" name="Content Placeholder 2"/>
          <p:cNvSpPr>
            <a:spLocks noGrp="1"/>
          </p:cNvSpPr>
          <p:nvPr>
            <p:ph idx="1"/>
          </p:nvPr>
        </p:nvSpPr>
        <p:spPr/>
        <p:txBody>
          <a:bodyPr/>
          <a:lstStyle/>
          <a:p>
            <a:r>
              <a:rPr lang="en-US" dirty="0"/>
              <a:t>TIL &amp; Science most similar</a:t>
            </a:r>
          </a:p>
          <a:p>
            <a:pPr lvl="1"/>
            <a:r>
              <a:rPr lang="en-US" dirty="0"/>
              <a:t>1143 matched words</a:t>
            </a:r>
          </a:p>
          <a:p>
            <a:endParaRPr lang="en-US" dirty="0"/>
          </a:p>
          <a:p>
            <a:r>
              <a:rPr lang="en-US" dirty="0"/>
              <a:t>AWW and </a:t>
            </a:r>
            <a:r>
              <a:rPr lang="en-US" dirty="0" err="1"/>
              <a:t>IAmA</a:t>
            </a:r>
            <a:r>
              <a:rPr lang="en-US" dirty="0"/>
              <a:t> least similar</a:t>
            </a:r>
          </a:p>
          <a:p>
            <a:pPr lvl="1"/>
            <a:r>
              <a:rPr lang="en-US" dirty="0"/>
              <a:t>364 matched words</a:t>
            </a:r>
          </a:p>
          <a:p>
            <a:pPr lvl="1"/>
            <a:endParaRPr lang="en-US" dirty="0"/>
          </a:p>
          <a:p>
            <a:r>
              <a:rPr lang="en-US" dirty="0"/>
              <a:t>TIL very similar to many of other </a:t>
            </a:r>
            <a:r>
              <a:rPr lang="en-US" dirty="0" err="1"/>
              <a:t>subreddits</a:t>
            </a:r>
            <a:r>
              <a:rPr lang="en-US" dirty="0"/>
              <a:t> (assuming this is driven by # of unique words in TIL)</a:t>
            </a:r>
          </a:p>
        </p:txBody>
      </p:sp>
    </p:spTree>
    <p:extLst>
      <p:ext uri="{BB962C8B-B14F-4D97-AF65-F5344CB8AC3E}">
        <p14:creationId xmlns:p14="http://schemas.microsoft.com/office/powerpoint/2010/main" val="4214371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Word Cloud Examples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7239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869" y="0"/>
            <a:ext cx="9730262" cy="6858000"/>
          </a:xfrm>
          <a:prstGeom prst="rect">
            <a:avLst/>
          </a:prstGeom>
        </p:spPr>
      </p:pic>
    </p:spTree>
    <p:extLst>
      <p:ext uri="{BB962C8B-B14F-4D97-AF65-F5344CB8AC3E}">
        <p14:creationId xmlns:p14="http://schemas.microsoft.com/office/powerpoint/2010/main" val="2902051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869" y="0"/>
            <a:ext cx="9730262"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869" y="0"/>
            <a:ext cx="9730262" cy="6858000"/>
          </a:xfrm>
          <a:prstGeom prst="rect">
            <a:avLst/>
          </a:prstGeom>
        </p:spPr>
      </p:pic>
    </p:spTree>
    <p:extLst>
      <p:ext uri="{BB962C8B-B14F-4D97-AF65-F5344CB8AC3E}">
        <p14:creationId xmlns:p14="http://schemas.microsoft.com/office/powerpoint/2010/main" val="2111822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869" y="0"/>
            <a:ext cx="9730262" cy="6858000"/>
          </a:xfrm>
          <a:prstGeom prst="rect">
            <a:avLst/>
          </a:prstGeom>
        </p:spPr>
      </p:pic>
    </p:spTree>
    <p:extLst>
      <p:ext uri="{BB962C8B-B14F-4D97-AF65-F5344CB8AC3E}">
        <p14:creationId xmlns:p14="http://schemas.microsoft.com/office/powerpoint/2010/main" val="2382936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869" y="0"/>
            <a:ext cx="9730262" cy="6858000"/>
          </a:xfrm>
          <a:prstGeom prst="rect">
            <a:avLst/>
          </a:prstGeom>
        </p:spPr>
      </p:pic>
    </p:spTree>
    <p:extLst>
      <p:ext uri="{BB962C8B-B14F-4D97-AF65-F5344CB8AC3E}">
        <p14:creationId xmlns:p14="http://schemas.microsoft.com/office/powerpoint/2010/main" val="1415826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869" y="0"/>
            <a:ext cx="9730262" cy="6858000"/>
          </a:xfrm>
          <a:prstGeom prst="rect">
            <a:avLst/>
          </a:prstGeom>
        </p:spPr>
      </p:pic>
    </p:spTree>
    <p:extLst>
      <p:ext uri="{BB962C8B-B14F-4D97-AF65-F5344CB8AC3E}">
        <p14:creationId xmlns:p14="http://schemas.microsoft.com/office/powerpoint/2010/main" val="412864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869" y="0"/>
            <a:ext cx="9730262" cy="6858000"/>
          </a:xfrm>
          <a:prstGeom prst="rect">
            <a:avLst/>
          </a:prstGeom>
        </p:spPr>
      </p:pic>
    </p:spTree>
    <p:extLst>
      <p:ext uri="{BB962C8B-B14F-4D97-AF65-F5344CB8AC3E}">
        <p14:creationId xmlns:p14="http://schemas.microsoft.com/office/powerpoint/2010/main" val="1411320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MDS</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691437"/>
            <a:ext cx="3941528" cy="2724884"/>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4442" y="150125"/>
            <a:ext cx="4859155" cy="354131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7571" y="2574476"/>
            <a:ext cx="4932739" cy="3841844"/>
          </a:xfrm>
          <a:prstGeom prst="rect">
            <a:avLst/>
          </a:prstGeom>
        </p:spPr>
      </p:pic>
    </p:spTree>
    <p:extLst>
      <p:ext uri="{BB962C8B-B14F-4D97-AF65-F5344CB8AC3E}">
        <p14:creationId xmlns:p14="http://schemas.microsoft.com/office/powerpoint/2010/main" val="2759010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Reddit &amp; Subreddits</a:t>
            </a:r>
          </a:p>
        </p:txBody>
      </p:sp>
      <p:sp>
        <p:nvSpPr>
          <p:cNvPr id="3" name="Content Placeholder 2"/>
          <p:cNvSpPr>
            <a:spLocks noGrp="1"/>
          </p:cNvSpPr>
          <p:nvPr>
            <p:ph idx="1"/>
          </p:nvPr>
        </p:nvSpPr>
        <p:spPr/>
        <p:txBody>
          <a:bodyPr>
            <a:normAutofit/>
          </a:bodyPr>
          <a:lstStyle/>
          <a:p>
            <a:r>
              <a:rPr lang="en-US" dirty="0"/>
              <a:t>Reddit is an entertainment, social news networking service, and news website</a:t>
            </a:r>
          </a:p>
          <a:p>
            <a:endParaRPr lang="en-US" dirty="0"/>
          </a:p>
          <a:p>
            <a:r>
              <a:rPr lang="en-US" dirty="0"/>
              <a:t>Subreddits are essentially forums on different topics</a:t>
            </a:r>
          </a:p>
        </p:txBody>
      </p:sp>
    </p:spTree>
    <p:extLst>
      <p:ext uri="{BB962C8B-B14F-4D97-AF65-F5344CB8AC3E}">
        <p14:creationId xmlns:p14="http://schemas.microsoft.com/office/powerpoint/2010/main" val="1110315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721" y="1690688"/>
            <a:ext cx="6489372" cy="4486275"/>
          </a:xfrm>
        </p:spPr>
      </p:pic>
    </p:spTree>
    <p:extLst>
      <p:ext uri="{BB962C8B-B14F-4D97-AF65-F5344CB8AC3E}">
        <p14:creationId xmlns:p14="http://schemas.microsoft.com/office/powerpoint/2010/main" val="195357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Additive Tree</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721" y="1690688"/>
            <a:ext cx="6489372" cy="4486275"/>
          </a:xfrm>
        </p:spPr>
      </p:pic>
    </p:spTree>
    <p:extLst>
      <p:ext uri="{BB962C8B-B14F-4D97-AF65-F5344CB8AC3E}">
        <p14:creationId xmlns:p14="http://schemas.microsoft.com/office/powerpoint/2010/main" val="2243605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Autofit/>
          </a:bodyPr>
          <a:lstStyle/>
          <a:p>
            <a:pPr marL="228600" lvl="1">
              <a:spcBef>
                <a:spcPts val="1000"/>
              </a:spcBef>
            </a:pPr>
            <a:r>
              <a:rPr lang="en-US" sz="3000" dirty="0"/>
              <a:t>We can see that the Additive Tree and Hierarchical Clustering solutions produced sensible clusters</a:t>
            </a:r>
          </a:p>
          <a:p>
            <a:pPr marL="685800" lvl="2">
              <a:spcBef>
                <a:spcPts val="1000"/>
              </a:spcBef>
            </a:pPr>
            <a:r>
              <a:rPr lang="en-US" sz="2500" dirty="0"/>
              <a:t>Videos/TV</a:t>
            </a:r>
          </a:p>
          <a:p>
            <a:pPr marL="685800" lvl="2">
              <a:spcBef>
                <a:spcPts val="1000"/>
              </a:spcBef>
            </a:pPr>
            <a:r>
              <a:rPr lang="en-US" sz="2500" dirty="0"/>
              <a:t>Movies/Pics</a:t>
            </a:r>
          </a:p>
          <a:p>
            <a:pPr marL="685800" lvl="2">
              <a:spcBef>
                <a:spcPts val="1000"/>
              </a:spcBef>
            </a:pPr>
            <a:r>
              <a:rPr lang="en-US" sz="2500" dirty="0" err="1"/>
              <a:t>AskReddit</a:t>
            </a:r>
            <a:r>
              <a:rPr lang="en-US" sz="2500" dirty="0"/>
              <a:t>/</a:t>
            </a:r>
            <a:r>
              <a:rPr lang="en-US" sz="2500" dirty="0" err="1"/>
              <a:t>IAmA</a:t>
            </a:r>
            <a:endParaRPr lang="en-US" sz="2300" dirty="0"/>
          </a:p>
          <a:p>
            <a:pPr marL="685800" lvl="2">
              <a:spcBef>
                <a:spcPts val="1000"/>
              </a:spcBef>
            </a:pPr>
            <a:endParaRPr lang="en-US" sz="2500" dirty="0"/>
          </a:p>
          <a:p>
            <a:pPr marL="228600" lvl="1">
              <a:spcBef>
                <a:spcPts val="1000"/>
              </a:spcBef>
            </a:pPr>
            <a:r>
              <a:rPr lang="en-US" sz="3000" dirty="0"/>
              <a:t>The 2-Dimension MDS results showed:  </a:t>
            </a:r>
          </a:p>
          <a:p>
            <a:pPr marL="685800" lvl="2">
              <a:spcBef>
                <a:spcPts val="1000"/>
              </a:spcBef>
            </a:pPr>
            <a:r>
              <a:rPr lang="en-US" sz="2500" u="sng" dirty="0"/>
              <a:t>Dimension 1:</a:t>
            </a:r>
            <a:r>
              <a:rPr lang="en-US" sz="2500" dirty="0"/>
              <a:t> possibly a measure of </a:t>
            </a:r>
            <a:r>
              <a:rPr lang="en-US" sz="2500" dirty="0" smtClean="0"/>
              <a:t>number of unique </a:t>
            </a:r>
            <a:r>
              <a:rPr lang="en-US" sz="2500" dirty="0"/>
              <a:t>words </a:t>
            </a:r>
            <a:r>
              <a:rPr lang="en-US" sz="2500" dirty="0" smtClean="0"/>
              <a:t>in </a:t>
            </a:r>
            <a:r>
              <a:rPr lang="en-US" sz="2500" dirty="0" err="1" smtClean="0"/>
              <a:t>subreddit</a:t>
            </a:r>
            <a:endParaRPr lang="en-US" sz="2500" dirty="0"/>
          </a:p>
          <a:p>
            <a:pPr marL="685800" lvl="2">
              <a:spcBef>
                <a:spcPts val="1000"/>
              </a:spcBef>
            </a:pPr>
            <a:r>
              <a:rPr lang="en-US" sz="2500" u="sng" dirty="0"/>
              <a:t>Dimension 2</a:t>
            </a:r>
            <a:r>
              <a:rPr lang="en-US" sz="2500" dirty="0"/>
              <a:t>: possibly a measure of </a:t>
            </a:r>
            <a:r>
              <a:rPr lang="en-US" sz="2500" dirty="0" smtClean="0"/>
              <a:t>overlap between </a:t>
            </a:r>
            <a:r>
              <a:rPr lang="en-US" sz="2500" dirty="0" err="1" smtClean="0"/>
              <a:t>subreddits</a:t>
            </a:r>
            <a:endParaRPr lang="en-US" sz="2500" dirty="0"/>
          </a:p>
        </p:txBody>
      </p:sp>
    </p:spTree>
    <p:extLst>
      <p:ext uri="{BB962C8B-B14F-4D97-AF65-F5344CB8AC3E}">
        <p14:creationId xmlns:p14="http://schemas.microsoft.com/office/powerpoint/2010/main" val="1955067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62500" lnSpcReduction="20000"/>
          </a:bodyPr>
          <a:lstStyle/>
          <a:p>
            <a:r>
              <a:rPr lang="en-US" sz="4300" dirty="0"/>
              <a:t>Limitations:</a:t>
            </a:r>
          </a:p>
          <a:p>
            <a:pPr lvl="1"/>
            <a:r>
              <a:rPr lang="en-US" sz="3900" dirty="0"/>
              <a:t>No control on number of pages and posts captured</a:t>
            </a:r>
          </a:p>
          <a:p>
            <a:pPr lvl="1"/>
            <a:r>
              <a:rPr lang="en-US" sz="4000" dirty="0"/>
              <a:t>Do not have the universe of posts on Reddit</a:t>
            </a:r>
          </a:p>
          <a:p>
            <a:pPr lvl="1"/>
            <a:r>
              <a:rPr lang="en-US" sz="3600" dirty="0"/>
              <a:t>Temporal effect</a:t>
            </a:r>
          </a:p>
          <a:p>
            <a:pPr lvl="2"/>
            <a:r>
              <a:rPr lang="en-US" sz="3600" dirty="0"/>
              <a:t>Gaming for instance mentions “Dark Souls” a game recently released</a:t>
            </a:r>
          </a:p>
          <a:p>
            <a:pPr lvl="2"/>
            <a:r>
              <a:rPr lang="en-US" sz="3600" dirty="0"/>
              <a:t>TV mentions “Game” and “Thrones” a show recently released</a:t>
            </a:r>
          </a:p>
          <a:p>
            <a:pPr lvl="1"/>
            <a:r>
              <a:rPr lang="en-US" sz="3900" dirty="0"/>
              <a:t>Don’t understand python &amp; </a:t>
            </a:r>
            <a:r>
              <a:rPr lang="en-US" sz="3900" dirty="0" err="1"/>
              <a:t>scrapy</a:t>
            </a:r>
            <a:r>
              <a:rPr lang="en-US" sz="3900" dirty="0"/>
              <a:t> fluently</a:t>
            </a:r>
          </a:p>
          <a:p>
            <a:pPr marL="457200" lvl="1" indent="0">
              <a:buNone/>
            </a:pPr>
            <a:r>
              <a:rPr lang="en-US" sz="3900" dirty="0"/>
              <a:t> </a:t>
            </a:r>
          </a:p>
          <a:p>
            <a:r>
              <a:rPr lang="en-US" sz="4300" dirty="0"/>
              <a:t>Directions for Future Research</a:t>
            </a:r>
          </a:p>
          <a:p>
            <a:pPr lvl="1"/>
            <a:r>
              <a:rPr lang="en-US" sz="3600" dirty="0"/>
              <a:t>Include comments from </a:t>
            </a:r>
            <a:r>
              <a:rPr lang="en-US" sz="3600" dirty="0" err="1"/>
              <a:t>subreddit</a:t>
            </a:r>
            <a:r>
              <a:rPr lang="en-US" sz="3600" dirty="0"/>
              <a:t> posts</a:t>
            </a:r>
          </a:p>
          <a:p>
            <a:pPr lvl="1"/>
            <a:r>
              <a:rPr lang="en-US" sz="3600" dirty="0"/>
              <a:t>Consider other measures of similarity between </a:t>
            </a:r>
            <a:r>
              <a:rPr lang="en-US" sz="3600" dirty="0" err="1"/>
              <a:t>subreddits</a:t>
            </a:r>
            <a:endParaRPr lang="en-US" sz="3600" dirty="0"/>
          </a:p>
          <a:p>
            <a:pPr lvl="1"/>
            <a:r>
              <a:rPr lang="en-US" sz="3600" dirty="0"/>
              <a:t>Study username patterns (SNA)</a:t>
            </a:r>
          </a:p>
          <a:p>
            <a:pPr lvl="1"/>
            <a:r>
              <a:rPr lang="en-US" sz="3600" dirty="0"/>
              <a:t>Examine change in word use patterns </a:t>
            </a:r>
          </a:p>
          <a:p>
            <a:endParaRPr lang="en-US" dirty="0"/>
          </a:p>
        </p:txBody>
      </p:sp>
    </p:spTree>
    <p:extLst>
      <p:ext uri="{BB962C8B-B14F-4D97-AF65-F5344CB8AC3E}">
        <p14:creationId xmlns:p14="http://schemas.microsoft.com/office/powerpoint/2010/main" val="1254688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a:t>
            </a:r>
          </a:p>
        </p:txBody>
      </p:sp>
    </p:spTree>
    <p:extLst>
      <p:ext uri="{BB962C8B-B14F-4D97-AF65-F5344CB8AC3E}">
        <p14:creationId xmlns:p14="http://schemas.microsoft.com/office/powerpoint/2010/main" val="2451836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80" y="400963"/>
            <a:ext cx="10757667" cy="5659477"/>
          </a:xfrm>
          <a:prstGeom prst="rect">
            <a:avLst/>
          </a:prstGeom>
        </p:spPr>
      </p:pic>
    </p:spTree>
    <p:extLst>
      <p:ext uri="{BB962C8B-B14F-4D97-AF65-F5344CB8AC3E}">
        <p14:creationId xmlns:p14="http://schemas.microsoft.com/office/powerpoint/2010/main" val="3690795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a:xfrm>
            <a:off x="838200" y="1825625"/>
            <a:ext cx="10515600" cy="1194666"/>
          </a:xfrm>
        </p:spPr>
        <p:txBody>
          <a:bodyPr>
            <a:normAutofit/>
          </a:bodyPr>
          <a:lstStyle/>
          <a:p>
            <a:r>
              <a:rPr lang="en-US" dirty="0"/>
              <a:t>Explore the (dis)-similarity of 14 highly subscribed to </a:t>
            </a:r>
            <a:r>
              <a:rPr lang="en-US" dirty="0" err="1"/>
              <a:t>subreddits</a:t>
            </a:r>
            <a:r>
              <a:rPr lang="en-US" dirty="0"/>
              <a:t>:</a:t>
            </a:r>
          </a:p>
          <a:p>
            <a:pPr marL="0" indent="0">
              <a:buNone/>
            </a:pPr>
            <a:endParaRPr lang="en-US" dirty="0"/>
          </a:p>
        </p:txBody>
      </p:sp>
      <p:sp>
        <p:nvSpPr>
          <p:cNvPr id="4" name="TextBox 3"/>
          <p:cNvSpPr txBox="1"/>
          <p:nvPr/>
        </p:nvSpPr>
        <p:spPr>
          <a:xfrm>
            <a:off x="1634837" y="2422958"/>
            <a:ext cx="3740727" cy="2677656"/>
          </a:xfrm>
          <a:prstGeom prst="rect">
            <a:avLst/>
          </a:prstGeom>
          <a:noFill/>
        </p:spPr>
        <p:txBody>
          <a:bodyPr wrap="square" rtlCol="0">
            <a:spAutoFit/>
          </a:bodyPr>
          <a:lstStyle/>
          <a:p>
            <a:pPr marL="742950" lvl="1" indent="-285750">
              <a:buFont typeface="Arial" panose="020B0604020202020204" pitchFamily="34" charset="0"/>
              <a:buChar char="•"/>
            </a:pPr>
            <a:r>
              <a:rPr lang="en-US" sz="2400" dirty="0" err="1"/>
              <a:t>AskReddit</a:t>
            </a:r>
            <a:endParaRPr lang="en-US" sz="2400" dirty="0"/>
          </a:p>
          <a:p>
            <a:pPr marL="742950" lvl="1" indent="-285750">
              <a:buFont typeface="Arial" panose="020B0604020202020204" pitchFamily="34" charset="0"/>
              <a:buChar char="•"/>
            </a:pPr>
            <a:r>
              <a:rPr lang="en-US" sz="2400" dirty="0"/>
              <a:t>Funny</a:t>
            </a:r>
          </a:p>
          <a:p>
            <a:pPr marL="742950" lvl="1" indent="-285750">
              <a:buFont typeface="Arial" panose="020B0604020202020204" pitchFamily="34" charset="0"/>
              <a:buChar char="•"/>
            </a:pPr>
            <a:r>
              <a:rPr lang="en-US" sz="2400" dirty="0" err="1"/>
              <a:t>TodayILearned</a:t>
            </a:r>
            <a:r>
              <a:rPr lang="en-US" sz="2400" dirty="0"/>
              <a:t> (TIL)</a:t>
            </a:r>
          </a:p>
          <a:p>
            <a:pPr marL="742950" lvl="1" indent="-285750">
              <a:buFont typeface="Arial" panose="020B0604020202020204" pitchFamily="34" charset="0"/>
              <a:buChar char="•"/>
            </a:pPr>
            <a:r>
              <a:rPr lang="en-US" sz="2400" dirty="0"/>
              <a:t>Pics</a:t>
            </a:r>
          </a:p>
          <a:p>
            <a:pPr marL="742950" lvl="1" indent="-285750">
              <a:buFont typeface="Arial" panose="020B0604020202020204" pitchFamily="34" charset="0"/>
              <a:buChar char="•"/>
            </a:pPr>
            <a:r>
              <a:rPr lang="en-US" sz="2400" dirty="0"/>
              <a:t>Science</a:t>
            </a:r>
          </a:p>
          <a:p>
            <a:pPr marL="742950" lvl="1" indent="-285750">
              <a:buFont typeface="Arial" panose="020B0604020202020204" pitchFamily="34" charset="0"/>
              <a:buChar char="•"/>
            </a:pPr>
            <a:r>
              <a:rPr lang="en-US" sz="2400" dirty="0" err="1"/>
              <a:t>Worldnews</a:t>
            </a:r>
            <a:endParaRPr lang="en-US" sz="2400" dirty="0"/>
          </a:p>
          <a:p>
            <a:pPr marL="742950" lvl="1" indent="-285750">
              <a:buFont typeface="Arial" panose="020B0604020202020204" pitchFamily="34" charset="0"/>
              <a:buChar char="•"/>
            </a:pPr>
            <a:r>
              <a:rPr lang="en-US" sz="2400" dirty="0" err="1"/>
              <a:t>IAmA</a:t>
            </a:r>
            <a:endParaRPr lang="en-US" sz="2400" dirty="0"/>
          </a:p>
        </p:txBody>
      </p:sp>
      <p:sp>
        <p:nvSpPr>
          <p:cNvPr id="5" name="TextBox 4"/>
          <p:cNvSpPr txBox="1"/>
          <p:nvPr/>
        </p:nvSpPr>
        <p:spPr>
          <a:xfrm>
            <a:off x="6172201" y="2422958"/>
            <a:ext cx="3740727" cy="2677656"/>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Videos</a:t>
            </a:r>
          </a:p>
          <a:p>
            <a:pPr marL="742950" lvl="1" indent="-285750">
              <a:buFont typeface="Arial" panose="020B0604020202020204" pitchFamily="34" charset="0"/>
              <a:buChar char="•"/>
            </a:pPr>
            <a:r>
              <a:rPr lang="en-US" sz="2400" dirty="0"/>
              <a:t>Gaming </a:t>
            </a:r>
          </a:p>
          <a:p>
            <a:pPr marL="742950" lvl="1" indent="-285750">
              <a:buFont typeface="Arial" panose="020B0604020202020204" pitchFamily="34" charset="0"/>
              <a:buChar char="•"/>
            </a:pPr>
            <a:r>
              <a:rPr lang="en-US" sz="2400" dirty="0"/>
              <a:t>Movies</a:t>
            </a:r>
          </a:p>
          <a:p>
            <a:pPr marL="742950" lvl="1" indent="-285750">
              <a:buFont typeface="Arial" panose="020B0604020202020204" pitchFamily="34" charset="0"/>
              <a:buChar char="•"/>
            </a:pPr>
            <a:r>
              <a:rPr lang="en-US" sz="2400" dirty="0"/>
              <a:t>Aww</a:t>
            </a:r>
          </a:p>
          <a:p>
            <a:pPr marL="742950" lvl="1" indent="-285750">
              <a:buFont typeface="Arial" panose="020B0604020202020204" pitchFamily="34" charset="0"/>
              <a:buChar char="•"/>
            </a:pPr>
            <a:r>
              <a:rPr lang="en-US" sz="2400" dirty="0"/>
              <a:t>News</a:t>
            </a:r>
          </a:p>
          <a:p>
            <a:pPr marL="742950" lvl="1" indent="-285750">
              <a:buFont typeface="Arial" panose="020B0604020202020204" pitchFamily="34" charset="0"/>
              <a:buChar char="•"/>
            </a:pPr>
            <a:r>
              <a:rPr lang="en-US" sz="2400" dirty="0" err="1"/>
              <a:t>AskScience</a:t>
            </a:r>
            <a:endParaRPr lang="en-US" sz="2400" dirty="0"/>
          </a:p>
          <a:p>
            <a:pPr marL="742950" lvl="1" indent="-285750">
              <a:buFont typeface="Arial" panose="020B0604020202020204" pitchFamily="34" charset="0"/>
              <a:buChar char="•"/>
            </a:pPr>
            <a:r>
              <a:rPr lang="en-US" sz="2400" dirty="0"/>
              <a:t>Television</a:t>
            </a:r>
          </a:p>
        </p:txBody>
      </p:sp>
    </p:spTree>
    <p:extLst>
      <p:ext uri="{BB962C8B-B14F-4D97-AF65-F5344CB8AC3E}">
        <p14:creationId xmlns:p14="http://schemas.microsoft.com/office/powerpoint/2010/main" val="3102065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fontScale="85000" lnSpcReduction="20000"/>
          </a:bodyPr>
          <a:lstStyle/>
          <a:p>
            <a:r>
              <a:rPr lang="en-US" dirty="0"/>
              <a:t>Employ </a:t>
            </a:r>
            <a:r>
              <a:rPr lang="en-US" b="1" dirty="0"/>
              <a:t>python</a:t>
            </a:r>
            <a:r>
              <a:rPr lang="en-US" dirty="0"/>
              <a:t> and </a:t>
            </a:r>
            <a:r>
              <a:rPr lang="en-US" b="1" dirty="0" err="1"/>
              <a:t>scrapy</a:t>
            </a:r>
            <a:r>
              <a:rPr lang="en-US" dirty="0"/>
              <a:t> framework to obtain as many post titles as possible from each </a:t>
            </a:r>
            <a:r>
              <a:rPr lang="en-US" dirty="0" err="1"/>
              <a:t>subreddit</a:t>
            </a:r>
            <a:endParaRPr lang="en-US" dirty="0"/>
          </a:p>
          <a:p>
            <a:pPr lvl="1"/>
            <a:r>
              <a:rPr lang="en-US" dirty="0"/>
              <a:t>Uses </a:t>
            </a:r>
            <a:r>
              <a:rPr lang="en-US" b="1" dirty="0"/>
              <a:t>“spiders”</a:t>
            </a:r>
            <a:r>
              <a:rPr lang="en-US" dirty="0"/>
              <a:t> , “</a:t>
            </a:r>
            <a:r>
              <a:rPr lang="en-US" b="1" dirty="0"/>
              <a:t>selectors</a:t>
            </a:r>
            <a:r>
              <a:rPr lang="en-US" dirty="0"/>
              <a:t>, &amp; “</a:t>
            </a:r>
            <a:r>
              <a:rPr lang="en-US" b="1" dirty="0"/>
              <a:t>regex”  </a:t>
            </a:r>
            <a:r>
              <a:rPr lang="en-US" dirty="0"/>
              <a:t>to navigate webpage HTML</a:t>
            </a:r>
            <a:endParaRPr lang="en-US" b="1" dirty="0"/>
          </a:p>
          <a:p>
            <a:pPr lvl="1"/>
            <a:endParaRPr lang="en-US" dirty="0"/>
          </a:p>
          <a:p>
            <a:r>
              <a:rPr lang="en-US" dirty="0"/>
              <a:t>Employ </a:t>
            </a:r>
            <a:r>
              <a:rPr lang="en-US" b="1" dirty="0"/>
              <a:t>text analysis </a:t>
            </a:r>
            <a:r>
              <a:rPr lang="en-US" dirty="0"/>
              <a:t>methods in R to clean the data</a:t>
            </a:r>
          </a:p>
          <a:p>
            <a:pPr lvl="1"/>
            <a:r>
              <a:rPr lang="en-US" dirty="0"/>
              <a:t>Identify the number of unique words</a:t>
            </a:r>
          </a:p>
          <a:p>
            <a:pPr lvl="1"/>
            <a:r>
              <a:rPr lang="en-US" dirty="0"/>
              <a:t>Identify frequently used words</a:t>
            </a:r>
          </a:p>
          <a:p>
            <a:pPr lvl="1"/>
            <a:r>
              <a:rPr lang="en-US" dirty="0"/>
              <a:t>Make word clouds</a:t>
            </a:r>
          </a:p>
          <a:p>
            <a:pPr lvl="1"/>
            <a:r>
              <a:rPr lang="en-US" dirty="0"/>
              <a:t>Use r packages </a:t>
            </a:r>
            <a:r>
              <a:rPr lang="en-US" sz="2900" b="1" dirty="0"/>
              <a:t>tm</a:t>
            </a:r>
            <a:r>
              <a:rPr lang="en-US" dirty="0"/>
              <a:t> and </a:t>
            </a:r>
            <a:r>
              <a:rPr lang="en-US" sz="2900" b="1" dirty="0" err="1"/>
              <a:t>wordcloud</a:t>
            </a:r>
            <a:endParaRPr lang="en-US" dirty="0"/>
          </a:p>
          <a:p>
            <a:pPr lvl="1"/>
            <a:endParaRPr lang="en-US" dirty="0"/>
          </a:p>
          <a:p>
            <a:r>
              <a:rPr lang="en-US" dirty="0"/>
              <a:t>Use </a:t>
            </a:r>
            <a:r>
              <a:rPr lang="en-US" b="1" dirty="0"/>
              <a:t>number of words shared </a:t>
            </a:r>
            <a:r>
              <a:rPr lang="en-US" dirty="0"/>
              <a:t>between </a:t>
            </a:r>
            <a:r>
              <a:rPr lang="en-US" dirty="0" err="1"/>
              <a:t>subreddits</a:t>
            </a:r>
            <a:r>
              <a:rPr lang="en-US" dirty="0"/>
              <a:t> as measure of similarity</a:t>
            </a:r>
          </a:p>
          <a:p>
            <a:pPr lvl="1"/>
            <a:r>
              <a:rPr lang="en-US" dirty="0"/>
              <a:t>The greater the # of shared words, the more similar the </a:t>
            </a:r>
            <a:r>
              <a:rPr lang="en-US" dirty="0" err="1"/>
              <a:t>subreddits</a:t>
            </a:r>
            <a:endParaRPr lang="en-US" dirty="0"/>
          </a:p>
          <a:p>
            <a:pPr lvl="1"/>
            <a:endParaRPr lang="en-US" dirty="0"/>
          </a:p>
          <a:p>
            <a:r>
              <a:rPr lang="en-US" dirty="0"/>
              <a:t>Employ MDS (SMACOF in R) &amp; Clustering Methods</a:t>
            </a:r>
          </a:p>
          <a:p>
            <a:pPr lvl="1"/>
            <a:endParaRPr lang="en-US" dirty="0"/>
          </a:p>
          <a:p>
            <a:pPr marL="457200" lvl="1" indent="0">
              <a:buNone/>
            </a:pPr>
            <a:endParaRPr lang="en-US" dirty="0"/>
          </a:p>
        </p:txBody>
      </p:sp>
    </p:spTree>
    <p:extLst>
      <p:ext uri="{BB962C8B-B14F-4D97-AF65-F5344CB8AC3E}">
        <p14:creationId xmlns:p14="http://schemas.microsoft.com/office/powerpoint/2010/main" val="70031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 Text Objects in R</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6684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8364" y="816374"/>
            <a:ext cx="11709779"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&gt; </a:t>
            </a:r>
            <a:r>
              <a:rPr kumimoji="0" lang="en-US" altLang="en-US" sz="1600" b="0" i="0" u="none" strike="noStrike" cap="none" normalizeH="0" baseline="0" dirty="0" err="1">
                <a:ln>
                  <a:noFill/>
                </a:ln>
                <a:solidFill>
                  <a:srgbClr val="0000FF"/>
                </a:solidFill>
                <a:effectLst/>
                <a:latin typeface="Lucida Console" panose="020B0609040504020204" pitchFamily="49" charset="0"/>
              </a:rPr>
              <a:t>review_text.asi</a:t>
            </a:r>
            <a:r>
              <a:rPr kumimoji="0" lang="en-US" altLang="en-US" sz="1600" b="0" i="0" u="none" strike="noStrike" cap="none" normalizeH="0" baseline="0" dirty="0">
                <a:ln>
                  <a:noFill/>
                </a:ln>
                <a:solidFill>
                  <a:srgbClr val="0000FF"/>
                </a:solidFill>
                <a:effectLst/>
                <a:latin typeface="Lucida Console" panose="020B0609040504020204" pitchFamily="49" charset="0"/>
              </a:rPr>
              <a:t> </a:t>
            </a:r>
            <a:r>
              <a:rPr kumimoji="0" lang="en-US" altLang="en-US" sz="1600" b="0" i="0" u="none" strike="noStrike" cap="none" normalizeH="0" baseline="0" dirty="0">
                <a:ln>
                  <a:noFill/>
                </a:ln>
                <a:solidFill>
                  <a:srgbClr val="000000"/>
                </a:solidFill>
                <a:effectLst/>
                <a:latin typeface="Lucida Console" panose="020B0609040504020204" pitchFamily="49" charset="0"/>
              </a:rPr>
              <a:t>[1] "How do fruits \"know\" that animals spread their seeds?,</a:t>
            </a:r>
            <a:r>
              <a:rPr kumimoji="0" lang="en-US" altLang="en-US" sz="1600" b="0" i="0" u="none" strike="noStrike" cap="none" normalizeH="0" baseline="0" dirty="0" err="1">
                <a:ln>
                  <a:noFill/>
                </a:ln>
                <a:solidFill>
                  <a:srgbClr val="000000"/>
                </a:solidFill>
                <a:effectLst/>
                <a:latin typeface="Lucida Console" panose="020B0609040504020204" pitchFamily="49" charset="0"/>
              </a:rPr>
              <a:t>RichardsIsGod</a:t>
            </a:r>
            <a:r>
              <a:rPr kumimoji="0" lang="en-US" altLang="en-US" sz="1600" b="0" i="0" u="none" strike="noStrike" cap="none" normalizeH="0" baseline="0" dirty="0">
                <a:ln>
                  <a:noFill/>
                </a:ln>
                <a:solidFill>
                  <a:srgbClr val="000000"/>
                </a:solidFill>
                <a:effectLst/>
                <a:latin typeface="Lucida Console" panose="020B0609040504020204" pitchFamily="49" charset="0"/>
              </a:rPr>
              <a:t> How were the very first computer languages/operating systems coded?,HungoverHero777 Why do some people's bruises readily appear while others hardly show?,</a:t>
            </a:r>
            <a:r>
              <a:rPr kumimoji="0" lang="en-US" altLang="en-US" sz="1600" b="0" i="0" u="none" strike="noStrike" cap="none" normalizeH="0" baseline="0" dirty="0" err="1">
                <a:ln>
                  <a:noFill/>
                </a:ln>
                <a:solidFill>
                  <a:srgbClr val="000000"/>
                </a:solidFill>
                <a:effectLst/>
                <a:latin typeface="Lucida Console" panose="020B0609040504020204" pitchFamily="49" charset="0"/>
              </a:rPr>
              <a:t>FarFromAmusing</a:t>
            </a:r>
            <a:r>
              <a:rPr kumimoji="0" lang="en-US" altLang="en-US" sz="1600" b="0" i="0" u="none" strike="noStrike" cap="none" normalizeH="0" baseline="0" dirty="0">
                <a:ln>
                  <a:noFill/>
                </a:ln>
                <a:solidFill>
                  <a:srgbClr val="000000"/>
                </a:solidFill>
                <a:effectLst/>
                <a:latin typeface="Lucida Console" panose="020B0609040504020204" pitchFamily="49" charset="0"/>
              </a:rPr>
              <a:t> What are the biological/pharmacological mechanics involved that cause tinnitus (ototoxicity) to occur after taking antibiotics i.e. vancomycin/cephalexin?,</a:t>
            </a:r>
            <a:r>
              <a:rPr kumimoji="0" lang="en-US" altLang="en-US" sz="1600" b="0" i="0" u="none" strike="noStrike" cap="none" normalizeH="0" baseline="0" dirty="0" err="1">
                <a:ln>
                  <a:noFill/>
                </a:ln>
                <a:solidFill>
                  <a:srgbClr val="000000"/>
                </a:solidFill>
                <a:effectLst/>
                <a:latin typeface="Lucida Console" panose="020B0609040504020204" pitchFamily="49" charset="0"/>
              </a:rPr>
              <a:t>xRAPIERx</a:t>
            </a:r>
            <a:r>
              <a:rPr kumimoji="0" lang="en-US" altLang="en-US" sz="1600" b="0" i="0" u="none" strike="noStrike" cap="none" normalizeH="0" baseline="0" dirty="0">
                <a:ln>
                  <a:noFill/>
                </a:ln>
                <a:solidFill>
                  <a:srgbClr val="000000"/>
                </a:solidFill>
                <a:effectLst/>
                <a:latin typeface="Lucida Console" panose="020B0609040504020204" pitchFamily="49" charset="0"/>
              </a:rPr>
              <a:t> How do nuclear power plants draw and convert energy for our use?,Dazd95 If there is no \"absolute\" velocity, how can we determine centripetal force?,</a:t>
            </a:r>
            <a:r>
              <a:rPr kumimoji="0" lang="en-US" altLang="en-US" sz="1600" b="0" i="0" u="none" strike="noStrike" cap="none" normalizeH="0" baseline="0" dirty="0" err="1">
                <a:ln>
                  <a:noFill/>
                </a:ln>
                <a:solidFill>
                  <a:srgbClr val="000000"/>
                </a:solidFill>
                <a:effectLst/>
                <a:latin typeface="Lucida Console" panose="020B0609040504020204" pitchFamily="49" charset="0"/>
              </a:rPr>
              <a:t>Huugnuut</a:t>
            </a:r>
            <a:r>
              <a:rPr kumimoji="0" lang="en-US" altLang="en-US" sz="1600" b="0" i="0" u="none" strike="noStrike" cap="none" normalizeH="0" baseline="0" dirty="0">
                <a:ln>
                  <a:noFill/>
                </a:ln>
                <a:solidFill>
                  <a:srgbClr val="000000"/>
                </a:solidFill>
                <a:effectLst/>
                <a:latin typeface="Lucida Console" panose="020B0609040504020204" pitchFamily="49" charset="0"/>
              </a:rPr>
              <a:t> Is the set of all countably infinite sets countably infinite?,N0TaCreativeUsername When looking at pictures of Earth taken from space, why do you see only black and no stars?,romfus87 Is there any particular reason that some planets rotate very fast on their axis, while others rotate slowly?,ed123dead Why does excessive wing angle of attack (</a:t>
            </a:r>
            <a:r>
              <a:rPr kumimoji="0" lang="en-US" altLang="en-US" sz="1600" b="0" i="0" u="none" strike="noStrike" cap="none" normalizeH="0" baseline="0" dirty="0" err="1">
                <a:ln>
                  <a:noFill/>
                </a:ln>
                <a:solidFill>
                  <a:srgbClr val="000000"/>
                </a:solidFill>
                <a:effectLst/>
                <a:latin typeface="Lucida Console" panose="020B0609040504020204" pitchFamily="49" charset="0"/>
              </a:rPr>
              <a:t>AoA</a:t>
            </a:r>
            <a:r>
              <a:rPr kumimoji="0" lang="en-US" altLang="en-US" sz="1600" b="0" i="0" u="none" strike="noStrike" cap="none" normalizeH="0" baseline="0" dirty="0">
                <a:ln>
                  <a:noFill/>
                </a:ln>
                <a:solidFill>
                  <a:srgbClr val="000000"/>
                </a:solidFill>
                <a:effectLst/>
                <a:latin typeface="Lucida Console" panose="020B0609040504020204" pitchFamily="49" charset="0"/>
              </a:rPr>
              <a:t>) cause roll?,</a:t>
            </a:r>
            <a:r>
              <a:rPr kumimoji="0" lang="en-US" altLang="en-US" sz="1600" b="0" i="0" u="none" strike="noStrike" cap="none" normalizeH="0" baseline="0" dirty="0" err="1">
                <a:ln>
                  <a:noFill/>
                </a:ln>
                <a:solidFill>
                  <a:srgbClr val="000000"/>
                </a:solidFill>
                <a:effectLst/>
                <a:latin typeface="Lucida Console" panose="020B0609040504020204" pitchFamily="49" charset="0"/>
              </a:rPr>
              <a:t>accounttoberacist</a:t>
            </a:r>
            <a:r>
              <a:rPr kumimoji="0" lang="en-US" altLang="en-US" sz="1600" b="0" i="0" u="none" strike="noStrike" cap="none" normalizeH="0" baseline="0" dirty="0">
                <a:ln>
                  <a:noFill/>
                </a:ln>
                <a:solidFill>
                  <a:srgbClr val="000000"/>
                </a:solidFill>
                <a:effectLst/>
                <a:latin typeface="Lucida Console" panose="020B0609040504020204" pitchFamily="49" charset="0"/>
              </a:rPr>
              <a:t> Do light waves cast a </a:t>
            </a:r>
            <a:r>
              <a:rPr kumimoji="0" lang="en-US" altLang="en-US" sz="1600" b="0" i="0" u="none" strike="noStrike" cap="none" normalizeH="0" baseline="0" dirty="0" err="1">
                <a:ln>
                  <a:noFill/>
                </a:ln>
                <a:solidFill>
                  <a:srgbClr val="000000"/>
                </a:solidFill>
                <a:effectLst/>
                <a:latin typeface="Lucida Console" panose="020B0609040504020204" pitchFamily="49" charset="0"/>
              </a:rPr>
              <a:t>shadow?,GOD_DAM_IT</a:t>
            </a:r>
            <a:r>
              <a:rPr kumimoji="0" lang="en-US" altLang="en-US" sz="1600" b="0" i="0" u="none" strike="noStrike" cap="none" normalizeH="0" baseline="0" dirty="0">
                <a:ln>
                  <a:noFill/>
                </a:ln>
                <a:solidFill>
                  <a:srgbClr val="000000"/>
                </a:solidFill>
                <a:effectLst/>
                <a:latin typeface="Lucida Console" panose="020B0609040504020204" pitchFamily="49" charset="0"/>
              </a:rPr>
              <a:t> Is there a liquid with the same density of our atmosphere at 1 </a:t>
            </a:r>
            <a:r>
              <a:rPr kumimoji="0" lang="en-US" altLang="en-US" sz="1600" b="0" i="0" u="none" strike="noStrike" cap="none" normalizeH="0" baseline="0" dirty="0" err="1">
                <a:ln>
                  <a:noFill/>
                </a:ln>
                <a:solidFill>
                  <a:srgbClr val="000000"/>
                </a:solidFill>
                <a:effectLst/>
                <a:latin typeface="Lucida Console" panose="020B0609040504020204" pitchFamily="49" charset="0"/>
              </a:rPr>
              <a:t>atm</a:t>
            </a:r>
            <a:r>
              <a:rPr kumimoji="0" lang="en-US" altLang="en-US" sz="1600" b="0" i="0" u="none" strike="noStrike" cap="none" normalizeH="0" baseline="0" dirty="0">
                <a:ln>
                  <a:noFill/>
                </a:ln>
                <a:solidFill>
                  <a:srgbClr val="000000"/>
                </a:solidFill>
                <a:effectLst/>
                <a:latin typeface="Lucida Console" panose="020B0609040504020204" pitchFamily="49" charset="0"/>
              </a:rPr>
              <a:t>? If so, would a glass full of it not experience refraction?,</a:t>
            </a:r>
            <a:r>
              <a:rPr kumimoji="0" lang="en-US" altLang="en-US" sz="1600" b="0" i="0" u="none" strike="noStrike" cap="none" normalizeH="0" baseline="0" dirty="0" err="1">
                <a:ln>
                  <a:noFill/>
                </a:ln>
                <a:solidFill>
                  <a:srgbClr val="000000"/>
                </a:solidFill>
                <a:effectLst/>
                <a:latin typeface="Lucida Console" panose="020B0609040504020204" pitchFamily="49" charset="0"/>
              </a:rPr>
              <a:t>ColonolCool</a:t>
            </a:r>
            <a:r>
              <a:rPr kumimoji="0" lang="en-US" altLang="en-US" sz="1600" b="0" i="0" u="none" strike="noStrike" cap="none" normalizeH="0" baseline="0" dirty="0">
                <a:ln>
                  <a:noFill/>
                </a:ln>
                <a:solidFill>
                  <a:srgbClr val="000000"/>
                </a:solidFill>
                <a:effectLst/>
                <a:latin typeface="Lucida Console" panose="020B0609040504020204" pitchFamily="49" charset="0"/>
              </a:rPr>
              <a:t> How do microbes in the human body survive our immune systems?,</a:t>
            </a:r>
            <a:r>
              <a:rPr kumimoji="0" lang="en-US" altLang="en-US" sz="1600" b="0" i="0" u="none" strike="noStrike" cap="none" normalizeH="0" baseline="0" dirty="0" err="1">
                <a:ln>
                  <a:noFill/>
                </a:ln>
                <a:solidFill>
                  <a:srgbClr val="000000"/>
                </a:solidFill>
                <a:effectLst/>
                <a:latin typeface="Lucida Console" panose="020B0609040504020204" pitchFamily="49" charset="0"/>
              </a:rPr>
              <a:t>ChainedBroletariat</a:t>
            </a:r>
            <a:r>
              <a:rPr kumimoji="0" lang="en-US" altLang="en-US" sz="1600" b="0" i="0" u="none" strike="noStrike" cap="none" normalizeH="0" baseline="0" dirty="0">
                <a:ln>
                  <a:noFill/>
                </a:ln>
                <a:solidFill>
                  <a:srgbClr val="000000"/>
                </a:solidFill>
                <a:effectLst/>
                <a:latin typeface="Lucida Console" panose="020B0609040504020204" pitchFamily="49" charset="0"/>
              </a:rPr>
              <a:t> Can you charge your phone from a plant? Is this legit?,</a:t>
            </a:r>
            <a:r>
              <a:rPr kumimoji="0" lang="en-US" altLang="en-US" sz="1600" b="0" i="0" u="none" strike="noStrike" cap="none" normalizeH="0" baseline="0" dirty="0" err="1">
                <a:ln>
                  <a:noFill/>
                </a:ln>
                <a:solidFill>
                  <a:srgbClr val="000000"/>
                </a:solidFill>
                <a:effectLst/>
                <a:latin typeface="Lucida Console" panose="020B0609040504020204" pitchFamily="49" charset="0"/>
              </a:rPr>
              <a:t>EyePad</a:t>
            </a:r>
            <a:r>
              <a:rPr kumimoji="0" lang="en-US" altLang="en-US" sz="1600" b="0" i="0" u="none" strike="noStrike" cap="none" normalizeH="0" baseline="0" dirty="0">
                <a:ln>
                  <a:noFill/>
                </a:ln>
                <a:solidFill>
                  <a:srgbClr val="000000"/>
                </a:solidFill>
                <a:effectLst/>
                <a:latin typeface="Lucida Console" panose="020B0609040504020204" pitchFamily="49" charset="0"/>
              </a:rPr>
              <a:t> Why does the carboniferous period have a mean surface temp equal or lower than today, when it had 2x the atmospheric CO2?,Snaz5 Why does light change direction when it refracts?,</a:t>
            </a:r>
            <a:r>
              <a:rPr kumimoji="0" lang="en-US" altLang="en-US" sz="1600" b="0" i="0" u="none" strike="noStrike" cap="none" normalizeH="0" baseline="0" dirty="0" err="1">
                <a:ln>
                  <a:noFill/>
                </a:ln>
                <a:solidFill>
                  <a:srgbClr val="000000"/>
                </a:solidFill>
                <a:effectLst/>
                <a:latin typeface="Lucida Console" panose="020B0609040504020204" pitchFamily="49" charset="0"/>
              </a:rPr>
              <a:t>pynoobpy</a:t>
            </a:r>
            <a:r>
              <a:rPr kumimoji="0" lang="en-US" altLang="en-US" sz="1600" b="0" i="0" u="none" strike="noStrike" cap="none" normalizeH="0" baseline="0" dirty="0">
                <a:ln>
                  <a:noFill/>
                </a:ln>
                <a:solidFill>
                  <a:srgbClr val="000000"/>
                </a:solidFill>
                <a:effectLst/>
                <a:latin typeface="Lucida Console" panose="020B0609040504020204" pitchFamily="49" charset="0"/>
              </a:rPr>
              <a:t> </a:t>
            </a:r>
            <a:r>
              <a:rPr kumimoji="0" lang="en-US" altLang="en-US" sz="1600" b="0" i="0" u="none" strike="noStrike" cap="none" normalizeH="0" baseline="0" dirty="0" err="1">
                <a:ln>
                  <a:noFill/>
                </a:ln>
                <a:solidFill>
                  <a:srgbClr val="000000"/>
                </a:solidFill>
                <a:effectLst/>
                <a:latin typeface="Lucida Console" panose="020B0609040504020204" pitchFamily="49" charset="0"/>
              </a:rPr>
              <a:t>AskScience</a:t>
            </a:r>
            <a:r>
              <a:rPr kumimoji="0" lang="en-US" altLang="en-US" sz="1600" b="0" i="0" u="none" strike="noStrike" cap="none" normalizeH="0" baseline="0" dirty="0">
                <a:ln>
                  <a:noFill/>
                </a:ln>
                <a:solidFill>
                  <a:srgbClr val="000000"/>
                </a:solidFill>
                <a:effectLst/>
                <a:latin typeface="Lucida Console" panose="020B0609040504020204" pitchFamily="49" charset="0"/>
              </a:rPr>
              <a:t> AMA Series: </a:t>
            </a:r>
            <a:r>
              <a:rPr kumimoji="0" lang="en-US" altLang="en-US" sz="1600" b="0" i="0" u="none" strike="noStrike" cap="none" normalizeH="0" baseline="0" dirty="0">
                <a:ln>
                  <a:noFill/>
                </a:ln>
                <a:solidFill>
                  <a:srgbClr val="000000"/>
                </a:solidFill>
                <a:latin typeface="Lucida Console" panose="020B0609040504020204" pitchFamily="49" charset="0"/>
              </a:rPr>
              <a:t>I'm Alexis </a:t>
            </a:r>
            <a:r>
              <a:rPr kumimoji="0" lang="en-US" altLang="en-US" sz="1600" b="0" i="0" u="none" strike="noStrike" cap="none" normalizeH="0" baseline="0" dirty="0" err="1">
                <a:ln>
                  <a:noFill/>
                </a:ln>
                <a:solidFill>
                  <a:srgbClr val="000000"/>
                </a:solidFill>
                <a:latin typeface="Lucida Console" panose="020B0609040504020204" pitchFamily="49" charset="0"/>
              </a:rPr>
              <a:t>Kaushansky</a:t>
            </a:r>
            <a:r>
              <a:rPr kumimoji="0" lang="en-US" altLang="en-US" sz="1600" b="0" i="0" u="none" strike="noStrike" cap="none" normalizeH="0" baseline="0" dirty="0">
                <a:ln>
                  <a:noFill/>
                </a:ln>
                <a:solidFill>
                  <a:srgbClr val="000000"/>
                </a:solidFill>
                <a:latin typeface="Lucida Console" panose="020B0609040504020204" pitchFamily="49" charset="0"/>
              </a:rPr>
              <a:t>, a Principal Investigator at the Center for Infectious Disease Research in Seattle, WA. I research malaria and the interactions between host and pathogens</a:t>
            </a:r>
            <a:r>
              <a:rPr kumimoji="0" lang="en-US" altLang="en-US" sz="1600" b="0" i="0" u="none" strike="noStrike" cap="none" normalizeH="0" baseline="0" dirty="0">
                <a:ln>
                  <a:noFill/>
                </a:ln>
                <a:solidFill>
                  <a:srgbClr val="000000"/>
                </a:solidFill>
                <a:effectLst/>
                <a:latin typeface="Lucida Console" panose="020B0609040504020204" pitchFamily="49" charset="0"/>
              </a:rPr>
              <a:t>. </a:t>
            </a:r>
            <a:r>
              <a:rPr kumimoji="0" lang="en-US" altLang="en-US" sz="1600" b="0" i="0" u="none" strike="noStrike" cap="none" normalizeH="0" baseline="0" dirty="0" err="1">
                <a:ln>
                  <a:noFill/>
                </a:ln>
                <a:solidFill>
                  <a:srgbClr val="000000"/>
                </a:solidFill>
                <a:effectLst/>
                <a:latin typeface="Lucida Console" panose="020B0609040504020204" pitchFamily="49" charset="0"/>
              </a:rPr>
              <a:t>Iâ</a:t>
            </a:r>
            <a:r>
              <a:rPr kumimoji="0" lang="en-US" altLang="en-US" sz="1600" b="0" i="0" u="none" strike="noStrike" cap="none" normalizeH="0" baseline="0" dirty="0">
                <a:ln>
                  <a:noFill/>
                </a:ln>
                <a:solidFill>
                  <a:srgbClr val="000000"/>
                </a:solidFill>
                <a:effectLst/>
                <a:latin typeface="Lucida Console" panose="020B0609040504020204" pitchFamily="49" charset="0"/>
              </a:rPr>
              <a:t>€™m excited to talk to you about it. AMA!,</a:t>
            </a:r>
            <a:r>
              <a:rPr kumimoji="0" lang="en-US" altLang="en-US" sz="1600" b="0" i="0" u="none" strike="noStrike" cap="none" normalizeH="0" baseline="0" dirty="0" err="1">
                <a:ln>
                  <a:noFill/>
                </a:ln>
                <a:solidFill>
                  <a:srgbClr val="000000"/>
                </a:solidFill>
                <a:effectLst/>
                <a:latin typeface="Lucida Console" panose="020B0609040504020204" pitchFamily="49" charset="0"/>
              </a:rPr>
              <a:t>CIDResearch</a:t>
            </a:r>
            <a:r>
              <a:rPr kumimoji="0" lang="en-US" altLang="en-US" sz="1600" b="0" i="0" u="none" strike="noStrike" cap="none" normalizeH="0" baseline="0" dirty="0">
                <a:ln>
                  <a:noFill/>
                </a:ln>
                <a:solidFill>
                  <a:srgbClr val="000000"/>
                </a:solidFill>
                <a:effectLst/>
                <a:latin typeface="Lucida Console" panose="020B0609040504020204" pitchFamily="49" charset="0"/>
              </a:rPr>
              <a:t> Why do people change the tone of their voice depending on who their talking to?,</a:t>
            </a:r>
            <a:r>
              <a:rPr kumimoji="0" lang="en-US" altLang="en-US" sz="1600" b="0" i="0" u="none" strike="noStrike" cap="none" normalizeH="0" baseline="0" dirty="0" err="1">
                <a:ln>
                  <a:noFill/>
                </a:ln>
                <a:solidFill>
                  <a:srgbClr val="000000"/>
                </a:solidFill>
                <a:effectLst/>
                <a:latin typeface="Lucida Console" panose="020B0609040504020204" pitchFamily="49" charset="0"/>
              </a:rPr>
              <a:t>Mel</a:t>
            </a:r>
            <a:r>
              <a:rPr kumimoji="0" lang="en-US" altLang="en-US" sz="1600" b="0" i="0" u="none" strike="noStrike" cap="none" normalizeH="0" baseline="0" dirty="0">
                <a:ln>
                  <a:noFill/>
                </a:ln>
                <a:solidFill>
                  <a:srgbClr val="000000"/>
                </a:solidFill>
                <a:effectLst/>
                <a:latin typeface="Lucida Console" panose="020B0609040504020204" pitchFamily="49" charset="0"/>
              </a:rPr>
              <a:t>low-as-fuk Why is the counterweight arm of a trebuchet always shorter than the sling/launching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0786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27201" y="1240282"/>
            <a:ext cx="8728364"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&gt; head(</a:t>
            </a:r>
            <a:r>
              <a:rPr lang="en-US" altLang="en-US" dirty="0" err="1">
                <a:latin typeface="Arial" panose="020B0604020202020204" pitchFamily="34" charset="0"/>
              </a:rPr>
              <a:t>frequency.tvs</a:t>
            </a:r>
            <a:r>
              <a:rPr lang="en-US" altLang="en-US" dirty="0">
                <a:latin typeface="Arial" panose="020B0604020202020204" pitchFamily="34" charset="0"/>
              </a:rPr>
              <a:t>, n=20)</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      show   season   new     series     game   thrones   discussion      shows    </a:t>
            </a:r>
            <a:r>
              <a:rPr lang="en-US" altLang="en-US" dirty="0" err="1">
                <a:latin typeface="Arial" panose="020B0604020202020204" pitchFamily="34" charset="0"/>
              </a:rPr>
              <a:t>netflix</a:t>
            </a:r>
            <a:r>
              <a:rPr lang="en-US" altLang="en-US" dirty="0">
                <a:latin typeface="Arial" panose="020B0604020202020204" pitchFamily="34" charset="0"/>
              </a:rPr>
              <a:t> </a:t>
            </a:r>
          </a:p>
          <a:p>
            <a:pPr lvl="0" eaLnBrk="0" fontAlgn="base" hangingPunct="0">
              <a:spcBef>
                <a:spcPct val="0"/>
              </a:spcBef>
              <a:spcAft>
                <a:spcPct val="0"/>
              </a:spcAft>
            </a:pPr>
            <a:r>
              <a:rPr lang="en-US" altLang="en-US" dirty="0">
                <a:latin typeface="Arial" panose="020B0604020202020204" pitchFamily="34" charset="0"/>
              </a:rPr>
              <a:t>        64         51         43         37         30         29               27               27         22 </a:t>
            </a:r>
          </a:p>
          <a:p>
            <a:pPr lvl="0" eaLnBrk="0" fontAlgn="base" hangingPunct="0">
              <a:spcBef>
                <a:spcPct val="0"/>
              </a:spcBef>
              <a:spcAft>
                <a:spcPct val="0"/>
              </a:spcAft>
            </a:pPr>
            <a:r>
              <a:rPr lang="en-US" altLang="en-US" dirty="0">
                <a:latin typeface="Arial" panose="020B0604020202020204" pitchFamily="34" charset="0"/>
              </a:rPr>
              <a:t>     </a:t>
            </a:r>
          </a:p>
          <a:p>
            <a:pPr lvl="0" eaLnBrk="0" fontAlgn="base" hangingPunct="0">
              <a:spcBef>
                <a:spcPct val="0"/>
              </a:spcBef>
              <a:spcAft>
                <a:spcPct val="0"/>
              </a:spcAft>
            </a:pPr>
            <a:r>
              <a:rPr lang="en-US" altLang="en-US" dirty="0">
                <a:latin typeface="Arial" panose="020B0604020202020204" pitchFamily="34" charset="0"/>
              </a:rPr>
              <a:t>       one     anyone     thread    best    dead     like    star   television  time </a:t>
            </a:r>
          </a:p>
          <a:p>
            <a:pPr lvl="0" eaLnBrk="0" fontAlgn="base" hangingPunct="0">
              <a:spcBef>
                <a:spcPct val="0"/>
              </a:spcBef>
              <a:spcAft>
                <a:spcPct val="0"/>
              </a:spcAft>
            </a:pPr>
            <a:r>
              <a:rPr lang="en-US" altLang="en-US" dirty="0">
                <a:latin typeface="Arial" panose="020B0604020202020204" pitchFamily="34" charset="0"/>
              </a:rPr>
              <a:t>        19         17              17       16        16       16      16         16         16 </a:t>
            </a:r>
          </a:p>
          <a:p>
            <a:pPr lvl="0" eaLnBrk="0" fontAlgn="base" hangingPunct="0">
              <a:spcBef>
                <a:spcPct val="0"/>
              </a:spcBef>
              <a:spcAft>
                <a:spcPct val="0"/>
              </a:spcAft>
            </a:pPr>
            <a:r>
              <a:rPr lang="en-US" altLang="en-US" dirty="0">
                <a:latin typeface="Arial" panose="020B0604020202020204" pitchFamily="34" charset="0"/>
              </a:rPr>
              <a:t>      </a:t>
            </a:r>
          </a:p>
          <a:p>
            <a:pPr lvl="0" eaLnBrk="0" fontAlgn="base" hangingPunct="0">
              <a:spcBef>
                <a:spcPct val="0"/>
              </a:spcBef>
              <a:spcAft>
                <a:spcPct val="0"/>
              </a:spcAft>
            </a:pPr>
            <a:r>
              <a:rPr lang="en-US" altLang="en-US" dirty="0">
                <a:latin typeface="Arial" panose="020B0604020202020204" pitchFamily="34" charset="0"/>
              </a:rPr>
              <a:t>        will     prince </a:t>
            </a:r>
          </a:p>
          <a:p>
            <a:pPr lvl="0" eaLnBrk="0" fontAlgn="base" hangingPunct="0">
              <a:spcBef>
                <a:spcPct val="0"/>
              </a:spcBef>
              <a:spcAft>
                <a:spcPct val="0"/>
              </a:spcAft>
            </a:pPr>
            <a:r>
              <a:rPr lang="en-US" altLang="en-US" dirty="0">
                <a:latin typeface="Arial" panose="020B0604020202020204" pitchFamily="34" charset="0"/>
              </a:rPr>
              <a:t>        16         15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4042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8171790"/>
              </p:ext>
            </p:extLst>
          </p:nvPr>
        </p:nvGraphicFramePr>
        <p:xfrm>
          <a:off x="838201" y="1371600"/>
          <a:ext cx="10716490" cy="4951172"/>
        </p:xfrm>
        <a:graphic>
          <a:graphicData uri="http://schemas.openxmlformats.org/drawingml/2006/table">
            <a:tbl>
              <a:tblPr firstRow="1" firstCol="1" bandRow="1"/>
              <a:tblGrid>
                <a:gridCol w="1813207">
                  <a:extLst>
                    <a:ext uri="{9D8B030D-6E8A-4147-A177-3AD203B41FA5}">
                      <a16:colId xmlns="" xmlns:a16="http://schemas.microsoft.com/office/drawing/2014/main" val="3654566671"/>
                    </a:ext>
                  </a:extLst>
                </a:gridCol>
                <a:gridCol w="1255034">
                  <a:extLst>
                    <a:ext uri="{9D8B030D-6E8A-4147-A177-3AD203B41FA5}">
                      <a16:colId xmlns="" xmlns:a16="http://schemas.microsoft.com/office/drawing/2014/main" val="3431798870"/>
                    </a:ext>
                  </a:extLst>
                </a:gridCol>
                <a:gridCol w="1653849">
                  <a:extLst>
                    <a:ext uri="{9D8B030D-6E8A-4147-A177-3AD203B41FA5}">
                      <a16:colId xmlns="" xmlns:a16="http://schemas.microsoft.com/office/drawing/2014/main" val="2880422657"/>
                    </a:ext>
                  </a:extLst>
                </a:gridCol>
                <a:gridCol w="3730757">
                  <a:extLst>
                    <a:ext uri="{9D8B030D-6E8A-4147-A177-3AD203B41FA5}">
                      <a16:colId xmlns="" xmlns:a16="http://schemas.microsoft.com/office/drawing/2014/main" val="915039592"/>
                    </a:ext>
                  </a:extLst>
                </a:gridCol>
                <a:gridCol w="2263643">
                  <a:extLst>
                    <a:ext uri="{9D8B030D-6E8A-4147-A177-3AD203B41FA5}">
                      <a16:colId xmlns="" xmlns:a16="http://schemas.microsoft.com/office/drawing/2014/main" val="3404430169"/>
                    </a:ext>
                  </a:extLst>
                </a:gridCol>
              </a:tblGrid>
              <a:tr h="42025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Subreddit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Pages Captured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Posts Captured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Top 5 Words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Unique Words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185702927"/>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AskReddit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Whats</a:t>
                      </a:r>
                      <a:r>
                        <a:rPr lang="en-US" sz="1800" baseline="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reddit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youve</a:t>
                      </a:r>
                      <a:r>
                        <a:rPr lang="en-US" sz="1800" dirty="0">
                          <a:effectLst/>
                          <a:latin typeface="Calibri" panose="020F0502020204030204" pitchFamily="34" charset="0"/>
                          <a:ea typeface="Calibri" panose="020F0502020204030204" pitchFamily="34" charset="0"/>
                          <a:cs typeface="Times New Roman" panose="02020603050405020304" pitchFamily="18" charset="0"/>
                        </a:rPr>
                        <a:t>   ever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2752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061103485"/>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Funny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just like  dog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dont</a:t>
                      </a:r>
                      <a:r>
                        <a:rPr lang="en-US" sz="1800" dirty="0">
                          <a:effectLst/>
                          <a:latin typeface="Calibri" panose="020F0502020204030204" pitchFamily="34" charset="0"/>
                          <a:ea typeface="Calibri" panose="020F0502020204030204" pitchFamily="34" charset="0"/>
                          <a:cs typeface="Times New Roman" panose="02020603050405020304" pitchFamily="18" charset="0"/>
                        </a:rPr>
                        <a:t>  new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2422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832325"/>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TodayILearned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802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til</a:t>
                      </a:r>
                      <a:r>
                        <a:rPr lang="en-US" sz="1800" dirty="0">
                          <a:effectLst/>
                          <a:latin typeface="Calibri" panose="020F0502020204030204" pitchFamily="34" charset="0"/>
                          <a:ea typeface="Calibri" panose="020F0502020204030204" pitchFamily="34" charset="0"/>
                          <a:cs typeface="Times New Roman" panose="02020603050405020304" pitchFamily="18" charset="0"/>
                        </a:rPr>
                        <a:t>  one  first people    can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6367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999370732"/>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Pics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884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found  like just one  picture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3178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268673076"/>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Science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new study researchers scientists  may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5052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21915582"/>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Worldnews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857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new   says  china police   will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4120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352340396"/>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IAmA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ama</a:t>
                      </a:r>
                      <a:r>
                        <a:rPr lang="en-US" sz="1800" dirty="0">
                          <a:effectLst/>
                          <a:latin typeface="Calibri" panose="020F0502020204030204" pitchFamily="34" charset="0"/>
                          <a:ea typeface="Calibri" panose="020F0502020204030204" pitchFamily="34" charset="0"/>
                          <a:cs typeface="Times New Roman" panose="02020603050405020304" pitchFamily="18" charset="0"/>
                        </a:rPr>
                        <a:t> request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iama</a:t>
                      </a:r>
                      <a:r>
                        <a:rPr lang="en-US" sz="1800" dirty="0">
                          <a:effectLst/>
                          <a:latin typeface="Calibri" panose="020F0502020204030204" pitchFamily="34" charset="0"/>
                          <a:ea typeface="Calibri" panose="020F0502020204030204" pitchFamily="34" charset="0"/>
                          <a:cs typeface="Times New Roman" panose="02020603050405020304" pitchFamily="18" charset="0"/>
                        </a:rPr>
                        <a:t>   ask  author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3267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088593614"/>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Videos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video   new first  ever  like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2982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168899684"/>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Gaming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game  dark souls games   new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2591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942096507"/>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Movies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movie movies   film    one   best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3356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044233848"/>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Aww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little    dog   just   meet    cat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2445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351601996"/>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News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516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man    new police   says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2903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79865001"/>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AskScience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974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can like  black mass different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697211798"/>
                  </a:ext>
                </a:extLst>
              </a:tr>
              <a:tr h="31172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Television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season    new series   game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2833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66882873"/>
                  </a:ext>
                </a:extLst>
              </a:tr>
            </a:tbl>
          </a:graphicData>
        </a:graphic>
      </p:graphicFrame>
    </p:spTree>
    <p:extLst>
      <p:ext uri="{BB962C8B-B14F-4D97-AF65-F5344CB8AC3E}">
        <p14:creationId xmlns:p14="http://schemas.microsoft.com/office/powerpoint/2010/main" val="3913019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1010</Words>
  <Application>Microsoft Office PowerPoint</Application>
  <PresentationFormat>Widescreen</PresentationFormat>
  <Paragraphs>185</Paragraphs>
  <Slides>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Lucida Console</vt:lpstr>
      <vt:lpstr>Times New Roman</vt:lpstr>
      <vt:lpstr>Office Theme</vt:lpstr>
      <vt:lpstr>MDS and Clustering of Reddit Subreddit Posts</vt:lpstr>
      <vt:lpstr>Reddit &amp; Subreddits</vt:lpstr>
      <vt:lpstr>PowerPoint Presentation</vt:lpstr>
      <vt:lpstr>Goals</vt:lpstr>
      <vt:lpstr>Methods</vt:lpstr>
      <vt:lpstr> Text Objects in R</vt:lpstr>
      <vt:lpstr>PowerPoint Presentation</vt:lpstr>
      <vt:lpstr>PowerPoint Presentation</vt:lpstr>
      <vt:lpstr>Results</vt:lpstr>
      <vt:lpstr>Matrix of Similarities</vt:lpstr>
      <vt:lpstr>Notes on Similarities</vt:lpstr>
      <vt:lpstr>Word Cloud Examples</vt:lpstr>
      <vt:lpstr>PowerPoint Presentation</vt:lpstr>
      <vt:lpstr>PowerPoint Presentation</vt:lpstr>
      <vt:lpstr>PowerPoint Presentation</vt:lpstr>
      <vt:lpstr>PowerPoint Presentation</vt:lpstr>
      <vt:lpstr>PowerPoint Presentation</vt:lpstr>
      <vt:lpstr>PowerPoint Presentation</vt:lpstr>
      <vt:lpstr>MDS</vt:lpstr>
      <vt:lpstr>Hierarchical Clustering</vt:lpstr>
      <vt:lpstr>Additive Tree</vt:lpstr>
      <vt:lpstr>Conclusions</vt:lpstr>
      <vt:lpstr>Conclusions</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 of Reddit Subreddits</dc:title>
  <dc:creator>Dakota Cintron</dc:creator>
  <cp:lastModifiedBy>Dakota Cintron</cp:lastModifiedBy>
  <cp:revision>31</cp:revision>
  <dcterms:created xsi:type="dcterms:W3CDTF">2016-04-27T22:55:05Z</dcterms:created>
  <dcterms:modified xsi:type="dcterms:W3CDTF">2016-05-03T19:36:49Z</dcterms:modified>
</cp:coreProperties>
</file>