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ntessier/Downloads/Untitled%20report_2025_03_02_12_43_5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nntessier/Downloads/Untitled%20report_2025_03_02_13_20_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TV2</a:t>
            </a:r>
            <a:r>
              <a:rPr lang="en-GB" baseline="0"/>
              <a:t>  &amp; TV2 News Norway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'Untitled report'!$A$1:$A$62</c:f>
              <c:numCache>
                <c:formatCode>yyyy\ mmmm</c:formatCode>
                <c:ptCount val="62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  <c:pt idx="13">
                  <c:v>44228</c:v>
                </c:pt>
                <c:pt idx="14">
                  <c:v>44256</c:v>
                </c:pt>
                <c:pt idx="15">
                  <c:v>44287</c:v>
                </c:pt>
                <c:pt idx="16">
                  <c:v>44317</c:v>
                </c:pt>
                <c:pt idx="17">
                  <c:v>44348</c:v>
                </c:pt>
                <c:pt idx="18">
                  <c:v>44378</c:v>
                </c:pt>
                <c:pt idx="19">
                  <c:v>44409</c:v>
                </c:pt>
                <c:pt idx="20">
                  <c:v>44440</c:v>
                </c:pt>
                <c:pt idx="21">
                  <c:v>44470</c:v>
                </c:pt>
                <c:pt idx="22">
                  <c:v>44501</c:v>
                </c:pt>
                <c:pt idx="23">
                  <c:v>44531</c:v>
                </c:pt>
                <c:pt idx="24">
                  <c:v>44562</c:v>
                </c:pt>
                <c:pt idx="25">
                  <c:v>44593</c:v>
                </c:pt>
                <c:pt idx="26">
                  <c:v>44621</c:v>
                </c:pt>
                <c:pt idx="27">
                  <c:v>44652</c:v>
                </c:pt>
                <c:pt idx="28">
                  <c:v>44682</c:v>
                </c:pt>
                <c:pt idx="29">
                  <c:v>44713</c:v>
                </c:pt>
                <c:pt idx="30">
                  <c:v>44743</c:v>
                </c:pt>
                <c:pt idx="31">
                  <c:v>44774</c:v>
                </c:pt>
                <c:pt idx="32">
                  <c:v>44805</c:v>
                </c:pt>
                <c:pt idx="33">
                  <c:v>44835</c:v>
                </c:pt>
                <c:pt idx="34">
                  <c:v>44866</c:v>
                </c:pt>
                <c:pt idx="35">
                  <c:v>44896</c:v>
                </c:pt>
                <c:pt idx="36">
                  <c:v>44927</c:v>
                </c:pt>
                <c:pt idx="37">
                  <c:v>44958</c:v>
                </c:pt>
                <c:pt idx="38">
                  <c:v>44986</c:v>
                </c:pt>
                <c:pt idx="39">
                  <c:v>45017</c:v>
                </c:pt>
                <c:pt idx="40">
                  <c:v>45047</c:v>
                </c:pt>
                <c:pt idx="41">
                  <c:v>45078</c:v>
                </c:pt>
                <c:pt idx="42">
                  <c:v>45108</c:v>
                </c:pt>
                <c:pt idx="43">
                  <c:v>45139</c:v>
                </c:pt>
                <c:pt idx="44">
                  <c:v>45170</c:v>
                </c:pt>
                <c:pt idx="45">
                  <c:v>45200</c:v>
                </c:pt>
                <c:pt idx="46">
                  <c:v>45231</c:v>
                </c:pt>
                <c:pt idx="47">
                  <c:v>45261</c:v>
                </c:pt>
                <c:pt idx="48">
                  <c:v>45292</c:v>
                </c:pt>
                <c:pt idx="49">
                  <c:v>45323</c:v>
                </c:pt>
                <c:pt idx="50">
                  <c:v>45352</c:v>
                </c:pt>
                <c:pt idx="51">
                  <c:v>45383</c:v>
                </c:pt>
                <c:pt idx="52">
                  <c:v>45413</c:v>
                </c:pt>
                <c:pt idx="53">
                  <c:v>45444</c:v>
                </c:pt>
                <c:pt idx="54">
                  <c:v>45474</c:v>
                </c:pt>
                <c:pt idx="55">
                  <c:v>45505</c:v>
                </c:pt>
                <c:pt idx="56">
                  <c:v>45536</c:v>
                </c:pt>
                <c:pt idx="57">
                  <c:v>45566</c:v>
                </c:pt>
                <c:pt idx="58">
                  <c:v>45597</c:v>
                </c:pt>
                <c:pt idx="59">
                  <c:v>45627</c:v>
                </c:pt>
                <c:pt idx="60">
                  <c:v>45658</c:v>
                </c:pt>
                <c:pt idx="61">
                  <c:v>45689</c:v>
                </c:pt>
              </c:numCache>
            </c:numRef>
          </c:cat>
          <c:val>
            <c:numRef>
              <c:f>'Untitled report'!$B$1:$B$62</c:f>
              <c:numCache>
                <c:formatCode>General</c:formatCode>
                <c:ptCount val="62"/>
                <c:pt idx="0">
                  <c:v>11567</c:v>
                </c:pt>
                <c:pt idx="1">
                  <c:v>10511</c:v>
                </c:pt>
                <c:pt idx="2">
                  <c:v>8755</c:v>
                </c:pt>
                <c:pt idx="3">
                  <c:v>9100</c:v>
                </c:pt>
                <c:pt idx="4">
                  <c:v>7585</c:v>
                </c:pt>
                <c:pt idx="5">
                  <c:v>6092</c:v>
                </c:pt>
                <c:pt idx="6">
                  <c:v>9947</c:v>
                </c:pt>
                <c:pt idx="7">
                  <c:v>8962</c:v>
                </c:pt>
                <c:pt idx="8">
                  <c:v>8488</c:v>
                </c:pt>
                <c:pt idx="9">
                  <c:v>11644</c:v>
                </c:pt>
                <c:pt idx="10">
                  <c:v>9652</c:v>
                </c:pt>
                <c:pt idx="11">
                  <c:v>8067</c:v>
                </c:pt>
                <c:pt idx="12">
                  <c:v>10382</c:v>
                </c:pt>
                <c:pt idx="13">
                  <c:v>6779</c:v>
                </c:pt>
                <c:pt idx="14">
                  <c:v>8180</c:v>
                </c:pt>
                <c:pt idx="15">
                  <c:v>10961</c:v>
                </c:pt>
                <c:pt idx="16">
                  <c:v>9356</c:v>
                </c:pt>
                <c:pt idx="17">
                  <c:v>7645</c:v>
                </c:pt>
                <c:pt idx="18">
                  <c:v>12647</c:v>
                </c:pt>
                <c:pt idx="19">
                  <c:v>9698</c:v>
                </c:pt>
                <c:pt idx="20">
                  <c:v>7172</c:v>
                </c:pt>
                <c:pt idx="21">
                  <c:v>5878</c:v>
                </c:pt>
                <c:pt idx="22">
                  <c:v>8366</c:v>
                </c:pt>
                <c:pt idx="23">
                  <c:v>7995</c:v>
                </c:pt>
                <c:pt idx="24">
                  <c:v>7832</c:v>
                </c:pt>
                <c:pt idx="25">
                  <c:v>11709</c:v>
                </c:pt>
                <c:pt idx="26">
                  <c:v>12079</c:v>
                </c:pt>
                <c:pt idx="27">
                  <c:v>11021</c:v>
                </c:pt>
                <c:pt idx="28">
                  <c:v>9894</c:v>
                </c:pt>
                <c:pt idx="29">
                  <c:v>8134</c:v>
                </c:pt>
                <c:pt idx="30">
                  <c:v>11578</c:v>
                </c:pt>
                <c:pt idx="31">
                  <c:v>6081</c:v>
                </c:pt>
                <c:pt idx="32">
                  <c:v>9969</c:v>
                </c:pt>
                <c:pt idx="33">
                  <c:v>10436</c:v>
                </c:pt>
                <c:pt idx="34">
                  <c:v>8634</c:v>
                </c:pt>
                <c:pt idx="35">
                  <c:v>8924</c:v>
                </c:pt>
                <c:pt idx="36">
                  <c:v>8377</c:v>
                </c:pt>
                <c:pt idx="37">
                  <c:v>7311</c:v>
                </c:pt>
                <c:pt idx="38">
                  <c:v>8590</c:v>
                </c:pt>
                <c:pt idx="39">
                  <c:v>7836</c:v>
                </c:pt>
                <c:pt idx="40">
                  <c:v>8552</c:v>
                </c:pt>
                <c:pt idx="41">
                  <c:v>8808</c:v>
                </c:pt>
                <c:pt idx="42">
                  <c:v>13829</c:v>
                </c:pt>
                <c:pt idx="43">
                  <c:v>9764</c:v>
                </c:pt>
                <c:pt idx="44">
                  <c:v>5375</c:v>
                </c:pt>
                <c:pt idx="45">
                  <c:v>9130</c:v>
                </c:pt>
                <c:pt idx="46">
                  <c:v>10182</c:v>
                </c:pt>
                <c:pt idx="47">
                  <c:v>11698</c:v>
                </c:pt>
                <c:pt idx="48">
                  <c:v>8618</c:v>
                </c:pt>
                <c:pt idx="49">
                  <c:v>13105</c:v>
                </c:pt>
                <c:pt idx="50">
                  <c:v>10200</c:v>
                </c:pt>
                <c:pt idx="51">
                  <c:v>8233</c:v>
                </c:pt>
                <c:pt idx="52">
                  <c:v>8968</c:v>
                </c:pt>
                <c:pt idx="53">
                  <c:v>12443</c:v>
                </c:pt>
                <c:pt idx="54">
                  <c:v>16960</c:v>
                </c:pt>
                <c:pt idx="55">
                  <c:v>15650</c:v>
                </c:pt>
                <c:pt idx="56">
                  <c:v>10018</c:v>
                </c:pt>
                <c:pt idx="57">
                  <c:v>9909</c:v>
                </c:pt>
                <c:pt idx="58">
                  <c:v>11363</c:v>
                </c:pt>
                <c:pt idx="59">
                  <c:v>11059</c:v>
                </c:pt>
                <c:pt idx="60">
                  <c:v>17286</c:v>
                </c:pt>
                <c:pt idx="61">
                  <c:v>11354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98E-9B46-A056-067DA61FC7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6843968"/>
        <c:axId val="1439390143"/>
      </c:lineChart>
      <c:dateAx>
        <c:axId val="1316843968"/>
        <c:scaling>
          <c:orientation val="minMax"/>
        </c:scaling>
        <c:delete val="0"/>
        <c:axPos val="b"/>
        <c:numFmt formatCode="yyyy\ m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9390143"/>
        <c:crosses val="autoZero"/>
        <c:auto val="1"/>
        <c:lblOffset val="100"/>
        <c:baseTimeUnit val="months"/>
      </c:dateAx>
      <c:valAx>
        <c:axId val="1439390143"/>
        <c:scaling>
          <c:orientation val="minMax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84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TV2</a:t>
            </a:r>
            <a:r>
              <a:rPr lang="en-GB" baseline="0"/>
              <a:t> &amp; TV News NO by country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B88-6442-8FC8-E463F061D0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B88-6442-8FC8-E463F061D0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B88-6442-8FC8-E463F061D0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B88-6442-8FC8-E463F061D0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B88-6442-8FC8-E463F061D0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B88-6442-8FC8-E463F061D0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EB88-6442-8FC8-E463F061D0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EB88-6442-8FC8-E463F061D0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EB88-6442-8FC8-E463F061D07A}"/>
              </c:ext>
            </c:extLst>
          </c:dPt>
          <c:dPt>
            <c:idx val="9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prst="angle"/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EB88-6442-8FC8-E463F061D07A}"/>
              </c:ext>
            </c:extLst>
          </c:dPt>
          <c:dLbls>
            <c:dLbl>
              <c:idx val="0"/>
              <c:layout>
                <c:manualLayout>
                  <c:x val="-0.20517524467782575"/>
                  <c:y val="7.74918793898062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88-6442-8FC8-E463F061D07A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EB88-6442-8FC8-E463F061D07A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EB88-6442-8FC8-E463F061D07A}"/>
                </c:ext>
              </c:extLst>
            </c:dLbl>
            <c:dLbl>
              <c:idx val="9"/>
              <c:layout>
                <c:manualLayout>
                  <c:x val="0.18857834664145087"/>
                  <c:y val="0.122257104471012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EB88-6442-8FC8-E463F061D0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'Untitled report'!$I$2:$I$11</c:f>
              <c:strCache>
                <c:ptCount val="10"/>
                <c:pt idx="0">
                  <c:v>US</c:v>
                </c:pt>
                <c:pt idx="1">
                  <c:v>PS</c:v>
                </c:pt>
                <c:pt idx="2">
                  <c:v>UA</c:v>
                </c:pt>
                <c:pt idx="3">
                  <c:v>GB</c:v>
                </c:pt>
                <c:pt idx="4">
                  <c:v>IL</c:v>
                </c:pt>
                <c:pt idx="5">
                  <c:v>LB</c:v>
                </c:pt>
                <c:pt idx="6">
                  <c:v>FR</c:v>
                </c:pt>
                <c:pt idx="7">
                  <c:v>DE</c:v>
                </c:pt>
                <c:pt idx="8">
                  <c:v>RU</c:v>
                </c:pt>
                <c:pt idx="9">
                  <c:v>Rest of the world</c:v>
                </c:pt>
              </c:strCache>
            </c:strRef>
          </c:cat>
          <c:val>
            <c:numRef>
              <c:f>'Untitled report'!$J$2:$J$11</c:f>
              <c:numCache>
                <c:formatCode>General</c:formatCode>
                <c:ptCount val="10"/>
                <c:pt idx="0">
                  <c:v>41371</c:v>
                </c:pt>
                <c:pt idx="1">
                  <c:v>15357</c:v>
                </c:pt>
                <c:pt idx="2">
                  <c:v>8624</c:v>
                </c:pt>
                <c:pt idx="3">
                  <c:v>6240</c:v>
                </c:pt>
                <c:pt idx="4">
                  <c:v>6152</c:v>
                </c:pt>
                <c:pt idx="5">
                  <c:v>4514</c:v>
                </c:pt>
                <c:pt idx="6">
                  <c:v>4724</c:v>
                </c:pt>
                <c:pt idx="7">
                  <c:v>5174</c:v>
                </c:pt>
                <c:pt idx="8">
                  <c:v>4351</c:v>
                </c:pt>
                <c:pt idx="9">
                  <c:v>30837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B88-6442-8FC8-E463F061D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0.72885</cdr:x>
      <cdr:y>0.42712</cdr:y>
    </cdr:from>
    <cdr:to>
      <cdr:x>0.97279</cdr:x>
      <cdr:y>0.65949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58C9AFB-6400-4F50-AB25-72B9B3231C54}"/>
            </a:ext>
          </a:extLst>
        </cdr:cNvPr>
        <cdr:cNvCxnSpPr/>
      </cdr:nvCxnSpPr>
      <cdr:spPr>
        <a:xfrm xmlns:a="http://schemas.openxmlformats.org/drawingml/2006/main" flipH="1">
          <a:off x="3360062" y="1255767"/>
          <a:ext cx="1124606" cy="683173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D39C-9A2B-04AD-E768-0C15873AF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E499B-FD10-A242-7C82-31BC8291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910AF-3C0A-7D81-2506-B86F124F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C926-BFC0-99B6-E3EA-3955242F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B400F-54B9-0E60-2563-4A1D7C17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0EE8-3DE9-AE37-D17C-3FBF103A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69E52-F82C-F5F0-AC74-A74B9C5D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90F21-37C8-F1D1-0B48-447E446C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7820-035D-3114-722D-E41B4532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F0F92-F57C-43BE-11AF-9FCADDD5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ECA61-2C31-C408-1BF3-598E842E9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8EDCE-3E05-2335-C8FF-785D68A4E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910D-FBC3-B322-2332-CBCA66D3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BB7E-14C2-C648-52F9-7F4F481A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9CE6-0C0B-FF61-3637-CBC15A21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2A62-66B9-CB83-F3C6-0EC17889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06CA-1E9E-A736-9856-DA4A18EA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A0BA-3D30-A1F1-E228-DD889E74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1959-6F0A-1A01-D7E9-5269299F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8047-4ECC-61DC-DF54-ED8FC394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2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389C-8837-5E58-CC20-523C7D4D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3302-0765-4C3F-1144-CC694A03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916E-1377-81D6-3228-D200F6BC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712D-5A37-8214-1965-CD05B217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936F7-804A-97C7-A75D-071F757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0263-8B52-0319-662B-1972E18D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B5F0-92E1-ED73-9E9F-4B398E9D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019B-62F2-1641-3ED9-3F9D6DB2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F905C-126D-9614-3CC5-D16D25CA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62A8B-1E6B-87E3-C415-655B9CFC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AC27-FC06-482D-2E33-DDE4712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AA8D-B20E-8777-ADDD-F4C4EE8B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7155-B719-0A12-E83F-0C95C778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FEE6-D6F0-101F-36B1-7C03CF76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97FE3-6884-E00E-1345-1A600B295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F4E24-90DE-DE84-6763-11B250893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000EB-DBDC-A0AE-AC44-D412EF77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F33FD-3707-BCC1-C8AF-1EE209E5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CC96-36AB-1531-F97B-AC21CDF1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1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6701-A466-8BFC-8A04-6F6A6FEE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847BB-663D-437F-D528-5CE47550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62435-F78F-798D-4D30-F3ED2D64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E0DF9-C54D-671F-128B-C361D9FB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9F4E9-0B95-EFDF-F1D3-70AA52B9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D4C24-5C4A-CF59-5D5C-26DEE325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93F8-73C3-19F3-CD16-301843D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121F-D907-3BDF-EFD2-2CDBA706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08C5-AE86-3E44-6387-AE638D10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3F980-04FA-7CFA-2F85-B40248DF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E791B-BCD8-AA1D-655B-C580EF02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CF44-CA5F-DCE0-2EFF-C1BEB8BB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6A20-0C7D-8440-BDEA-BD3F6C97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5E9A-7300-C781-7B48-3718B155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368EA-AB07-C5F4-0264-DA30135D7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55B3-AB25-5F33-CCED-C7EDF7BD0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E5EF7-2EB4-F450-7A03-0227C378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4DD3B-EF1B-6785-A284-90D32C05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943A-9036-9D9E-48BC-D11DBE02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82443-7DFD-4205-6D01-02E07AB6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E60D7-44E7-E3E0-76F7-4A309888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B865-F8ED-E733-9356-E67D8B666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42EF6-579B-DC46-912B-D0BD989E9698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18C6-8118-1B65-EBD9-8BC38C829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2C8A-0436-9A19-4F31-A593E3D9D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59AE8-4437-6A4D-ADB1-E58AB1D55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6F38D8-ACCA-65CE-26F6-28CB557DA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567141"/>
              </p:ext>
            </p:extLst>
          </p:nvPr>
        </p:nvGraphicFramePr>
        <p:xfrm>
          <a:off x="465704" y="488950"/>
          <a:ext cx="4610100" cy="29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47BC2F-2F7D-F437-29ED-5B2C11BDC9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147681"/>
              </p:ext>
            </p:extLst>
          </p:nvPr>
        </p:nvGraphicFramePr>
        <p:xfrm>
          <a:off x="5223640" y="488950"/>
          <a:ext cx="4272455" cy="294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5B8D53-B5BA-1ACF-C865-8854004DFD9F}"/>
              </a:ext>
            </a:extLst>
          </p:cNvPr>
          <p:cNvSpPr txBox="1"/>
          <p:nvPr/>
        </p:nvSpPr>
        <p:spPr>
          <a:xfrm>
            <a:off x="486518" y="3601844"/>
            <a:ext cx="4610100" cy="286232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TV2 Norway’s use of Reuters video has more than </a:t>
            </a:r>
            <a:r>
              <a:rPr lang="en-US" b="1" dirty="0">
                <a:solidFill>
                  <a:schemeClr val="accent2"/>
                </a:solidFill>
              </a:rPr>
              <a:t>doubled</a:t>
            </a:r>
            <a:r>
              <a:rPr lang="en-US" dirty="0"/>
              <a:t> in 18 months, driven by the Mideast, Ukraine, and Donald Trump. The </a:t>
            </a:r>
            <a:r>
              <a:rPr lang="en-US" b="1" dirty="0">
                <a:solidFill>
                  <a:schemeClr val="accent2"/>
                </a:solidFill>
              </a:rPr>
              <a:t>sharp rise </a:t>
            </a:r>
            <a:r>
              <a:rPr lang="en-US" dirty="0"/>
              <a:t>in usage may be set to continue as the West enters a new uncertain era.</a:t>
            </a:r>
          </a:p>
          <a:p>
            <a:r>
              <a:rPr lang="en-US" dirty="0"/>
              <a:t>In the year-to-date </a:t>
            </a:r>
            <a:r>
              <a:rPr lang="en-US" dirty="0">
                <a:solidFill>
                  <a:schemeClr val="accent2"/>
                </a:solidFill>
              </a:rPr>
              <a:t>TV2 </a:t>
            </a:r>
            <a:r>
              <a:rPr lang="en-US" dirty="0"/>
              <a:t>used 13% of all material, </a:t>
            </a:r>
            <a:r>
              <a:rPr lang="en-US" dirty="0">
                <a:solidFill>
                  <a:schemeClr val="accent2"/>
                </a:solidFill>
              </a:rPr>
              <a:t>TV2 News </a:t>
            </a:r>
            <a:r>
              <a:rPr lang="en-US" dirty="0"/>
              <a:t>87%.</a:t>
            </a:r>
          </a:p>
          <a:p>
            <a:r>
              <a:rPr lang="en-US" dirty="0"/>
              <a:t>Lives </a:t>
            </a:r>
            <a:r>
              <a:rPr lang="en-US" dirty="0">
                <a:solidFill>
                  <a:schemeClr val="accent2"/>
                </a:solidFill>
              </a:rPr>
              <a:t>403</a:t>
            </a:r>
            <a:r>
              <a:rPr lang="en-US" dirty="0"/>
              <a:t>/On air </a:t>
            </a:r>
            <a:r>
              <a:rPr lang="en-US" dirty="0">
                <a:solidFill>
                  <a:schemeClr val="accent2"/>
                </a:solidFill>
              </a:rPr>
              <a:t>160</a:t>
            </a:r>
          </a:p>
          <a:p>
            <a:r>
              <a:rPr lang="en-US" dirty="0"/>
              <a:t>Total </a:t>
            </a:r>
            <a:r>
              <a:rPr lang="en-US" b="1" dirty="0">
                <a:solidFill>
                  <a:schemeClr val="accent2"/>
                </a:solidFill>
              </a:rPr>
              <a:t>2449 edits </a:t>
            </a:r>
            <a:r>
              <a:rPr lang="en-US" dirty="0"/>
              <a:t>from </a:t>
            </a:r>
            <a:r>
              <a:rPr lang="en-US" b="1" dirty="0">
                <a:solidFill>
                  <a:schemeClr val="accent2"/>
                </a:solidFill>
              </a:rPr>
              <a:t>150</a:t>
            </a:r>
            <a:r>
              <a:rPr lang="en-US" dirty="0"/>
              <a:t> countries</a:t>
            </a:r>
          </a:p>
          <a:p>
            <a:r>
              <a:rPr lang="en-US" dirty="0"/>
              <a:t>Total time on air </a:t>
            </a:r>
            <a:r>
              <a:rPr lang="en-US" b="1" dirty="0">
                <a:solidFill>
                  <a:schemeClr val="accent2"/>
                </a:solidFill>
              </a:rPr>
              <a:t>11 days 20 </a:t>
            </a:r>
            <a:r>
              <a:rPr lang="en-US" dirty="0"/>
              <a:t>hours.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16092-20D7-BE84-0B7D-D61002BFAC0E}"/>
              </a:ext>
            </a:extLst>
          </p:cNvPr>
          <p:cNvSpPr txBox="1"/>
          <p:nvPr/>
        </p:nvSpPr>
        <p:spPr>
          <a:xfrm>
            <a:off x="5223640" y="3601844"/>
            <a:ext cx="4272455" cy="28931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</a:rPr>
              <a:t>Major stories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b="1" dirty="0"/>
              <a:t>Gaza: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24%</a:t>
            </a:r>
            <a:r>
              <a:rPr lang="en-US" sz="3600" dirty="0"/>
              <a:t>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b="1" dirty="0"/>
              <a:t>Ukraine: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2"/>
                </a:solidFill>
              </a:rPr>
              <a:t>9%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600" b="1" dirty="0"/>
              <a:t>Trump: </a:t>
            </a:r>
            <a:r>
              <a:rPr lang="en-US" sz="3600" dirty="0">
                <a:solidFill>
                  <a:schemeClr val="accent2"/>
                </a:solidFill>
              </a:rPr>
              <a:t>9%</a:t>
            </a:r>
          </a:p>
          <a:p>
            <a:pPr>
              <a:buClr>
                <a:schemeClr val="accent2"/>
              </a:buClr>
            </a:pPr>
            <a:r>
              <a:rPr lang="en-US" sz="2000" dirty="0"/>
              <a:t>Of detections of all Reuters video.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379C5-4146-D174-5A02-AA22494E89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93" b="8800"/>
          <a:stretch/>
        </p:blipFill>
        <p:spPr>
          <a:xfrm>
            <a:off x="9547484" y="488951"/>
            <a:ext cx="2644516" cy="1463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D95F0-C3E0-74F4-6C5B-A565CE38EF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105" b="9713"/>
          <a:stretch/>
        </p:blipFill>
        <p:spPr>
          <a:xfrm>
            <a:off x="9547484" y="2038853"/>
            <a:ext cx="2644516" cy="14312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B47A25-7A0C-2D27-F26E-42BB8318B32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751" b="7916"/>
          <a:stretch/>
        </p:blipFill>
        <p:spPr>
          <a:xfrm>
            <a:off x="9542721" y="3556592"/>
            <a:ext cx="2644516" cy="1469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B4B5E-B59D-1AC4-42E2-82F0C75FEF6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8867" b="7461"/>
          <a:stretch/>
        </p:blipFill>
        <p:spPr>
          <a:xfrm>
            <a:off x="9542721" y="5081354"/>
            <a:ext cx="2644516" cy="14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119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Tessier, Yann (Reuters)</dc:creator>
  <cp:lastModifiedBy>Tessier, Yann (Reuters)</cp:lastModifiedBy>
  <cp:revision>3</cp:revision>
  <dcterms:created xsi:type="dcterms:W3CDTF">2025-03-02T12:48:27Z</dcterms:created>
  <dcterms:modified xsi:type="dcterms:W3CDTF">2025-03-05T12:43:35Z</dcterms:modified>
</cp:coreProperties>
</file>