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6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19" autoAdjust="0"/>
  </p:normalViewPr>
  <p:slideViewPr>
    <p:cSldViewPr snapToGrid="0">
      <p:cViewPr varScale="1">
        <p:scale>
          <a:sx n="42" d="100"/>
          <a:sy n="42" d="100"/>
        </p:scale>
        <p:origin x="5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yhackme.com/room/extendingyournetwork" TargetMode="External"/><Relationship Id="rId2" Type="http://schemas.openxmlformats.org/officeDocument/2006/relationships/hyperlink" Target="https://groups.inf.ed.ac.uk/tulips/projects/1617/FirewallWeb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certified4less.com/uploads/file/SecurityMiniCourseHandbook.pdf" TargetMode="External"/><Relationship Id="rId4" Type="http://schemas.openxmlformats.org/officeDocument/2006/relationships/hyperlink" Target="https://exampremium.com/comptia-security/comptia-security-simulation-8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/tutorials/iptables-tutorial" TargetMode="External"/><Relationship Id="rId2" Type="http://schemas.openxmlformats.org/officeDocument/2006/relationships/hyperlink" Target="https://www.pfsense.org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learning/comptia-security-plus-sy0-601-cert-prep-8-network-security-design-and-implementation/firewall-rule-management?u=2153100" TargetMode="External"/><Relationship Id="rId3" Type="http://schemas.openxmlformats.org/officeDocument/2006/relationships/hyperlink" Target="https://techexpert.tips/pfsense/pfsense-server-installation/" TargetMode="External"/><Relationship Id="rId7" Type="http://schemas.openxmlformats.org/officeDocument/2006/relationships/hyperlink" Target="https://www.fortinet.com/resources/cyberglossary/stateful-firewall" TargetMode="External"/><Relationship Id="rId2" Type="http://schemas.openxmlformats.org/officeDocument/2006/relationships/hyperlink" Target="https://www.pfsense.org/getting-start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sco.com/c/en/us/products/security/firewalls/what-is-a-next-generation-firewall.html" TargetMode="External"/><Relationship Id="rId5" Type="http://schemas.openxmlformats.org/officeDocument/2006/relationships/hyperlink" Target="https://www.itcentralstation.com/products/comparisons/palo-alto-networks-ng-firewalls_vs_pfsense" TargetMode="External"/><Relationship Id="rId4" Type="http://schemas.openxmlformats.org/officeDocument/2006/relationships/hyperlink" Target="https://www.comparitech.com/blog/vpn-privacy/setup-configure-pfsen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Firewalls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October 6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Network Security Emphasis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DC31-81B5-446A-B34A-4FEA1761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Practices/Simulations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4FE3-8FEA-4DF2-B9E0-17FE75EA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https://groups.inf.ed.ac.uk/tulips/projects/1617/FirewallWebApp/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https://tryhackme.com/room/extendingyournetwork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https://exampremium.com/comptia-security/comptia-security-simulation-8/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https://getcertified4less.com/uploads/file/SecurityMiniCourseHandbook.pdf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33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C4E4-EBB0-41AB-8314-B440DD1C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96" y="157125"/>
            <a:ext cx="10058400" cy="1371600"/>
          </a:xfrm>
        </p:spPr>
        <p:txBody>
          <a:bodyPr/>
          <a:lstStyle/>
          <a:p>
            <a:r>
              <a:rPr lang="en-US" dirty="0"/>
              <a:t>Memes just </a:t>
            </a:r>
            <a:r>
              <a:rPr lang="en-US" dirty="0" err="1"/>
              <a:t>cuz</a:t>
            </a:r>
            <a:endParaRPr lang="en-US" dirty="0"/>
          </a:p>
        </p:txBody>
      </p:sp>
      <p:pic>
        <p:nvPicPr>
          <p:cNvPr id="5" name="Content Placeholder 4" descr="A person wearing a hat and pointing&#10;&#10;Description automatically generated with low confidence">
            <a:extLst>
              <a:ext uri="{FF2B5EF4-FFF2-40B4-BE49-F238E27FC236}">
                <a16:creationId xmlns:a16="http://schemas.microsoft.com/office/drawing/2014/main" id="{F51489FD-62BE-4068-9A76-7F842082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96" y="1528725"/>
            <a:ext cx="4343400" cy="485597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8E98326-98C4-46DA-AB91-02351B15E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76" y="1597955"/>
            <a:ext cx="5049328" cy="47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9A88C5-86D3-4310-8E59-B1CE3E460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939" y="938670"/>
            <a:ext cx="8451905" cy="2151048"/>
          </a:xfr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F2440A8-1FBF-4188-8286-993AF960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26" y="3298143"/>
            <a:ext cx="5046093" cy="282581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F6B272D-E42F-41E5-AAD5-591F7A767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9000"/>
            <a:ext cx="5515155" cy="27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firewall?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C059F-C01B-4E89-A4D3-6FC5D137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Checkpoint, Filter, Wall, etc. </a:t>
            </a:r>
          </a:p>
          <a:p>
            <a:r>
              <a:rPr lang="en-US" sz="2800" dirty="0"/>
              <a:t>Works by monitoring incoming and outgoing traffic and allows or denies such data based on a set of rules. </a:t>
            </a:r>
          </a:p>
          <a:p>
            <a:r>
              <a:rPr lang="en-US" sz="2800" dirty="0"/>
              <a:t>Software: Installed on a computer and listens to traffic through port numbers and applications</a:t>
            </a:r>
          </a:p>
          <a:p>
            <a:r>
              <a:rPr lang="en-US" sz="2800" dirty="0"/>
              <a:t>Hardware: piece of equipment on the network between network and Gateway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F5E-C7C5-409A-A696-C19BFAE7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types of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522-61FE-4836-B9DE-D5D045BA5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5317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Packet filtering: examines packets by checking source and destination IP addresses, with two types: Stateful and Stateless</a:t>
            </a:r>
          </a:p>
          <a:p>
            <a:pPr lvl="1"/>
            <a:r>
              <a:rPr lang="en-US" sz="2800" dirty="0"/>
              <a:t>Stateful: Track traffic based on the context of previous sessions and current session, detecting traffic patterns and flows</a:t>
            </a:r>
          </a:p>
          <a:p>
            <a:pPr lvl="1"/>
            <a:r>
              <a:rPr lang="en-US" sz="2800" dirty="0"/>
              <a:t>Stateless: Focus only on individual packets against the rules defined.</a:t>
            </a:r>
          </a:p>
        </p:txBody>
      </p:sp>
    </p:spTree>
    <p:extLst>
      <p:ext uri="{BB962C8B-B14F-4D97-AF65-F5344CB8AC3E}">
        <p14:creationId xmlns:p14="http://schemas.microsoft.com/office/powerpoint/2010/main" val="264652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8CAB-BF0B-4C6F-AECA-DF89F2E5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4538-9A0F-4BF7-894B-FF049181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6304"/>
            <a:ext cx="10058400" cy="4509101"/>
          </a:xfrm>
        </p:spPr>
        <p:txBody>
          <a:bodyPr>
            <a:normAutofit/>
          </a:bodyPr>
          <a:lstStyle/>
          <a:p>
            <a:r>
              <a:rPr lang="en-US" sz="2800" dirty="0"/>
              <a:t>Next-gen Firewalls: Include technologies such as deep packet inspection, encrypted traffic inspection</a:t>
            </a:r>
          </a:p>
          <a:p>
            <a:r>
              <a:rPr lang="en-US" sz="2800" dirty="0"/>
              <a:t>Proxy Firewalls: Filter network traffic at application level</a:t>
            </a:r>
          </a:p>
          <a:p>
            <a:r>
              <a:rPr lang="en-US" sz="2800" dirty="0"/>
              <a:t>Network Address Translation: Allow </a:t>
            </a:r>
            <a:r>
              <a:rPr lang="en-US" sz="2800" dirty="0" err="1"/>
              <a:t>muple</a:t>
            </a:r>
            <a:r>
              <a:rPr lang="en-US" sz="2800" dirty="0"/>
              <a:t> devices to connect via a single IP Address</a:t>
            </a:r>
          </a:p>
          <a:p>
            <a:r>
              <a:rPr lang="en-US" sz="2800" dirty="0"/>
              <a:t>Stateful Multilayer Inspection Firewalls: Filter packets at network, transport and application levels, examining against multi-layered levels of rules.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539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49B9B18-60F6-4666-86A0-A3B0B957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538" y="552066"/>
            <a:ext cx="10303020" cy="5753868"/>
          </a:xfrm>
        </p:spPr>
      </p:pic>
    </p:spTree>
    <p:extLst>
      <p:ext uri="{BB962C8B-B14F-4D97-AF65-F5344CB8AC3E}">
        <p14:creationId xmlns:p14="http://schemas.microsoft.com/office/powerpoint/2010/main" val="313070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4F2EC74-0FC8-4B71-B897-8B4262D130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485709"/>
            <a:ext cx="7696201" cy="3886582"/>
          </a:xfr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D17AE2DC-54F0-45F7-AB55-154DD539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Example of Rules in </a:t>
            </a:r>
            <a:r>
              <a:rPr lang="en-US" dirty="0" err="1"/>
              <a:t>pfSense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6801BC4-9569-469D-BE53-B5F00C39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Firewalls typically contain default deny rules at the end, thus anything that doesn’t match a rule, aka is whitelisted, is then dropped or blocked. </a:t>
            </a:r>
          </a:p>
        </p:txBody>
      </p:sp>
    </p:spTree>
    <p:extLst>
      <p:ext uri="{BB962C8B-B14F-4D97-AF65-F5344CB8AC3E}">
        <p14:creationId xmlns:p14="http://schemas.microsoft.com/office/powerpoint/2010/main" val="232319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8CAB-BF0B-4C6F-AECA-DF89F2E5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4538-9A0F-4BF7-894B-FF049181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6304"/>
            <a:ext cx="10058400" cy="4509101"/>
          </a:xfrm>
        </p:spPr>
        <p:txBody>
          <a:bodyPr>
            <a:normAutofit/>
          </a:bodyPr>
          <a:lstStyle/>
          <a:p>
            <a:r>
              <a:rPr lang="en-US" sz="2000" dirty="0"/>
              <a:t>We’re </a:t>
            </a:r>
            <a:r>
              <a:rPr lang="en-US" sz="2000" dirty="0" err="1"/>
              <a:t>gonna</a:t>
            </a:r>
            <a:r>
              <a:rPr lang="en-US" sz="2000" dirty="0"/>
              <a:t> install </a:t>
            </a:r>
            <a:r>
              <a:rPr lang="en-US" sz="2000" dirty="0" err="1"/>
              <a:t>pfSense</a:t>
            </a:r>
            <a:r>
              <a:rPr lang="en-US" sz="2000" dirty="0"/>
              <a:t> onto our VMs with the following settings:</a:t>
            </a:r>
          </a:p>
          <a:p>
            <a:r>
              <a:rPr lang="en-US" sz="2000" dirty="0"/>
              <a:t>Two network adapters (one bridged and then one on the internal virtual network)</a:t>
            </a:r>
          </a:p>
          <a:p>
            <a:r>
              <a:rPr lang="en-US" sz="2000" dirty="0"/>
              <a:t>NAT the web interface to the external IP</a:t>
            </a:r>
          </a:p>
          <a:p>
            <a:r>
              <a:rPr lang="en-US" sz="2000" dirty="0"/>
              <a:t>Block all traffic except Ping, SSH, HTTP &amp; HTTPS</a:t>
            </a:r>
          </a:p>
          <a:p>
            <a:r>
              <a:rPr lang="en-US" sz="2000">
                <a:hlinkClick r:id="rId2"/>
              </a:rPr>
              <a:t>https://www.pfsense.org/download/</a:t>
            </a:r>
            <a:r>
              <a:rPr lang="en-US" sz="2000"/>
              <a:t> </a:t>
            </a:r>
            <a:endParaRPr lang="en-US" sz="2000" dirty="0"/>
          </a:p>
          <a:p>
            <a:endParaRPr lang="en-US" sz="2000" dirty="0"/>
          </a:p>
          <a:p>
            <a:r>
              <a:rPr lang="en-US" sz="3200" b="1" dirty="0"/>
              <a:t>If we have time: iptables </a:t>
            </a:r>
          </a:p>
          <a:p>
            <a:r>
              <a:rPr lang="en-US" sz="2000" dirty="0">
                <a:hlinkClick r:id="rId3"/>
              </a:rPr>
              <a:t>https://www.hostinger.com/tutorials/iptables-tutorial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678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8CAB-BF0B-4C6F-AECA-DF89F2E5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4538-9A0F-4BF7-894B-FF049181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6304"/>
            <a:ext cx="10058400" cy="4509101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https://www.pfsense.org/getting-started/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https://techexpert.tips/pfsense/pfsense-server-installation/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https://www.comparitech.com/blog/vpn-privacy/setup-configure-pfsense/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https://www.itcentralstation.com/products/comparisons/palo-alto-networks-ng-firewalls_vs_pfsense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https://www.cisco.com/c/en/us/products/security/firewalls/what-is-a-next-generation-firewall.html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https://www.fortinet.com/resources/cyberglossary/stateful-firewall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https://www.linkedin.com/learning/comptia-security-plus-sy0-601-cert-prep-8-network-security-design-and-implementation/firewall-rule-management?u=2153100</a:t>
            </a:r>
            <a:endParaRPr lang="en-US" sz="20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5537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{04C53A4C-AE6A-46D0-B636-B20ADCEA0592}tf78438558_win32</Template>
  <TotalTime>100</TotalTime>
  <Words>458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SavonVTI</vt:lpstr>
      <vt:lpstr>Firewalls</vt:lpstr>
      <vt:lpstr>PowerPoint Presentation</vt:lpstr>
      <vt:lpstr>What is a firewall?</vt:lpstr>
      <vt:lpstr>Specific types of Firewalls</vt:lpstr>
      <vt:lpstr>Other Types</vt:lpstr>
      <vt:lpstr>PowerPoint Presentation</vt:lpstr>
      <vt:lpstr>Example of Rules in pfSense</vt:lpstr>
      <vt:lpstr>Hands on:</vt:lpstr>
      <vt:lpstr>Firewall Resources</vt:lpstr>
      <vt:lpstr>Other Practices/Simulations</vt:lpstr>
      <vt:lpstr>Memes just cuz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>Ian Cook</dc:creator>
  <cp:lastModifiedBy>Ian Cook</cp:lastModifiedBy>
  <cp:revision>4</cp:revision>
  <dcterms:created xsi:type="dcterms:W3CDTF">2021-10-06T17:28:52Z</dcterms:created>
  <dcterms:modified xsi:type="dcterms:W3CDTF">2021-10-07T01:28:39Z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