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1" r:id="rId3"/>
    <p:sldId id="271" r:id="rId4"/>
    <p:sldId id="258" r:id="rId5"/>
    <p:sldId id="267" r:id="rId6"/>
    <p:sldId id="268" r:id="rId7"/>
    <p:sldId id="269" r:id="rId8"/>
    <p:sldId id="270" r:id="rId9"/>
    <p:sldId id="273" r:id="rId10"/>
    <p:sldId id="257" r:id="rId11"/>
    <p:sldId id="262" r:id="rId12"/>
    <p:sldId id="264" r:id="rId13"/>
    <p:sldId id="265" r:id="rId14"/>
    <p:sldId id="272" r:id="rId15"/>
    <p:sldId id="274" r:id="rId16"/>
    <p:sldId id="275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Old Standard TT" panose="020B0604020202020204" charset="0"/>
      <p:regular r:id="rId23"/>
      <p:bold r:id="rId24"/>
      <p:italic r:id="rId25"/>
    </p:embeddedFont>
    <p:embeddedFont>
      <p:font typeface="Oswal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4908200" y="68350"/>
            <a:ext cx="2253001" cy="14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75" y="-89500"/>
            <a:ext cx="3700276" cy="189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784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77420" y="2167890"/>
            <a:ext cx="316776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Logic, Binary, Hex and Ascii</a:t>
            </a:r>
            <a:endParaRPr dirty="0"/>
          </a:p>
        </p:txBody>
      </p: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D697D30-5996-46F0-9560-9E3E08C7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96" y="1804803"/>
            <a:ext cx="3948484" cy="3240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101D8-3482-47F4-BB61-ACEFD9C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LOGIC: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D4B20-8B68-427A-A5DE-AD2FCF47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4512963" cy="3397200"/>
          </a:xfrm>
        </p:spPr>
        <p:txBody>
          <a:bodyPr/>
          <a:lstStyle/>
          <a:p>
            <a:r>
              <a:rPr lang="en-US" dirty="0"/>
              <a:t>Also known as Boolean Logic, is the fundamental principle underneath all of computing.</a:t>
            </a:r>
          </a:p>
          <a:p>
            <a:endParaRPr lang="en-US" dirty="0"/>
          </a:p>
          <a:p>
            <a:r>
              <a:rPr lang="en-US" dirty="0"/>
              <a:t>It quite literally is the use of all the 1s and 0s from the ground up.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DFE15-5383-4A41-8C38-B1B2BDE2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60" y="828762"/>
            <a:ext cx="2878936" cy="32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F7B1-3D0A-4329-AD94-AB9166AD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3006D-ADAB-4A44-BF80-61DC4CC7B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main functions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XOR</a:t>
            </a:r>
          </a:p>
          <a:p>
            <a:pPr lvl="1"/>
            <a:r>
              <a:rPr lang="en-US" dirty="0"/>
              <a:t>NOT</a:t>
            </a:r>
          </a:p>
          <a:p>
            <a:pPr lvl="1"/>
            <a:r>
              <a:rPr lang="en-US" dirty="0"/>
              <a:t>NOR</a:t>
            </a:r>
          </a:p>
          <a:p>
            <a:pPr lvl="1"/>
            <a:r>
              <a:rPr lang="en-US" dirty="0"/>
              <a:t>NAND</a:t>
            </a:r>
          </a:p>
          <a:p>
            <a:r>
              <a:rPr lang="en-US" dirty="0"/>
              <a:t>Shown via Truth Tables &gt;</a:t>
            </a: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2326095-DA1C-4BF2-993F-21438103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91" y="740403"/>
            <a:ext cx="4059581" cy="39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2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C6BA-FB9F-4F60-B210-926563BD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in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F6C7F-CEB8-4E07-B6B5-B6D517DB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3881928" cy="3397200"/>
          </a:xfrm>
        </p:spPr>
        <p:txBody>
          <a:bodyPr/>
          <a:lstStyle/>
          <a:p>
            <a:r>
              <a:rPr lang="en-US" dirty="0"/>
              <a:t>Used to perform calculations and manipulate data</a:t>
            </a:r>
          </a:p>
          <a:p>
            <a:r>
              <a:rPr lang="en-US" dirty="0"/>
              <a:t>Start as individual gates with inputs, and combine to build all parts of a computer’s motherboard</a:t>
            </a:r>
          </a:p>
        </p:txBody>
      </p:sp>
      <p:pic>
        <p:nvPicPr>
          <p:cNvPr id="6" name="Picture 5" descr="Text, calendar, square&#10;&#10;Description automatically generated">
            <a:extLst>
              <a:ext uri="{FF2B5EF4-FFF2-40B4-BE49-F238E27FC236}">
                <a16:creationId xmlns:a16="http://schemas.microsoft.com/office/drawing/2014/main" id="{10CC08CA-5D8F-48E5-B00E-544909D27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r="3705"/>
          <a:stretch/>
        </p:blipFill>
        <p:spPr>
          <a:xfrm>
            <a:off x="4375193" y="1286825"/>
            <a:ext cx="4121107" cy="26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8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19AC-3896-4B43-BE18-A2BA8EAE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Gates to Architecture: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1298B5-2F33-4130-BC3D-FFB9CB9D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0" y="1654875"/>
            <a:ext cx="4079836" cy="308027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62800CB-A70B-41BC-9FDD-F97B5D80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921" y="1654875"/>
            <a:ext cx="4558579" cy="32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F49-A63D-420B-946C-45B26988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output of this program?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45F6-324A-41D2-AE21-590279AC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7968"/>
            <a:ext cx="8520600" cy="351057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 err="1"/>
              <a:t>way_fairer</a:t>
            </a:r>
            <a:r>
              <a:rPr lang="en-US" sz="1600" dirty="0"/>
              <a:t> = 2.7</a:t>
            </a:r>
          </a:p>
          <a:p>
            <a:pPr marL="114300" indent="0">
              <a:buNone/>
            </a:pPr>
            <a:r>
              <a:rPr lang="en-US" sz="1600" dirty="0" err="1"/>
              <a:t>StickleyMan</a:t>
            </a:r>
            <a:r>
              <a:rPr lang="en-US" sz="1600" dirty="0"/>
              <a:t> = 2.3</a:t>
            </a:r>
          </a:p>
          <a:p>
            <a:pPr marL="114300" indent="0">
              <a:buNone/>
            </a:pPr>
            <a:r>
              <a:rPr lang="en-US" sz="1600" dirty="0"/>
              <a:t>_</a:t>
            </a:r>
            <a:r>
              <a:rPr lang="en-US" sz="1600" dirty="0" err="1"/>
              <a:t>vargas</a:t>
            </a:r>
            <a:r>
              <a:rPr lang="en-US" sz="1600" dirty="0"/>
              <a:t>_ = 2.3</a:t>
            </a:r>
          </a:p>
          <a:p>
            <a:pPr marL="114300" indent="0">
              <a:buNone/>
            </a:pPr>
            <a:r>
              <a:rPr lang="en-US" sz="1600" dirty="0" err="1"/>
              <a:t>smeeee</a:t>
            </a:r>
            <a:r>
              <a:rPr lang="en-US" sz="1600" dirty="0"/>
              <a:t> = 1.3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a = </a:t>
            </a:r>
            <a:r>
              <a:rPr lang="en-US" sz="1600" dirty="0" err="1"/>
              <a:t>way_fairer</a:t>
            </a:r>
            <a:r>
              <a:rPr lang="en-US" sz="1600" dirty="0"/>
              <a:t> &gt; </a:t>
            </a:r>
            <a:r>
              <a:rPr lang="en-US" sz="1600" dirty="0" err="1"/>
              <a:t>StickleyMan</a:t>
            </a:r>
            <a:r>
              <a:rPr lang="en-US" sz="1600" dirty="0"/>
              <a:t> </a:t>
            </a:r>
          </a:p>
          <a:p>
            <a:pPr marL="114300" indent="0">
              <a:buNone/>
            </a:pPr>
            <a:r>
              <a:rPr lang="en-US" sz="1600" dirty="0"/>
              <a:t>b = </a:t>
            </a:r>
            <a:r>
              <a:rPr lang="en-US" sz="1600" dirty="0" err="1"/>
              <a:t>StickleyMan</a:t>
            </a:r>
            <a:r>
              <a:rPr lang="en-US" sz="1600" dirty="0"/>
              <a:t> &lt; </a:t>
            </a:r>
            <a:r>
              <a:rPr lang="en-US" sz="1600" dirty="0" err="1"/>
              <a:t>smeeee</a:t>
            </a:r>
            <a:r>
              <a:rPr lang="en-US" sz="1600" dirty="0"/>
              <a:t> and a</a:t>
            </a:r>
          </a:p>
          <a:p>
            <a:pPr marL="114300" indent="0">
              <a:buNone/>
            </a:pPr>
            <a:r>
              <a:rPr lang="en-US" sz="1600" dirty="0"/>
              <a:t>c = a and b or </a:t>
            </a:r>
            <a:r>
              <a:rPr lang="en-US" sz="1600" dirty="0" err="1"/>
              <a:t>smeeee</a:t>
            </a:r>
            <a:r>
              <a:rPr lang="en-US" sz="1600" dirty="0"/>
              <a:t> &gt; 1.2   # TRUE </a:t>
            </a:r>
          </a:p>
          <a:p>
            <a:pPr marL="114300" indent="0">
              <a:buNone/>
            </a:pPr>
            <a:r>
              <a:rPr lang="en-US" sz="1600" dirty="0"/>
              <a:t>d = not ((a and b) or c)</a:t>
            </a:r>
          </a:p>
          <a:p>
            <a:pPr marL="114300" indent="0">
              <a:buNone/>
            </a:pPr>
            <a:r>
              <a:rPr lang="en-US" sz="1600" dirty="0"/>
              <a:t>if d:</a:t>
            </a:r>
          </a:p>
          <a:p>
            <a:pPr marL="114300" indent="0">
              <a:buNone/>
            </a:pPr>
            <a:r>
              <a:rPr lang="en-US" sz="1600" dirty="0"/>
              <a:t>    print("TRUE")</a:t>
            </a:r>
          </a:p>
          <a:p>
            <a:pPr marL="114300" indent="0">
              <a:buNone/>
            </a:pPr>
            <a:r>
              <a:rPr lang="en-US" sz="1600" dirty="0"/>
              <a:t>else:</a:t>
            </a:r>
          </a:p>
          <a:p>
            <a:pPr marL="114300" indent="0">
              <a:buNone/>
            </a:pPr>
            <a:r>
              <a:rPr lang="en-US" sz="1600" dirty="0"/>
              <a:t>    print("FALSE")</a:t>
            </a:r>
          </a:p>
        </p:txBody>
      </p:sp>
    </p:spTree>
    <p:extLst>
      <p:ext uri="{BB962C8B-B14F-4D97-AF65-F5344CB8AC3E}">
        <p14:creationId xmlns:p14="http://schemas.microsoft.com/office/powerpoint/2010/main" val="410416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E633-1BF7-41C0-9186-8E19360E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FALSE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E696F-037D-46C3-B0C4-C80F31E67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 2.7 &gt; 2.3 == TRUE</a:t>
            </a:r>
          </a:p>
          <a:p>
            <a:r>
              <a:rPr lang="en-US" dirty="0"/>
              <a:t>B = 2.3 &lt; 1.3 AND A == FALSE AND TRUE == FALSE</a:t>
            </a:r>
          </a:p>
          <a:p>
            <a:r>
              <a:rPr lang="en-US" dirty="0"/>
              <a:t>C=  true AND false OR ( 1.3 &gt; 1.2) = FALSE OR TRUE == TRUE</a:t>
            </a:r>
          </a:p>
          <a:p>
            <a:r>
              <a:rPr lang="en-US" dirty="0"/>
              <a:t>D= </a:t>
            </a:r>
            <a:r>
              <a:rPr lang="en-US" sz="1800" dirty="0"/>
              <a:t># not </a:t>
            </a:r>
            <a:r>
              <a:rPr lang="en-US" sz="1800"/>
              <a:t>( ( TRUE AND FALSE) OR TRUE)  </a:t>
            </a:r>
            <a:r>
              <a:rPr lang="en-US" sz="1800" dirty="0"/>
              <a:t>== FALSE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Returns: FALSE</a:t>
            </a:r>
          </a:p>
        </p:txBody>
      </p:sp>
    </p:spTree>
    <p:extLst>
      <p:ext uri="{BB962C8B-B14F-4D97-AF65-F5344CB8AC3E}">
        <p14:creationId xmlns:p14="http://schemas.microsoft.com/office/powerpoint/2010/main" val="51875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4BEF-39EC-4967-822A-9F3C93E0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MAPSCII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2A75F-31DE-45DE-9EF5-C351000E3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apt-get install telnet</a:t>
            </a:r>
          </a:p>
          <a:p>
            <a:r>
              <a:rPr lang="en-US" dirty="0"/>
              <a:t>telnet mapscii.me</a:t>
            </a:r>
          </a:p>
          <a:p>
            <a:endParaRPr lang="en-US" dirty="0"/>
          </a:p>
        </p:txBody>
      </p:sp>
      <p:pic>
        <p:nvPicPr>
          <p:cNvPr id="5" name="Picture 4" descr="A picture containing text, person, computer&#10;&#10;Description automatically generated">
            <a:extLst>
              <a:ext uri="{FF2B5EF4-FFF2-40B4-BE49-F238E27FC236}">
                <a16:creationId xmlns:a16="http://schemas.microsoft.com/office/drawing/2014/main" id="{EC172EAB-E84E-409C-9B24-E3DCEBB0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73625"/>
            <a:ext cx="4260300" cy="32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258B-5F03-4706-87E1-7444C404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06E12-A1CD-4919-BA48-3AF200933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Base-2 Numeral System</a:t>
            </a:r>
          </a:p>
          <a:p>
            <a:r>
              <a:rPr lang="en-US" dirty="0"/>
              <a:t>Uses only 1s and 0s</a:t>
            </a:r>
          </a:p>
          <a:p>
            <a:r>
              <a:rPr lang="en-US" dirty="0"/>
              <a:t>Found everywhere in real life:</a:t>
            </a:r>
          </a:p>
          <a:p>
            <a:pPr lvl="1"/>
            <a:r>
              <a:rPr lang="en-US" dirty="0"/>
              <a:t>True/False</a:t>
            </a:r>
          </a:p>
          <a:p>
            <a:pPr lvl="1"/>
            <a:r>
              <a:rPr lang="en-US" dirty="0"/>
              <a:t>On/Off</a:t>
            </a:r>
          </a:p>
          <a:p>
            <a:pPr lvl="1"/>
            <a:r>
              <a:rPr lang="en-US" dirty="0"/>
              <a:t>Light/Dark </a:t>
            </a:r>
          </a:p>
          <a:p>
            <a:pPr lvl="1"/>
            <a:r>
              <a:rPr lang="en-US" dirty="0"/>
              <a:t>Open/Closed</a:t>
            </a:r>
          </a:p>
          <a:p>
            <a:pPr lvl="1"/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CD92F3B-1C76-43AF-B599-F4EF5B8A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59" y="673625"/>
            <a:ext cx="4117264" cy="39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FCC1-858A-4F2E-9FC4-32AEB080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</a:t>
            </a:r>
            <a:r>
              <a:rPr lang="en-US" dirty="0" err="1"/>
              <a:t>Converstions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DB80C-F64D-46AA-B61E-D802509A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3499323" cy="3397200"/>
          </a:xfrm>
        </p:spPr>
        <p:txBody>
          <a:bodyPr/>
          <a:lstStyle/>
          <a:p>
            <a:r>
              <a:rPr lang="en-US" dirty="0"/>
              <a:t>Convert the following from binary to Decimal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1</a:t>
            </a:r>
          </a:p>
          <a:p>
            <a:pPr marL="114300" indent="0">
              <a:buNone/>
            </a:pPr>
            <a:r>
              <a:rPr lang="en-US" dirty="0"/>
              <a:t>1100</a:t>
            </a:r>
          </a:p>
          <a:p>
            <a:pPr marL="114300" indent="0">
              <a:buNone/>
            </a:pPr>
            <a:r>
              <a:rPr lang="en-US" dirty="0"/>
              <a:t>10111</a:t>
            </a:r>
          </a:p>
          <a:p>
            <a:pPr marL="114300" indent="0">
              <a:buNone/>
            </a:pPr>
            <a:r>
              <a:rPr lang="en-US" dirty="0"/>
              <a:t>11110</a:t>
            </a:r>
          </a:p>
          <a:p>
            <a:pPr marL="114300" indent="0">
              <a:buNone/>
            </a:pPr>
            <a:r>
              <a:rPr lang="en-US" dirty="0"/>
              <a:t>11010110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E04DD-D7B7-4640-BF7B-87024987F46A}"/>
              </a:ext>
            </a:extLst>
          </p:cNvPr>
          <p:cNvSpPr txBox="1"/>
          <p:nvPr/>
        </p:nvSpPr>
        <p:spPr>
          <a:xfrm>
            <a:off x="4854297" y="2571750"/>
            <a:ext cx="3277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 panose="020B0604020202020204" charset="0"/>
              </a:rPr>
              <a:t>1</a:t>
            </a:r>
          </a:p>
          <a:p>
            <a:r>
              <a:rPr lang="en-US" sz="1800" dirty="0">
                <a:latin typeface="Montserrat" panose="020B0604020202020204" charset="0"/>
              </a:rPr>
              <a:t>12</a:t>
            </a:r>
          </a:p>
          <a:p>
            <a:r>
              <a:rPr lang="en-US" sz="1800" dirty="0">
                <a:latin typeface="Montserrat" panose="020B0604020202020204" charset="0"/>
              </a:rPr>
              <a:t>23</a:t>
            </a:r>
          </a:p>
          <a:p>
            <a:r>
              <a:rPr lang="en-US" sz="1800" dirty="0">
                <a:latin typeface="Montserrat" panose="020B0604020202020204" charset="0"/>
              </a:rPr>
              <a:t>30</a:t>
            </a:r>
          </a:p>
          <a:p>
            <a:r>
              <a:rPr lang="en-US" sz="1800" dirty="0">
                <a:latin typeface="Montserrat" panose="020B0604020202020204" charset="0"/>
              </a:rPr>
              <a:t>214</a:t>
            </a:r>
          </a:p>
        </p:txBody>
      </p:sp>
    </p:spTree>
    <p:extLst>
      <p:ext uri="{BB962C8B-B14F-4D97-AF65-F5344CB8AC3E}">
        <p14:creationId xmlns:p14="http://schemas.microsoft.com/office/powerpoint/2010/main" val="24466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296F-3150-4824-8F2B-C349C9AE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Uses in Computers: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7BED-2335-4A2E-A995-D5ACDF7A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8736048" cy="3397200"/>
          </a:xfrm>
        </p:spPr>
        <p:txBody>
          <a:bodyPr/>
          <a:lstStyle/>
          <a:p>
            <a:r>
              <a:rPr lang="en-US" dirty="0"/>
              <a:t>Binary makes up the foundation of computers</a:t>
            </a:r>
          </a:p>
          <a:p>
            <a:r>
              <a:rPr lang="en-US" dirty="0"/>
              <a:t>All data handled by computers are broken down and modified in binary form. </a:t>
            </a:r>
          </a:p>
          <a:p>
            <a:r>
              <a:rPr lang="en-US" dirty="0"/>
              <a:t>1 bit = a single 1 or 0, </a:t>
            </a:r>
          </a:p>
          <a:p>
            <a:r>
              <a:rPr lang="en-US" dirty="0"/>
              <a:t>8 bits = 1 byte</a:t>
            </a:r>
          </a:p>
          <a:p>
            <a:r>
              <a:rPr lang="en-US" dirty="0"/>
              <a:t>Used in IP addresses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4FA9E1-7BDE-4665-B6DC-27A982A6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92" y="2196120"/>
            <a:ext cx="5439308" cy="23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99E6-19B5-4366-867D-534F02DF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in Cybersecurity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3755-00AD-44C4-AFCE-426FD9B0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0200"/>
            <a:ext cx="4346217" cy="3397200"/>
          </a:xfrm>
        </p:spPr>
        <p:txBody>
          <a:bodyPr/>
          <a:lstStyle/>
          <a:p>
            <a:r>
              <a:rPr lang="en-US" dirty="0"/>
              <a:t>Buffer Overflow attacks:</a:t>
            </a:r>
          </a:p>
          <a:p>
            <a:pPr lvl="1"/>
            <a:r>
              <a:rPr lang="en-US" dirty="0"/>
              <a:t>Input writes too much data to memory of a program, thus “overflowing” the program, allowing undesired actions to happen</a:t>
            </a:r>
          </a:p>
          <a:p>
            <a:r>
              <a:rPr lang="en-US" dirty="0"/>
              <a:t>Malware/Ransomware Analysis </a:t>
            </a:r>
          </a:p>
          <a:p>
            <a:pPr lvl="1"/>
            <a:r>
              <a:rPr lang="en-US" dirty="0"/>
              <a:t>Programs are manipulated at the binary level and researchers often look to the binary for clues and information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54F9BA-3F0A-4775-9026-9ACE8869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17" y="1119298"/>
            <a:ext cx="4132253" cy="34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4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7E23-74DB-4284-A164-B6711D74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Hexadecimal &amp; ASCII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E8515-42F4-46EF-89FC-077957C64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86825"/>
            <a:ext cx="5302293" cy="3397200"/>
          </a:xfrm>
        </p:spPr>
        <p:txBody>
          <a:bodyPr/>
          <a:lstStyle/>
          <a:p>
            <a:r>
              <a:rPr lang="en-US" dirty="0"/>
              <a:t>Two other forms of data representation</a:t>
            </a:r>
          </a:p>
          <a:p>
            <a:r>
              <a:rPr lang="en-US" dirty="0"/>
              <a:t>ASCII are characters as we understand</a:t>
            </a:r>
          </a:p>
          <a:p>
            <a:r>
              <a:rPr lang="en-US" dirty="0"/>
              <a:t>Hexadecimal is a base-16 numeral system used to make low level data more readable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951CB97-C11E-41A4-B2DE-704F7F8C9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09" r="4653" b="3424"/>
          <a:stretch/>
        </p:blipFill>
        <p:spPr>
          <a:xfrm>
            <a:off x="4665228" y="2271041"/>
            <a:ext cx="4377790" cy="264618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83115B1-45F1-42D8-B0F3-EF899C5B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97" y="2872074"/>
            <a:ext cx="2262603" cy="21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660-81DC-4AB3-A6E1-5E8A0B57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Hexadecimal in action: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F8AD-9360-4F96-9580-2205071F4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Wireshark Network Packets</a:t>
            </a:r>
          </a:p>
          <a:p>
            <a:r>
              <a:rPr lang="en-US" dirty="0"/>
              <a:t>Color Palette </a:t>
            </a:r>
          </a:p>
          <a:p>
            <a:r>
              <a:rPr lang="en-US" dirty="0"/>
              <a:t>Programming in General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D194D44-BFD0-4E3C-BDD0-99805B559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9" r="9199"/>
          <a:stretch/>
        </p:blipFill>
        <p:spPr>
          <a:xfrm>
            <a:off x="311699" y="2656164"/>
            <a:ext cx="3467821" cy="1095375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2D96574E-115C-4DF1-9CED-EB6FA9E8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13" y="1286825"/>
            <a:ext cx="4595988" cy="31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2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FB82C6-9F8F-444E-9364-7BDDDCBA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89" y="247548"/>
            <a:ext cx="6425652" cy="47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9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B0E8-A55E-4C24-8A58-6DF5AD31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XXD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5ACD2-86F1-4B23-B541-EF9A2C63A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Files in Binary and Hex</a:t>
            </a:r>
          </a:p>
          <a:p>
            <a:r>
              <a:rPr lang="en-US" dirty="0"/>
              <a:t> -b for binary, - g for bytes</a:t>
            </a:r>
          </a:p>
        </p:txBody>
      </p:sp>
    </p:spTree>
    <p:extLst>
      <p:ext uri="{BB962C8B-B14F-4D97-AF65-F5344CB8AC3E}">
        <p14:creationId xmlns:p14="http://schemas.microsoft.com/office/powerpoint/2010/main" val="3713878974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436</Words>
  <Application>Microsoft Office PowerPoint</Application>
  <PresentationFormat>On-screen Show (16:9)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Montserrat</vt:lpstr>
      <vt:lpstr>Oswald</vt:lpstr>
      <vt:lpstr>Old Standard TT</vt:lpstr>
      <vt:lpstr>Paperback</vt:lpstr>
      <vt:lpstr>Digital Logic, Binary, Hex and Ascii</vt:lpstr>
      <vt:lpstr>BINARY:</vt:lpstr>
      <vt:lpstr>Binary Converstions</vt:lpstr>
      <vt:lpstr>Uses in Computers:</vt:lpstr>
      <vt:lpstr>Binary in Cybersecurity</vt:lpstr>
      <vt:lpstr>Hexadecimal &amp; ASCII</vt:lpstr>
      <vt:lpstr>Hexadecimal in action:</vt:lpstr>
      <vt:lpstr>PowerPoint Presentation</vt:lpstr>
      <vt:lpstr>XXD Command</vt:lpstr>
      <vt:lpstr>DIGITAL LOGIC: </vt:lpstr>
      <vt:lpstr>LOGIC GATES</vt:lpstr>
      <vt:lpstr>Logic in Truth Tables</vt:lpstr>
      <vt:lpstr>From Gates to Architecture:</vt:lpstr>
      <vt:lpstr>What is the output of this program?</vt:lpstr>
      <vt:lpstr>Solution: FALSE</vt:lpstr>
      <vt:lpstr>MAPSCII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Ian Cook</cp:lastModifiedBy>
  <cp:revision>11</cp:revision>
  <dcterms:modified xsi:type="dcterms:W3CDTF">2021-07-28T21:31:15Z</dcterms:modified>
</cp:coreProperties>
</file>