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67" r:id="rId5"/>
    <p:sldId id="272" r:id="rId6"/>
    <p:sldId id="278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B874-E53C-42B9-98BA-0781B387246C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02F4-45D7-406A-9C33-75238E131A1E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011-4F7D-42D0-82E1-078A40B76F01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71FE-0FCC-47A4-B218-06AF00AFA70F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C22A-A385-4013-8BC3-1C712ED98224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CD7-DDC2-4E28-B80E-11B3368F8846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2D6B-0F0F-41E5-8A0F-FC2D7E2110E0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38-D70F-41CF-857C-945C6FF6B07D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96DC-D1E7-4668-A471-A46ECA2AE34F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CC444FFE-4BDB-4301-83D8-FE8B25E7CF5A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spersky.com/resource-center" TargetMode="External"/><Relationship Id="rId3" Type="http://schemas.openxmlformats.org/officeDocument/2006/relationships/hyperlink" Target="https://www.mitre.org/capabilities/cybersecurity/cyber-threat-intelligence" TargetMode="External"/><Relationship Id="rId7" Type="http://schemas.openxmlformats.org/officeDocument/2006/relationships/hyperlink" Target="https://umbrella.cisco.com/trends-threats/cybersecurity-threat-landscape" TargetMode="External"/><Relationship Id="rId2" Type="http://schemas.openxmlformats.org/officeDocument/2006/relationships/hyperlink" Target="https://www.fireeye.com/blog/threat-research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enisa.europa.eu/topics/threat-risk-management/threats-and-trends" TargetMode="External"/><Relationship Id="rId5" Type="http://schemas.openxmlformats.org/officeDocument/2006/relationships/hyperlink" Target="https://www.splunk.com/en_us/surge.html?301=surge" TargetMode="External"/><Relationship Id="rId10" Type="http://schemas.openxmlformats.org/officeDocument/2006/relationships/hyperlink" Target="https://krebsonsecurity.com/" TargetMode="External"/><Relationship Id="rId4" Type="http://schemas.openxmlformats.org/officeDocument/2006/relationships/hyperlink" Target="https://www.akamai.com/our-thinking/threat-research" TargetMode="External"/><Relationship Id="rId9" Type="http://schemas.openxmlformats.org/officeDocument/2006/relationships/hyperlink" Target="https://ransomware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thehackernews.com/" TargetMode="External"/><Relationship Id="rId3" Type="http://schemas.openxmlformats.org/officeDocument/2006/relationships/hyperlink" Target="https://nvd.nist.gov/" TargetMode="External"/><Relationship Id="rId7" Type="http://schemas.openxmlformats.org/officeDocument/2006/relationships/hyperlink" Target="https://threatpost.com/" TargetMode="External"/><Relationship Id="rId2" Type="http://schemas.openxmlformats.org/officeDocument/2006/relationships/hyperlink" Target="https://www.vulnhub.com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owasp.org/www-project-top-ten/" TargetMode="External"/><Relationship Id="rId5" Type="http://schemas.openxmlformats.org/officeDocument/2006/relationships/hyperlink" Target="https://portswigger.net/daily-swig/vulnerabilities" TargetMode="External"/><Relationship Id="rId10" Type="http://schemas.openxmlformats.org/officeDocument/2006/relationships/hyperlink" Target="https://www.wired.com/tag/cybersecurity/" TargetMode="External"/><Relationship Id="rId4" Type="http://schemas.openxmlformats.org/officeDocument/2006/relationships/hyperlink" Target="https://cve.mitre.org/" TargetMode="External"/><Relationship Id="rId9" Type="http://schemas.openxmlformats.org/officeDocument/2006/relationships/hyperlink" Target="https://www.cnbc.com/cybersecurit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9" y="261254"/>
            <a:ext cx="11358521" cy="3083767"/>
          </a:xfrm>
        </p:spPr>
        <p:txBody>
          <a:bodyPr/>
          <a:lstStyle/>
          <a:p>
            <a:r>
              <a:rPr lang="en-US" dirty="0"/>
              <a:t>Network Security     Threats &amp; Vuln. Research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10/21</a:t>
            </a:r>
          </a:p>
          <a:p>
            <a:r>
              <a:rPr lang="en-US" dirty="0"/>
              <a:t>CSA- Ian Cook</a:t>
            </a: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2648" y="265176"/>
            <a:ext cx="6662092" cy="916261"/>
          </a:xfrm>
        </p:spPr>
        <p:txBody>
          <a:bodyPr/>
          <a:lstStyle/>
          <a:p>
            <a:r>
              <a:rPr lang="en-US" dirty="0"/>
              <a:t>Threat Research: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12648" y="1181437"/>
            <a:ext cx="8229600" cy="4919957"/>
          </a:xfrm>
        </p:spPr>
        <p:txBody>
          <a:bodyPr>
            <a:normAutofit/>
          </a:bodyPr>
          <a:lstStyle/>
          <a:p>
            <a:r>
              <a:rPr lang="en-US" dirty="0"/>
              <a:t>Look to industry leading Vendors: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FireEye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MITRE</a:t>
            </a:r>
            <a:r>
              <a:rPr lang="en-US" dirty="0"/>
              <a:t> (We’ll dive into ATT&amp;CK soon)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Akamai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Splunk: SURGE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ENISA- European Group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Cisco Umbrella Program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Kaspersky (Cyber Consulting Group)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9"/>
              </a:rPr>
              <a:t>Ransomware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10"/>
              </a:rPr>
              <a:t>One of the best in the industry: Krebs 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5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5E16-59E4-4C1A-9F28-0D485773C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762512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Threat Intelligence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17DDD-1EC0-488E-B3AF-47CA793BC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1246173"/>
            <a:ext cx="8229600" cy="5243639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Inter"/>
              </a:rPr>
              <a:t>The Types of Threat Intelligence</a:t>
            </a:r>
          </a:p>
          <a:p>
            <a:pPr algn="l"/>
            <a:r>
              <a:rPr lang="en-US" b="0" i="0" dirty="0">
                <a:effectLst/>
                <a:latin typeface="Inter"/>
              </a:rPr>
              <a:t>Threat intelligence is often broken down into three subcategories: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Strategic</a:t>
            </a:r>
            <a:r>
              <a:rPr lang="en-US" b="0" i="0" dirty="0">
                <a:effectLst/>
                <a:latin typeface="Inter"/>
              </a:rPr>
              <a:t> — Broader trends typically meant for a non-technical audience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Tactical</a:t>
            </a:r>
            <a:r>
              <a:rPr lang="en-US" b="0" i="0" dirty="0">
                <a:effectLst/>
                <a:latin typeface="Inter"/>
              </a:rPr>
              <a:t> — Outlines of the tactics, techniques, and procedures of threat actors for a more technical audience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Operational</a:t>
            </a:r>
            <a:r>
              <a:rPr lang="en-US" b="0" i="0" dirty="0">
                <a:effectLst/>
                <a:latin typeface="Inter"/>
              </a:rPr>
              <a:t> — Technical details about specific attacks and campaigns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050" dirty="0"/>
              <a:t>https://www.recordedfuture.com/threat-intelligence/</a:t>
            </a:r>
          </a:p>
        </p:txBody>
      </p:sp>
    </p:spTree>
    <p:extLst>
      <p:ext uri="{BB962C8B-B14F-4D97-AF65-F5344CB8AC3E}">
        <p14:creationId xmlns:p14="http://schemas.microsoft.com/office/powerpoint/2010/main" val="138188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Management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343830" y="776835"/>
            <a:ext cx="6477755" cy="5858634"/>
          </a:xfrm>
        </p:spPr>
        <p:txBody>
          <a:bodyPr/>
          <a:lstStyle/>
          <a:p>
            <a:r>
              <a:rPr lang="en-US" dirty="0"/>
              <a:t>Resources to look to: </a:t>
            </a:r>
          </a:p>
          <a:p>
            <a:r>
              <a:rPr lang="en-US" dirty="0">
                <a:hlinkClick r:id="rId2"/>
              </a:rPr>
              <a:t>https://www.vulnhub.com/</a:t>
            </a:r>
            <a:endParaRPr lang="en-US" dirty="0"/>
          </a:p>
          <a:p>
            <a:r>
              <a:rPr lang="en-US" dirty="0">
                <a:hlinkClick r:id="rId3"/>
              </a:rPr>
              <a:t>https://nvd.nist.gov/</a:t>
            </a:r>
            <a:endParaRPr lang="en-US" dirty="0"/>
          </a:p>
          <a:p>
            <a:r>
              <a:rPr lang="en-US" dirty="0">
                <a:hlinkClick r:id="rId4"/>
              </a:rPr>
              <a:t>https://cve.mitre.org/</a:t>
            </a:r>
            <a:endParaRPr lang="en-US" dirty="0"/>
          </a:p>
          <a:p>
            <a:r>
              <a:rPr lang="en-US" dirty="0">
                <a:hlinkClick r:id="rId5"/>
              </a:rPr>
              <a:t>https://portswigger.net/daily-swig/vulnerabilities</a:t>
            </a:r>
            <a:endParaRPr lang="en-US" dirty="0"/>
          </a:p>
          <a:p>
            <a:r>
              <a:rPr lang="en-US" dirty="0">
                <a:hlinkClick r:id="rId6"/>
              </a:rPr>
              <a:t>https://owasp.org/www-project-top-ten/</a:t>
            </a:r>
            <a:endParaRPr lang="en-US" dirty="0"/>
          </a:p>
          <a:p>
            <a:r>
              <a:rPr lang="en-US" dirty="0"/>
              <a:t>Honestly one of the best: Twitter.com (I’m sorry)</a:t>
            </a:r>
          </a:p>
          <a:p>
            <a:r>
              <a:rPr lang="en-US" dirty="0"/>
              <a:t>Other News: </a:t>
            </a:r>
          </a:p>
          <a:p>
            <a:r>
              <a:rPr lang="en-US" dirty="0">
                <a:hlinkClick r:id="rId7"/>
              </a:rPr>
              <a:t>https://threatpost.com/</a:t>
            </a:r>
            <a:endParaRPr lang="en-US" dirty="0"/>
          </a:p>
          <a:p>
            <a:r>
              <a:rPr lang="en-US" dirty="0">
                <a:hlinkClick r:id="rId8"/>
              </a:rPr>
              <a:t>https://thehackernews.com/</a:t>
            </a:r>
            <a:endParaRPr lang="en-US" dirty="0"/>
          </a:p>
          <a:p>
            <a:r>
              <a:rPr lang="en-US" dirty="0">
                <a:hlinkClick r:id="rId9"/>
              </a:rPr>
              <a:t>https://www.cnbc.com/cybersecurity/</a:t>
            </a:r>
            <a:endParaRPr lang="en-US" dirty="0"/>
          </a:p>
          <a:p>
            <a:r>
              <a:rPr lang="en-US" dirty="0">
                <a:hlinkClick r:id="rId10"/>
              </a:rPr>
              <a:t>https://www.wired.com/tag/cybersecurity/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0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 brushed metal presentation (widescreen).potx" id="{C4E52658-42BB-4751-AD45-DBF99E6546BE}" vid="{DAEF9E1A-844D-45D9-BB7C-945DFF722FA1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A2D169CD2F554EA6369A48FE3AB362" ma:contentTypeVersion="2" ma:contentTypeDescription="Create a new document." ma:contentTypeScope="" ma:versionID="ea0d4966dc0c1ce897b5d00a4a5ad349">
  <xsd:schema xmlns:xsd="http://www.w3.org/2001/XMLSchema" xmlns:xs="http://www.w3.org/2001/XMLSchema" xmlns:p="http://schemas.microsoft.com/office/2006/metadata/properties" xmlns:ns3="3e5ad0af-61fe-4524-aca8-40d23bada766" targetNamespace="http://schemas.microsoft.com/office/2006/metadata/properties" ma:root="true" ma:fieldsID="827608357d03fbd51ad55a699e679c2d" ns3:_="">
    <xsd:import namespace="3e5ad0af-61fe-4524-aca8-40d23bada7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5ad0af-61fe-4524-aca8-40d23bada7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CF4A7F-7D51-465B-B5E3-B61B430AA05B}">
  <ds:schemaRefs>
    <ds:schemaRef ds:uri="3e5ad0af-61fe-4524-aca8-40d23bada766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1A5C237-0E60-47CF-8008-3C445FA957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40760C-959D-4214-9C50-69D754E06A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5ad0af-61fe-4524-aca8-40d23bada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{B25CE1EA-627A-4590-A425-F3909D787ACF}tf03030981_win32</Template>
  <TotalTime>1531</TotalTime>
  <Words>221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Georgia</vt:lpstr>
      <vt:lpstr>Inter</vt:lpstr>
      <vt:lpstr>Brushed Metal 16x9</vt:lpstr>
      <vt:lpstr>Network Security     Threats &amp; Vuln. Research</vt:lpstr>
      <vt:lpstr>Threat Research:</vt:lpstr>
      <vt:lpstr>General Threat Intelligence </vt:lpstr>
      <vt:lpstr>Vulnerability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     Threats &amp; Vuln. Research</dc:title>
  <dc:creator>Ian Cook</dc:creator>
  <cp:lastModifiedBy>Ian Cook</cp:lastModifiedBy>
  <cp:revision>1</cp:revision>
  <dcterms:created xsi:type="dcterms:W3CDTF">2021-10-21T21:47:33Z</dcterms:created>
  <dcterms:modified xsi:type="dcterms:W3CDTF">2021-12-28T02:23:49Z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0x01010070A2D169CD2F554EA6369A48FE3AB362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