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840" r:id="rId1"/>
  </p:sldMasterIdLst>
  <p:sldIdLst>
    <p:sldId id="256" r:id="rId2"/>
    <p:sldId id="258" r:id="rId3"/>
    <p:sldId id="260" r:id="rId4"/>
    <p:sldId id="269" r:id="rId5"/>
    <p:sldId id="259" r:id="rId6"/>
    <p:sldId id="27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.803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%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%">
                <a:solidFill>
                  <a:schemeClr val="accent1">
                    <a:lumMod val="20%"/>
                    <a:lumOff val="80%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%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%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%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%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%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%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.803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3600" kern="1200" spc="-60" baseline="0%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%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%"/>
              <a:lumOff val="3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6.jpe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purl.oclc.org/ooxml/officeDocument/relationships/hyperlink" Target="https://pubmed.ncbi.nlm.nih.gov/33034564/" TargetMode="External"/><Relationship Id="rId3" Type="http://purl.oclc.org/ooxml/officeDocument/relationships/hyperlink" Target="http://mhealth.jmir.org/2019/11/e14458/" TargetMode="External"/><Relationship Id="rId7" Type="http://purl.oclc.org/ooxml/officeDocument/relationships/hyperlink" Target="https://www.semanticscholar.org/paper/Animal-Care-Automated-System-Software-Development-Ogunlere-Ebiesuwa/72e3dfdc3880b7a48c5a5a04a05cf25dcfaf675b" TargetMode="External"/><Relationship Id="rId2" Type="http://purl.oclc.org/ooxml/officeDocument/relationships/hyperlink" Target="https://dl.acm.org/doi/10.1145/3306500.3306570" TargetMode="External"/><Relationship Id="rId1" Type="http://purl.oclc.org/ooxml/officeDocument/relationships/slideLayout" Target="../slideLayouts/slideLayout2.xml"/><Relationship Id="rId6" Type="http://purl.oclc.org/ooxml/officeDocument/relationships/hyperlink" Target="https://mhealth.jmir.org/2020/7/e17552" TargetMode="External"/><Relationship Id="rId5" Type="http://purl.oclc.org/ooxml/officeDocument/relationships/hyperlink" Target="https://ieeexplore.ieee.org/document/9299045" TargetMode="External"/><Relationship Id="rId4" Type="http://purl.oclc.org/ooxml/officeDocument/relationships/hyperlink" Target="https://www.researchgate.net/publication/309515243_Potential_use_of_mobile_phones_in_improving_animal_health_service_delivery_in_underserved_rural_areas_Experience_from_Kilosa_and_Gairo_districts_in_Tanzania" TargetMode="Externa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jp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4" Type="http://purl.oclc.org/ooxml/officeDocument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svg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5" Type="http://purl.oclc.org/ooxml/officeDocument/relationships/image" Target="../media/image7.svg"/><Relationship Id="rId4" Type="http://purl.oclc.org/ooxml/officeDocument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jpg"/><Relationship Id="rId1" Type="http://purl.oclc.org/ooxml/officeDocument/relationships/slideLayout" Target="../slideLayouts/slideLayout2.xml"/><Relationship Id="rId4" Type="http://purl.oclc.org/ooxml/officeDocument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8FBBF-1748-4F1D-9AF3-3F47ADCA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8800" b="1" dirty="0" err="1">
                <a:latin typeface="Agency FB" panose="020B0503020202020204" pitchFamily="34" charset="0"/>
              </a:rPr>
              <a:t>PetCare</a:t>
            </a:r>
            <a:endParaRPr lang="fr-CH" sz="8800" b="1" dirty="0">
              <a:latin typeface="Agency FB" panose="020B0503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8AD0E2-4D5F-4E3D-98DA-6594F39E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26872"/>
          </a:xfrm>
        </p:spPr>
        <p:txBody>
          <a:bodyPr>
            <a:normAutofit fontScale="92.5%" lnSpcReduction="20%"/>
          </a:bodyPr>
          <a:lstStyle/>
          <a:p>
            <a:r>
              <a:rPr lang="fr-CH" sz="1800" dirty="0">
                <a:solidFill>
                  <a:schemeClr val="bg2">
                    <a:lumMod val="20%"/>
                    <a:lumOff val="80%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Projet de </a:t>
            </a:r>
            <a:r>
              <a:rPr lang="fr-CH" sz="1800" dirty="0" err="1">
                <a:solidFill>
                  <a:schemeClr val="bg2">
                    <a:lumMod val="20%"/>
                    <a:lumOff val="80%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bachelor</a:t>
            </a:r>
            <a:r>
              <a:rPr lang="fr-CH" sz="1800" dirty="0">
                <a:solidFill>
                  <a:schemeClr val="bg2">
                    <a:lumMod val="20%"/>
                    <a:lumOff val="80%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Systèmes d’Informations et Sciences des Services</a:t>
            </a:r>
            <a:br>
              <a:rPr lang="fr-CH" sz="1800" dirty="0">
                <a:solidFill>
                  <a:schemeClr val="bg2">
                    <a:lumMod val="20%"/>
                    <a:lumOff val="80%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CH" sz="1800" dirty="0">
                <a:solidFill>
                  <a:schemeClr val="bg2">
                    <a:lumMod val="20%"/>
                    <a:lumOff val="80%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CUI 2021</a:t>
            </a:r>
          </a:p>
          <a:p>
            <a:endParaRPr lang="fr-CH" sz="1800" dirty="0">
              <a:solidFill>
                <a:schemeClr val="bg2">
                  <a:lumMod val="20%"/>
                  <a:lumOff val="80%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CH" sz="1700" dirty="0">
                <a:solidFill>
                  <a:schemeClr val="bg2">
                    <a:lumMod val="60%"/>
                    <a:lumOff val="40%"/>
                  </a:schemeClr>
                </a:solidFill>
                <a:latin typeface="+mj-lt"/>
                <a:cs typeface="Arial" panose="020B0604020202020204" pitchFamily="34" charset="0"/>
              </a:rPr>
              <a:t>DAVID Loïc</a:t>
            </a:r>
          </a:p>
          <a:p>
            <a:endParaRPr lang="fr-CH" sz="1500" dirty="0">
              <a:solidFill>
                <a:schemeClr val="bg2">
                  <a:lumMod val="60%"/>
                  <a:lumOff val="40%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28643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Diagrammes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400" b="1" dirty="0">
                <a:latin typeface="Agency FB" panose="020B0503020202020204" pitchFamily="34" charset="0"/>
              </a:rPr>
              <a:t>de séquences 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000" dirty="0">
                <a:latin typeface="Agency FB" panose="020B0503020202020204" pitchFamily="34" charset="0"/>
              </a:rPr>
              <a:t>(Ajout animal)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D306403-68F1-4465-82D6-6EEDD4FAE0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407" y="1910788"/>
            <a:ext cx="7539373" cy="3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742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Diagrammes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400" b="1" dirty="0">
                <a:latin typeface="Agency FB" panose="020B0503020202020204" pitchFamily="34" charset="0"/>
              </a:rPr>
              <a:t>de séquences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000" dirty="0">
                <a:latin typeface="Agency FB" panose="020B0503020202020204" pitchFamily="34" charset="0"/>
              </a:rPr>
              <a:t>(Modification)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9453C5-F95F-41B0-A0E4-27F82BF879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38" y="1642816"/>
            <a:ext cx="7315200" cy="35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730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Évaluation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400" b="1" dirty="0">
                <a:latin typeface="Agency FB" panose="020B0503020202020204" pitchFamily="34" charset="0"/>
              </a:rPr>
              <a:t>et démo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+ Rappels, Animaux, Poids</a:t>
            </a:r>
          </a:p>
          <a:p>
            <a:r>
              <a:rPr lang="fr-CH" dirty="0"/>
              <a:t>- Notifications</a:t>
            </a:r>
          </a:p>
          <a:p>
            <a:endParaRPr lang="fr-CH" dirty="0"/>
          </a:p>
          <a:p>
            <a:r>
              <a:rPr lang="fr-CH" dirty="0"/>
              <a:t>Bugs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F1C70-4A27-4C4A-BF96-A08F1249D6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17" y="873252"/>
            <a:ext cx="2705100" cy="5129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27911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Conclusion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Aspects non-terminés :</a:t>
            </a:r>
          </a:p>
          <a:p>
            <a:pPr lvl="1"/>
            <a:r>
              <a:rPr lang="fr-CH" dirty="0"/>
              <a:t>Apparence</a:t>
            </a:r>
          </a:p>
          <a:p>
            <a:pPr lvl="1"/>
            <a:r>
              <a:rPr lang="fr-CH" dirty="0"/>
              <a:t>Graphe compréhensible</a:t>
            </a:r>
          </a:p>
          <a:p>
            <a:pPr lvl="1"/>
            <a:r>
              <a:rPr lang="fr-CH" dirty="0"/>
              <a:t>Filtre</a:t>
            </a:r>
          </a:p>
          <a:p>
            <a:pPr lvl="1"/>
            <a:r>
              <a:rPr lang="fr-CH" dirty="0"/>
              <a:t>Notifications</a:t>
            </a:r>
          </a:p>
          <a:p>
            <a:pPr lvl="1"/>
            <a:r>
              <a:rPr lang="fr-CH" dirty="0"/>
              <a:t>Rappels par défaut</a:t>
            </a:r>
          </a:p>
          <a:p>
            <a:r>
              <a:rPr lang="fr-CH" dirty="0"/>
              <a:t>Améliorations :</a:t>
            </a:r>
          </a:p>
          <a:p>
            <a:pPr lvl="1"/>
            <a:r>
              <a:rPr lang="fr-CH" dirty="0"/>
              <a:t>Meilleurs rappels</a:t>
            </a:r>
          </a:p>
          <a:p>
            <a:pPr lvl="1"/>
            <a:r>
              <a:rPr lang="fr-CH" dirty="0"/>
              <a:t>Vérifier inputs</a:t>
            </a:r>
          </a:p>
          <a:p>
            <a:pPr lvl="1"/>
            <a:r>
              <a:rPr lang="fr-CH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45482900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Références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%" lnSpcReduction="20%"/>
          </a:bodyPr>
          <a:lstStyle/>
          <a:p>
            <a:pPr marL="0" indent="0">
              <a:buNone/>
            </a:pPr>
            <a:endParaRPr lang="fr-CH" dirty="0"/>
          </a:p>
          <a:p>
            <a:r>
              <a:rPr lang="fr-CH" dirty="0"/>
              <a:t>Articles :</a:t>
            </a: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Alexis Anne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Luayon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F. (2019).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smart pet care IoT mobile application. (A. f. Machinery,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.)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IC4E '19: Proceedings of the 10th International Conference on E-Education, E-Business, E-Management and E-Learning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Récupéré sur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https://dl.acm.org/doi/10.1145/3306500.3306570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V, W. C. 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 of a Mobile App–Based Health Coaching and Behavior Change Program on Participant Engagement and Weight Status of Overweight and Obese Children: Retrospective Cohort Study.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JMIR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Mhealth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Uhealth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http://mhealth.jmir.org/2019/11/e14458/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Esron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D.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Karimuribo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K. (2016).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use of mobile phones in improving animal health service delivery in underserved rural areas: Experience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Kilosa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districts in Tanzania.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Spring Nature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Récupéré sur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https://www.researchgate.net/publication/309515243_Potential_use_of_mobile_phones_in_improving_animal_health_service_delivery_in_underserved_rural_areas_Experience_from_Kilosa_and_Gairo_districts_in_Tanzania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Junior, R. L. (2020). IoT applications for monitoring companion animals: A systematic literature review.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 14th International Conference on Innovations in Information Technology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https://ieeexplore.ieee.org/document/9299045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Monteiro-Guerra F, S. G.-L. (2020).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Personalized Physical Activity Coaching App for Breast Cancer Survivors: Design Process and Early Prototype Testing.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JMIR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Mhealth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Uhealth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https://mhealth.jmir.org/2020/7/e17552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 O.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Ogunlere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E. (2018). Animal Care Automated System - Software Development and Implementation.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International Journal of Computer Applications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Récupéré sur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https://www.semanticscholar.org/paper/Animal-Care-Automated-System-Software-Development-Ogunlere-Ebiesuwa/72e3dfdc3880b7a48c5a5a04a05cf25dcfaf675b</a:t>
            </a:r>
            <a:endParaRPr lang="fr-CH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7%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Mi Jemma Cho, J. H.-S. (2020).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 of Smartphone-Based Lifestyle Coaching App on Community-Dwelling Population With Moderate Metabolic Abnormalities: Randomized Controlled Trial.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Medical Internet Research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Retrieved from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https://pubmed.ncbi.nlm.nih.gov/33034564/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7321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3375C-34A3-4962-BAD0-CA322AB1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Motivation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EC591-753F-47BB-B9D5-3E112C8B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Animal = responsabilités quotidiennes</a:t>
            </a:r>
          </a:p>
          <a:p>
            <a:r>
              <a:rPr lang="fr-CH" dirty="0"/>
              <a:t>Créer routine</a:t>
            </a:r>
          </a:p>
          <a:p>
            <a:r>
              <a:rPr lang="fr-CH" dirty="0"/>
              <a:t>Téléphone </a:t>
            </a:r>
            <a:r>
              <a:rPr lang="fr-CH" dirty="0" err="1"/>
              <a:t>omni-présents</a:t>
            </a:r>
            <a:endParaRPr lang="fr-CH" dirty="0"/>
          </a:p>
          <a:p>
            <a:endParaRPr lang="fr-CH" dirty="0"/>
          </a:p>
          <a:p>
            <a:r>
              <a:rPr lang="fr-CH" dirty="0"/>
              <a:t>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348447018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DA65E-BE6F-4FD4-B437-DA3B36E2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État de l’art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000" dirty="0">
                <a:latin typeface="Agency FB" panose="020B0503020202020204" pitchFamily="34" charset="0"/>
              </a:rPr>
              <a:t>Scientifique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59AC3-14B8-4CCD-B8D9-B383DFEB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r>
              <a:rPr lang="fr-CH" dirty="0"/>
              <a:t>App coaching et santé humaine</a:t>
            </a:r>
          </a:p>
          <a:p>
            <a:pPr lvl="1"/>
            <a:r>
              <a:rPr lang="fr-CH" dirty="0"/>
              <a:t>Obésité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Cueto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V, 2019)</a:t>
            </a:r>
            <a:endParaRPr lang="fr-CH" sz="1400" dirty="0"/>
          </a:p>
          <a:p>
            <a:pPr lvl="1"/>
            <a:r>
              <a:rPr lang="fr-CH" dirty="0"/>
              <a:t>Perte de poids </a:t>
            </a:r>
            <a:r>
              <a:rPr lang="fr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 Mi </a:t>
            </a:r>
            <a:r>
              <a:rPr lang="fr-CH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Jemma</a:t>
            </a:r>
            <a:r>
              <a:rPr lang="fr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Cho, 2020)</a:t>
            </a:r>
            <a:endParaRPr lang="fr-CH" dirty="0"/>
          </a:p>
          <a:p>
            <a:pPr lvl="1"/>
            <a:r>
              <a:rPr lang="fr-CH" dirty="0"/>
              <a:t>Rémission cancer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(Monteiro-Guerra F, 2020) </a:t>
            </a:r>
            <a:endParaRPr lang="fr-CH" sz="1400" dirty="0"/>
          </a:p>
          <a:p>
            <a:pPr marL="502920" lvl="1" indent="0">
              <a:buNone/>
            </a:pPr>
            <a:endParaRPr lang="fr-CH" dirty="0"/>
          </a:p>
          <a:p>
            <a:r>
              <a:rPr lang="fr-CH" dirty="0"/>
              <a:t>Service informatique et santé animale</a:t>
            </a:r>
          </a:p>
          <a:p>
            <a:pPr lvl="1"/>
            <a:r>
              <a:rPr lang="fr-CH" dirty="0"/>
              <a:t>Puce RFID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(S. O.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Ogunlere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2018)</a:t>
            </a:r>
            <a:endParaRPr lang="fr-CH" sz="1400" dirty="0"/>
          </a:p>
          <a:p>
            <a:pPr lvl="1"/>
            <a:r>
              <a:rPr lang="fr-CH" dirty="0"/>
              <a:t>Zone rurale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Esron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D.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Karimuribo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2016)</a:t>
            </a:r>
            <a:endParaRPr lang="fr-CH" sz="1400" dirty="0"/>
          </a:p>
          <a:p>
            <a:pPr lvl="1"/>
            <a:r>
              <a:rPr lang="fr-CH" dirty="0"/>
              <a:t>Pet monitoring </a:t>
            </a:r>
            <a:r>
              <a:rPr lang="fr-CH" sz="1400" dirty="0"/>
              <a:t>(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Alexis Anne A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Luayon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2019) (Junior, 2020)</a:t>
            </a:r>
            <a:endParaRPr lang="fr-CH" sz="14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21146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DA65E-BE6F-4FD4-B437-DA3B36E2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État de l’art</a:t>
            </a:r>
            <a:br>
              <a:rPr lang="fr-CH" sz="4400" b="1" dirty="0">
                <a:latin typeface="Agency FB" panose="020B0503020202020204" pitchFamily="34" charset="0"/>
              </a:rPr>
            </a:br>
            <a:r>
              <a:rPr lang="fr-CH" sz="4000" dirty="0">
                <a:latin typeface="Agency FB" panose="020B0503020202020204" pitchFamily="34" charset="0"/>
              </a:rPr>
              <a:t>Commercial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59AC3-14B8-4CCD-B8D9-B383DFEB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11pets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 err="1"/>
              <a:t>Barftastic</a:t>
            </a:r>
            <a:endParaRPr lang="fr-CH" dirty="0"/>
          </a:p>
          <a:p>
            <a:endParaRPr lang="fr-CH" dirty="0"/>
          </a:p>
          <a:p>
            <a:r>
              <a:rPr lang="fr-CH" dirty="0"/>
              <a:t>Dog </a:t>
            </a:r>
            <a:r>
              <a:rPr lang="fr-CH" dirty="0" err="1"/>
              <a:t>Health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B40CE1-CFFF-489F-83B6-EB52D3F1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9" y="417092"/>
            <a:ext cx="1752600" cy="369993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D11501-2A4C-4013-B157-248196F8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735" y="2740969"/>
            <a:ext cx="1752600" cy="3699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3F8588-9891-4723-90C9-867412C8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52" y="1741087"/>
            <a:ext cx="1752600" cy="36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979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Conception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820B461-8E26-43E9-84E2-A851FC5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 de suivi</a:t>
            </a:r>
          </a:p>
          <a:p>
            <a:r>
              <a:rPr lang="fr-CH" dirty="0"/>
              <a:t>Plusieurs animaux</a:t>
            </a:r>
          </a:p>
          <a:p>
            <a:r>
              <a:rPr lang="fr-CH" dirty="0"/>
              <a:t>Simple d’utilisation</a:t>
            </a:r>
          </a:p>
          <a:p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8" name="Graphique 5">
            <a:extLst>
              <a:ext uri="{FF2B5EF4-FFF2-40B4-BE49-F238E27FC236}">
                <a16:creationId xmlns:a16="http://schemas.microsoft.com/office/drawing/2014/main" id="{06AD4E5C-475E-4A03-ADE0-116CEB31234B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857" y="0"/>
            <a:ext cx="3964623" cy="4023868"/>
          </a:xfrm>
          <a:prstGeom prst="rect">
            <a:avLst/>
          </a:prstGeom>
        </p:spPr>
      </p:pic>
      <p:pic>
        <p:nvPicPr>
          <p:cNvPr id="9" name="Graphique 6">
            <a:extLst>
              <a:ext uri="{FF2B5EF4-FFF2-40B4-BE49-F238E27FC236}">
                <a16:creationId xmlns:a16="http://schemas.microsoft.com/office/drawing/2014/main" id="{F41A5710-DAB9-462B-954C-56D01E453BC1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952240"/>
            <a:ext cx="4080192" cy="26446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3C32F4-C4E6-4934-9DA0-24A5060915CC}"/>
              </a:ext>
            </a:extLst>
          </p:cNvPr>
          <p:cNvSpPr/>
          <p:nvPr/>
        </p:nvSpPr>
        <p:spPr>
          <a:xfrm>
            <a:off x="8539480" y="4124960"/>
            <a:ext cx="1071880" cy="375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00130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517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Conception</a:t>
            </a:r>
            <a:br>
              <a:rPr lang="fr-CH" sz="4800" b="1" dirty="0">
                <a:latin typeface="Agency FB" panose="020B0503020202020204" pitchFamily="34" charset="0"/>
              </a:rPr>
            </a:br>
            <a:r>
              <a:rPr lang="fr-CH" sz="4400" dirty="0">
                <a:latin typeface="Agency FB" panose="020B0503020202020204" pitchFamily="34" charset="0"/>
              </a:rPr>
              <a:t>base de données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820B461-8E26-43E9-84E2-A851FC5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Animaux, rappels, poids</a:t>
            </a:r>
          </a:p>
          <a:p>
            <a:r>
              <a:rPr lang="fr-CH" dirty="0"/>
              <a:t>Limitations de Room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C32F4-C4E6-4934-9DA0-24A5060915CC}"/>
              </a:ext>
            </a:extLst>
          </p:cNvPr>
          <p:cNvSpPr/>
          <p:nvPr/>
        </p:nvSpPr>
        <p:spPr>
          <a:xfrm>
            <a:off x="8539480" y="4124960"/>
            <a:ext cx="1071880" cy="375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id="{8C48D9EF-FA52-4DF2-8E2C-26522C3284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8" y="434498"/>
            <a:ext cx="7315200" cy="22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4299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5C41E9-9ED2-41BF-80EB-8A9E054EFEEE}"/>
              </a:ext>
            </a:extLst>
          </p:cNvPr>
          <p:cNvSpPr/>
          <p:nvPr/>
        </p:nvSpPr>
        <p:spPr>
          <a:xfrm>
            <a:off x="3505201" y="792480"/>
            <a:ext cx="7691120" cy="4074159"/>
          </a:xfrm>
          <a:prstGeom prst="rect">
            <a:avLst/>
          </a:prstGeom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Interface</a:t>
            </a:r>
            <a:endParaRPr lang="fr-CH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819C7C-7B77-4EB3-9B78-7358BA878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27" y="863790"/>
            <a:ext cx="2427962" cy="391675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30B37D-9DC5-4737-95E5-1A637A50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29" y="863789"/>
            <a:ext cx="1866969" cy="3916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E05695-0135-48A4-B7FD-E493576E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856" y="863790"/>
            <a:ext cx="2064468" cy="39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5161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Implémentation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Fragments, Activités, Room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6A97B1-2A13-4C9C-A6A1-AADDB60279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6508" y="264668"/>
            <a:ext cx="576072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2901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131E-DB2A-4220-A9B0-3DEE981E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CH" sz="4400" b="1" dirty="0">
                <a:latin typeface="Agency FB" panose="020B0503020202020204" pitchFamily="34" charset="0"/>
              </a:rPr>
              <a:t>DAO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81F93-F87C-4590-953C-60A05060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Table et classe</a:t>
            </a:r>
          </a:p>
          <a:p>
            <a:r>
              <a:rPr lang="fr-CH" dirty="0"/>
              <a:t>Lien Java -&gt; SQL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7559A3-0EFE-4A76-9CAD-926C65FC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97" y="1123837"/>
            <a:ext cx="8108423" cy="24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92894"/>
      </p:ext>
    </p:extLst>
  </p:cSld>
  <p:clrMapOvr>
    <a:masterClrMapping/>
  </p:clrMapOvr>
</p:sld>
</file>

<file path=ppt/theme/theme1.xml><?xml version="1.0" encoding="utf-8"?>
<a:theme xmlns:a="http://purl.oclc.org/ooxml/drawingml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%"/>
          </a:schemeClr>
        </a:solidFill>
        <a:solidFill>
          <a:schemeClr val="phClr">
            <a:shade val="80%"/>
            <a:satMod val="150%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%"/>
              <a:alpha val="50%"/>
              <a:satMod val="150%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%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hade val="98%"/>
                <a:satMod val="120%"/>
                <a:lumMod val="102%"/>
              </a:schemeClr>
            </a:gs>
            <a:gs pos="48%">
              <a:schemeClr val="phClr">
                <a:tint val="98%"/>
                <a:shade val="90%"/>
                <a:satMod val="110%"/>
                <a:lumMod val="103%"/>
              </a:schemeClr>
            </a:gs>
            <a:gs pos="100%">
              <a:schemeClr val="phClr">
                <a:tint val="98%"/>
                <a:shade val="80%"/>
                <a:satMod val="10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TM03457475[[fn=Cadre]]</Template>
  <TotalTime>335</TotalTime>
  <Words>608</Words>
  <Application>Microsoft Office PowerPoint</Application>
  <PresentationFormat>Grand écran</PresentationFormat>
  <Paragraphs>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Corbel</vt:lpstr>
      <vt:lpstr>Wingdings 2</vt:lpstr>
      <vt:lpstr>Cadre</vt:lpstr>
      <vt:lpstr>PetCare</vt:lpstr>
      <vt:lpstr>Motivation</vt:lpstr>
      <vt:lpstr>État de l’art Scientifique</vt:lpstr>
      <vt:lpstr>État de l’art Commercial</vt:lpstr>
      <vt:lpstr>Conception</vt:lpstr>
      <vt:lpstr>Conception base de données</vt:lpstr>
      <vt:lpstr>Interface</vt:lpstr>
      <vt:lpstr>Implémentation </vt:lpstr>
      <vt:lpstr>DAO </vt:lpstr>
      <vt:lpstr>Diagrammes de séquences  (Ajout animal)</vt:lpstr>
      <vt:lpstr>Diagrammes de séquences (Modification) </vt:lpstr>
      <vt:lpstr>Évaluation et démo</vt:lpstr>
      <vt:lpstr>Conclusion 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PetCare</dc:title>
  <dc:creator>Loïc</dc:creator>
  <cp:lastModifiedBy>Loïc</cp:lastModifiedBy>
  <cp:revision>6</cp:revision>
  <dcterms:created xsi:type="dcterms:W3CDTF">2021-08-31T16:19:45Z</dcterms:created>
  <dcterms:modified xsi:type="dcterms:W3CDTF">2021-09-02T14:59:15Z</dcterms:modified>
</cp:coreProperties>
</file>