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4B090-8457-498B-B668-CC2CA9D09DDD}" v="3" dt="2023-02-17T03:42:32.429"/>
    <p1510:client id="{D724C33D-1C73-495F-8D2D-20107ADA0A9B}" v="258" dt="2023-02-17T03:56:37.900"/>
    <p1510:client id="{EA220770-5B27-40FD-A5C2-D2BC61ED1BB5}" v="2" dt="2023-02-17T03:41:56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wford, Daniel A" userId="S::dcrawford46@gatech.edu::0fafdbdd-103d-4eaf-a107-d2e2ca48b48a" providerId="AD" clId="Web-{D724C33D-1C73-495F-8D2D-20107ADA0A9B}"/>
    <pc:docChg chg="modSld">
      <pc:chgData name="Crawford, Daniel A" userId="S::dcrawford46@gatech.edu::0fafdbdd-103d-4eaf-a107-d2e2ca48b48a" providerId="AD" clId="Web-{D724C33D-1C73-495F-8D2D-20107ADA0A9B}" dt="2023-02-17T03:56:37.900" v="260" actId="20577"/>
      <pc:docMkLst>
        <pc:docMk/>
      </pc:docMkLst>
      <pc:sldChg chg="modSp">
        <pc:chgData name="Crawford, Daniel A" userId="S::dcrawford46@gatech.edu::0fafdbdd-103d-4eaf-a107-d2e2ca48b48a" providerId="AD" clId="Web-{D724C33D-1C73-495F-8D2D-20107ADA0A9B}" dt="2023-02-17T03:56:37.900" v="260" actId="20577"/>
        <pc:sldMkLst>
          <pc:docMk/>
          <pc:sldMk cId="3314841957" sldId="260"/>
        </pc:sldMkLst>
        <pc:spChg chg="mod">
          <ac:chgData name="Crawford, Daniel A" userId="S::dcrawford46@gatech.edu::0fafdbdd-103d-4eaf-a107-d2e2ca48b48a" providerId="AD" clId="Web-{D724C33D-1C73-495F-8D2D-20107ADA0A9B}" dt="2023-02-17T03:56:37.900" v="260" actId="20577"/>
          <ac:spMkLst>
            <pc:docMk/>
            <pc:sldMk cId="3314841957" sldId="260"/>
            <ac:spMk id="3" creationId="{36349D16-3AE4-1267-6BAB-9435FE827119}"/>
          </ac:spMkLst>
        </pc:spChg>
      </pc:sldChg>
      <pc:sldChg chg="modSp">
        <pc:chgData name="Crawford, Daniel A" userId="S::dcrawford46@gatech.edu::0fafdbdd-103d-4eaf-a107-d2e2ca48b48a" providerId="AD" clId="Web-{D724C33D-1C73-495F-8D2D-20107ADA0A9B}" dt="2023-02-17T03:55:18.709" v="237" actId="20577"/>
        <pc:sldMkLst>
          <pc:docMk/>
          <pc:sldMk cId="1390772228" sldId="261"/>
        </pc:sldMkLst>
        <pc:spChg chg="mod">
          <ac:chgData name="Crawford, Daniel A" userId="S::dcrawford46@gatech.edu::0fafdbdd-103d-4eaf-a107-d2e2ca48b48a" providerId="AD" clId="Web-{D724C33D-1C73-495F-8D2D-20107ADA0A9B}" dt="2023-02-17T03:55:18.709" v="237" actId="20577"/>
          <ac:spMkLst>
            <pc:docMk/>
            <pc:sldMk cId="1390772228" sldId="261"/>
            <ac:spMk id="3" creationId="{63F065A9-3904-53E5-F757-5C63A1FDB7C9}"/>
          </ac:spMkLst>
        </pc:spChg>
      </pc:sldChg>
    </pc:docChg>
  </pc:docChgLst>
  <pc:docChgLst>
    <pc:chgData name="Banerjee, Piyali" userId="S::pbanerjee32@gatech.edu::b0fea4ae-8384-4828-82a0-ca86e93a8919" providerId="AD" clId="Web-{4E24B090-8457-498B-B668-CC2CA9D09DDD}"/>
    <pc:docChg chg="modSld">
      <pc:chgData name="Banerjee, Piyali" userId="S::pbanerjee32@gatech.edu::b0fea4ae-8384-4828-82a0-ca86e93a8919" providerId="AD" clId="Web-{4E24B090-8457-498B-B668-CC2CA9D09DDD}" dt="2023-02-17T03:42:30.039" v="1" actId="20577"/>
      <pc:docMkLst>
        <pc:docMk/>
      </pc:docMkLst>
      <pc:sldChg chg="modSp">
        <pc:chgData name="Banerjee, Piyali" userId="S::pbanerjee32@gatech.edu::b0fea4ae-8384-4828-82a0-ca86e93a8919" providerId="AD" clId="Web-{4E24B090-8457-498B-B668-CC2CA9D09DDD}" dt="2023-02-17T03:42:30.039" v="1" actId="20577"/>
        <pc:sldMkLst>
          <pc:docMk/>
          <pc:sldMk cId="1390772228" sldId="261"/>
        </pc:sldMkLst>
        <pc:spChg chg="mod">
          <ac:chgData name="Banerjee, Piyali" userId="S::pbanerjee32@gatech.edu::b0fea4ae-8384-4828-82a0-ca86e93a8919" providerId="AD" clId="Web-{4E24B090-8457-498B-B668-CC2CA9D09DDD}" dt="2023-02-17T03:42:30.039" v="1" actId="20577"/>
          <ac:spMkLst>
            <pc:docMk/>
            <pc:sldMk cId="1390772228" sldId="261"/>
            <ac:spMk id="3" creationId="{63F065A9-3904-53E5-F757-5C63A1FDB7C9}"/>
          </ac:spMkLst>
        </pc:spChg>
      </pc:sldChg>
    </pc:docChg>
  </pc:docChgLst>
  <pc:docChgLst>
    <pc:chgData name="Banerjee, Piyali" userId="S::pbanerjee32@gatech.edu::b0fea4ae-8384-4828-82a0-ca86e93a8919" providerId="AD" clId="Web-{EA220770-5B27-40FD-A5C2-D2BC61ED1BB5}"/>
    <pc:docChg chg="modSld">
      <pc:chgData name="Banerjee, Piyali" userId="S::pbanerjee32@gatech.edu::b0fea4ae-8384-4828-82a0-ca86e93a8919" providerId="AD" clId="Web-{EA220770-5B27-40FD-A5C2-D2BC61ED1BB5}" dt="2023-02-17T03:41:55.716" v="2" actId="20577"/>
      <pc:docMkLst>
        <pc:docMk/>
      </pc:docMkLst>
      <pc:sldChg chg="modSp">
        <pc:chgData name="Banerjee, Piyali" userId="S::pbanerjee32@gatech.edu::b0fea4ae-8384-4828-82a0-ca86e93a8919" providerId="AD" clId="Web-{EA220770-5B27-40FD-A5C2-D2BC61ED1BB5}" dt="2023-02-17T03:41:55.716" v="2" actId="20577"/>
        <pc:sldMkLst>
          <pc:docMk/>
          <pc:sldMk cId="3314841957" sldId="260"/>
        </pc:sldMkLst>
        <pc:spChg chg="mod">
          <ac:chgData name="Banerjee, Piyali" userId="S::pbanerjee32@gatech.edu::b0fea4ae-8384-4828-82a0-ca86e93a8919" providerId="AD" clId="Web-{EA220770-5B27-40FD-A5C2-D2BC61ED1BB5}" dt="2023-02-17T03:41:55.716" v="2" actId="20577"/>
          <ac:spMkLst>
            <pc:docMk/>
            <pc:sldMk cId="3314841957" sldId="260"/>
            <ac:spMk id="3" creationId="{36349D16-3AE4-1267-6BAB-9435FE8271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1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52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2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85A4E-C107-485A-A045-3766372CF7E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9AEB-E8C2-44DD-AB44-B5CDEB7A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F3B-3208-40F6-FA2D-1D55F5AA5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VisionAID</a:t>
            </a:r>
            <a:r>
              <a:rPr lang="en-US"/>
              <a:t>-STATS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C6FA0-EA58-F093-791D-1F9AB8E49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CS-6150 Computing for Good</a:t>
            </a:r>
          </a:p>
          <a:p>
            <a:r>
              <a:rPr lang="en-US" err="1"/>
              <a:t>Piyali</a:t>
            </a:r>
            <a:r>
              <a:rPr lang="en-US"/>
              <a:t> Banerjee, </a:t>
            </a:r>
            <a:r>
              <a:rPr lang="en-US" err="1"/>
              <a:t>Akshil</a:t>
            </a:r>
            <a:r>
              <a:rPr lang="en-US"/>
              <a:t> Verma, </a:t>
            </a:r>
          </a:p>
          <a:p>
            <a:r>
              <a:rPr lang="en-US" err="1"/>
              <a:t>Delkhaz</a:t>
            </a:r>
            <a:r>
              <a:rPr lang="en-US"/>
              <a:t> </a:t>
            </a:r>
            <a:r>
              <a:rPr lang="en-US" err="1"/>
              <a:t>Ibrahimi</a:t>
            </a:r>
            <a:r>
              <a:rPr lang="en-US"/>
              <a:t>, Daniel Crawford</a:t>
            </a:r>
          </a:p>
        </p:txBody>
      </p:sp>
    </p:spTree>
    <p:extLst>
      <p:ext uri="{BB962C8B-B14F-4D97-AF65-F5344CB8AC3E}">
        <p14:creationId xmlns:p14="http://schemas.microsoft.com/office/powerpoint/2010/main" val="25402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A8F-CAB3-3A68-B33A-0A36A9B1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Team!</a:t>
            </a:r>
          </a:p>
        </p:txBody>
      </p:sp>
      <p:pic>
        <p:nvPicPr>
          <p:cNvPr id="1026" name="Picture 2" descr="Piyali Banerjee image">
            <a:extLst>
              <a:ext uri="{FF2B5EF4-FFF2-40B4-BE49-F238E27FC236}">
                <a16:creationId xmlns:a16="http://schemas.microsoft.com/office/drawing/2014/main" id="{EEC93D81-8259-E67D-2D5C-B9D1B485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6" y="1988269"/>
            <a:ext cx="2388870" cy="2743200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541E5-F10A-F817-F8C0-13B4ADE4C4BD}"/>
              </a:ext>
            </a:extLst>
          </p:cNvPr>
          <p:cNvSpPr txBox="1"/>
          <p:nvPr/>
        </p:nvSpPr>
        <p:spPr>
          <a:xfrm>
            <a:off x="2651987" y="2119471"/>
            <a:ext cx="287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err="1">
                <a:solidFill>
                  <a:srgbClr val="000000"/>
                </a:solidFill>
                <a:effectLst/>
                <a:latin typeface="Work Sans" panose="020B0604020202020204" pitchFamily="2" charset="0"/>
              </a:rPr>
              <a:t>Piyali</a:t>
            </a:r>
            <a:r>
              <a:rPr lang="en-US" b="1" i="0">
                <a:solidFill>
                  <a:srgbClr val="000000"/>
                </a:solidFill>
                <a:effectLst/>
                <a:latin typeface="Work Sans" panose="020B0604020202020204" pitchFamily="2" charset="0"/>
              </a:rPr>
              <a:t> Banerjee</a:t>
            </a:r>
          </a:p>
          <a:p>
            <a:pPr algn="l"/>
            <a:r>
              <a:rPr lang="en-US" b="0" i="1">
                <a:effectLst/>
                <a:latin typeface="Work Sans" panose="020B0604020202020204" pitchFamily="2" charset="0"/>
              </a:rPr>
              <a:t>DB Admin and Deployment Lead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0ABD-65F7-1FDA-5F5A-A3B91CD765FC}"/>
              </a:ext>
            </a:extLst>
          </p:cNvPr>
          <p:cNvSpPr txBox="1"/>
          <p:nvPr/>
        </p:nvSpPr>
        <p:spPr>
          <a:xfrm>
            <a:off x="9422986" y="2437640"/>
            <a:ext cx="287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err="1">
                <a:solidFill>
                  <a:srgbClr val="000000"/>
                </a:solidFill>
                <a:effectLst/>
                <a:latin typeface="Work Sans" pitchFamily="2" charset="0"/>
              </a:rPr>
              <a:t>Delkhaz</a:t>
            </a:r>
            <a:r>
              <a:rPr lang="en-US" b="1" i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Work Sans" pitchFamily="2" charset="0"/>
              </a:rPr>
              <a:t>Ibrahimi</a:t>
            </a:r>
            <a:endParaRPr lang="en-US" b="1" i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l"/>
            <a:r>
              <a:rPr lang="en-US" b="0" i="1">
                <a:effectLst/>
                <a:latin typeface="Work Sans" pitchFamily="2" charset="0"/>
              </a:rPr>
              <a:t>Team Lead / Team </a:t>
            </a:r>
            <a:r>
              <a:rPr lang="en-US" b="0" i="1" err="1">
                <a:effectLst/>
                <a:latin typeface="Work Sans" pitchFamily="2" charset="0"/>
              </a:rPr>
              <a:t>Assitance</a:t>
            </a:r>
            <a:r>
              <a:rPr lang="en-US" b="0" i="1">
                <a:effectLst/>
                <a:latin typeface="Work Sans" pitchFamily="2" charset="0"/>
              </a:rPr>
              <a:t> Developer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AC792-C832-2E1A-1F03-B9EC938D4D39}"/>
              </a:ext>
            </a:extLst>
          </p:cNvPr>
          <p:cNvSpPr txBox="1"/>
          <p:nvPr/>
        </p:nvSpPr>
        <p:spPr>
          <a:xfrm>
            <a:off x="619877" y="5592836"/>
            <a:ext cx="28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Work Sans" pitchFamily="2" charset="0"/>
              </a:rPr>
              <a:t>Daniel Crawford</a:t>
            </a:r>
          </a:p>
          <a:p>
            <a:pPr algn="l"/>
            <a:r>
              <a:rPr lang="en-US" b="0" i="1">
                <a:effectLst/>
                <a:latin typeface="Work Sans" pitchFamily="2" charset="0"/>
              </a:rPr>
              <a:t>Data Lead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E817B-801D-2843-592E-D5F7D5EF4CDF}"/>
              </a:ext>
            </a:extLst>
          </p:cNvPr>
          <p:cNvSpPr txBox="1"/>
          <p:nvPr/>
        </p:nvSpPr>
        <p:spPr>
          <a:xfrm>
            <a:off x="7422645" y="5488171"/>
            <a:ext cx="28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err="1">
                <a:solidFill>
                  <a:srgbClr val="000000"/>
                </a:solidFill>
                <a:effectLst/>
                <a:latin typeface="Work Sans" pitchFamily="2" charset="0"/>
              </a:rPr>
              <a:t>Akshil</a:t>
            </a:r>
            <a:r>
              <a:rPr lang="en-US" b="1" i="0">
                <a:solidFill>
                  <a:srgbClr val="000000"/>
                </a:solidFill>
                <a:effectLst/>
                <a:latin typeface="Work Sans" pitchFamily="2" charset="0"/>
              </a:rPr>
              <a:t> Verma</a:t>
            </a:r>
          </a:p>
          <a:p>
            <a:pPr algn="l"/>
            <a:r>
              <a:rPr lang="en-US" b="0" i="1">
                <a:effectLst/>
                <a:latin typeface="Work Sans" pitchFamily="2" charset="0"/>
              </a:rPr>
              <a:t>Frontend Lead</a:t>
            </a:r>
          </a:p>
          <a:p>
            <a:endParaRPr lang="en-US"/>
          </a:p>
        </p:txBody>
      </p:sp>
      <p:pic>
        <p:nvPicPr>
          <p:cNvPr id="11" name="Picture 4" descr="Delkhaz Ibrahimi image">
            <a:extLst>
              <a:ext uri="{FF2B5EF4-FFF2-40B4-BE49-F238E27FC236}">
                <a16:creationId xmlns:a16="http://schemas.microsoft.com/office/drawing/2014/main" id="{B7CCD68C-0FAE-372C-7AF8-4A0FA7ED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81" y="2057400"/>
            <a:ext cx="2743200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aniel Crawford image">
            <a:extLst>
              <a:ext uri="{FF2B5EF4-FFF2-40B4-BE49-F238E27FC236}">
                <a16:creationId xmlns:a16="http://schemas.microsoft.com/office/drawing/2014/main" id="{4BAA6D95-92B0-0714-5A00-2B3E0E4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87" y="3747871"/>
            <a:ext cx="2055495" cy="2743200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kshil Verma image">
            <a:extLst>
              <a:ext uri="{FF2B5EF4-FFF2-40B4-BE49-F238E27FC236}">
                <a16:creationId xmlns:a16="http://schemas.microsoft.com/office/drawing/2014/main" id="{233BBE0F-7F3A-79D5-BD3B-818A98A0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13" y="3956168"/>
            <a:ext cx="2192357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elkhaz Ibrahimi image">
            <a:extLst>
              <a:ext uri="{FF2B5EF4-FFF2-40B4-BE49-F238E27FC236}">
                <a16:creationId xmlns:a16="http://schemas.microsoft.com/office/drawing/2014/main" id="{30E121EB-60B7-2FE4-629E-A5F62E1A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81" y="2057400"/>
            <a:ext cx="2743200" cy="2743200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kshil Verma image">
            <a:extLst>
              <a:ext uri="{FF2B5EF4-FFF2-40B4-BE49-F238E27FC236}">
                <a16:creationId xmlns:a16="http://schemas.microsoft.com/office/drawing/2014/main" id="{45010150-705B-5459-8F68-296D574B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413" y="3956168"/>
            <a:ext cx="2192357" cy="2743200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2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EE62-64C8-CA2B-2AB2-6D9BCDC8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Partner: </a:t>
            </a:r>
            <a:r>
              <a:rPr lang="en-US" err="1"/>
              <a:t>VisionAID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0C97-32FE-48FE-3112-9920823F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112861" cy="3599316"/>
          </a:xfrm>
        </p:spPr>
        <p:txBody>
          <a:bodyPr>
            <a:normAutofit lnSpcReduction="10000"/>
          </a:bodyPr>
          <a:lstStyle/>
          <a:p>
            <a:r>
              <a:rPr lang="en-US"/>
              <a:t>Access to education for Visually Impaired learners</a:t>
            </a:r>
          </a:p>
          <a:p>
            <a:r>
              <a:rPr lang="en-US"/>
              <a:t>India Based, with team in US</a:t>
            </a:r>
          </a:p>
          <a:p>
            <a:r>
              <a:rPr lang="en-US"/>
              <a:t>501©3 non-profit</a:t>
            </a:r>
          </a:p>
          <a:p>
            <a:r>
              <a:rPr lang="en-US" b="0" i="1">
                <a:effectLst/>
                <a:latin typeface="Tahoma" panose="020B0604030504040204" pitchFamily="34" charset="0"/>
              </a:rPr>
              <a:t>“…</a:t>
            </a:r>
            <a:r>
              <a:rPr lang="en-US" b="1" i="1">
                <a:effectLst/>
                <a:latin typeface="Tahoma" panose="020B0604030504040204" pitchFamily="34" charset="0"/>
              </a:rPr>
              <a:t>Enable</a:t>
            </a:r>
            <a:r>
              <a:rPr lang="en-US" b="0" i="1">
                <a:effectLst/>
                <a:latin typeface="Tahoma" panose="020B0604030504040204" pitchFamily="34" charset="0"/>
              </a:rPr>
              <a:t> over 20,000 underprivileged individuals …We </a:t>
            </a:r>
            <a:r>
              <a:rPr lang="en-US" b="1" i="1">
                <a:effectLst/>
                <a:latin typeface="Tahoma" panose="020B0604030504040204" pitchFamily="34" charset="0"/>
              </a:rPr>
              <a:t>Educate</a:t>
            </a:r>
            <a:r>
              <a:rPr lang="en-US" b="0" i="1">
                <a:effectLst/>
                <a:latin typeface="Tahoma" panose="020B0604030504040204" pitchFamily="34" charset="0"/>
              </a:rPr>
              <a:t> them with holistic training programs …we </a:t>
            </a:r>
            <a:r>
              <a:rPr lang="en-US" b="1" i="1">
                <a:effectLst/>
                <a:latin typeface="Tahoma" panose="020B0604030504040204" pitchFamily="34" charset="0"/>
              </a:rPr>
              <a:t>Empower</a:t>
            </a:r>
            <a:r>
              <a:rPr lang="en-US" b="0" i="1">
                <a:effectLst/>
                <a:latin typeface="Tahoma" panose="020B0604030504040204" pitchFamily="34" charset="0"/>
              </a:rPr>
              <a:t> them with counseling and guidance that increases their confidence and motivation to pursue their ambitions.“</a:t>
            </a:r>
            <a:endParaRPr lang="en-US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89F0A-EC3A-F8BC-4137-65F9AC48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82" y="4042934"/>
            <a:ext cx="4398818" cy="268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52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F5E-946C-A6D6-3BAE-7E50CCFC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4074-8285-16C3-5866-1338EAA5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900" b="0" i="0">
                <a:effectLst/>
                <a:latin typeface="Work Sans" pitchFamily="2" charset="0"/>
              </a:rPr>
              <a:t>Develop and Deploy </a:t>
            </a:r>
            <a:r>
              <a:rPr lang="en-US" sz="2900" b="1" i="0">
                <a:effectLst/>
                <a:latin typeface="Work Sans" pitchFamily="2" charset="0"/>
              </a:rPr>
              <a:t>Vision-Aid STATS</a:t>
            </a:r>
          </a:p>
          <a:p>
            <a:pPr lvl="1" algn="just"/>
            <a:r>
              <a:rPr lang="en-US" sz="2500">
                <a:latin typeface="Work Sans" pitchFamily="2" charset="0"/>
              </a:rPr>
              <a:t>P</a:t>
            </a:r>
            <a:r>
              <a:rPr lang="en-US" sz="2500" b="0" i="0">
                <a:effectLst/>
                <a:latin typeface="Work Sans" pitchFamily="2" charset="0"/>
              </a:rPr>
              <a:t>latform that allows Vision-Aid staff to track courses </a:t>
            </a:r>
            <a:r>
              <a:rPr lang="en-US" sz="2500" b="0" i="1">
                <a:effectLst/>
                <a:latin typeface="Work Sans" pitchFamily="2" charset="0"/>
              </a:rPr>
              <a:t>and</a:t>
            </a:r>
            <a:r>
              <a:rPr lang="en-US" sz="2500" b="0" i="0">
                <a:effectLst/>
                <a:latin typeface="Work Sans" pitchFamily="2" charset="0"/>
              </a:rPr>
              <a:t> student enrollments. </a:t>
            </a:r>
          </a:p>
          <a:p>
            <a:pPr lvl="1" algn="just"/>
            <a:r>
              <a:rPr lang="en-US" sz="2500" b="0" i="0">
                <a:effectLst/>
                <a:latin typeface="Work Sans" pitchFamily="2" charset="0"/>
              </a:rPr>
              <a:t>Proper </a:t>
            </a:r>
            <a:r>
              <a:rPr lang="en-US" sz="2500" err="1">
                <a:latin typeface="Work Sans" pitchFamily="2" charset="0"/>
              </a:rPr>
              <a:t>Permissionning</a:t>
            </a:r>
            <a:endParaRPr lang="en-US" sz="2500" b="0" i="0">
              <a:effectLst/>
              <a:latin typeface="Work Sans" pitchFamily="2" charset="0"/>
            </a:endParaRPr>
          </a:p>
          <a:p>
            <a:pPr lvl="2" algn="just"/>
            <a:r>
              <a:rPr lang="en-US" sz="2300" b="0" i="0">
                <a:effectLst/>
                <a:latin typeface="Work Sans" pitchFamily="2" charset="0"/>
              </a:rPr>
              <a:t>for Admins, Program Managers, and Volunteers</a:t>
            </a:r>
          </a:p>
          <a:p>
            <a:pPr lvl="1" algn="just"/>
            <a:r>
              <a:rPr lang="en-US" sz="2500" b="0" i="0">
                <a:effectLst/>
                <a:latin typeface="Work Sans" pitchFamily="2" charset="0"/>
              </a:rPr>
              <a:t>Mobile </a:t>
            </a:r>
            <a:r>
              <a:rPr lang="en-US" sz="2500">
                <a:latin typeface="Work Sans" pitchFamily="2" charset="0"/>
              </a:rPr>
              <a:t>F</a:t>
            </a:r>
            <a:r>
              <a:rPr lang="en-US" sz="2500" b="0" i="0">
                <a:effectLst/>
                <a:latin typeface="Work Sans" pitchFamily="2" charset="0"/>
              </a:rPr>
              <a:t>riendly</a:t>
            </a:r>
          </a:p>
          <a:p>
            <a:pPr lvl="1" algn="just"/>
            <a:r>
              <a:rPr lang="en-US" sz="2500" b="0" i="0">
                <a:effectLst/>
                <a:latin typeface="Work Sans" pitchFamily="2" charset="0"/>
              </a:rPr>
              <a:t>Dashboard of metrics on class enrollment trends</a:t>
            </a:r>
          </a:p>
          <a:p>
            <a:pPr lvl="1" algn="just"/>
            <a:endParaRPr lang="en-US" sz="2500" b="0" i="0">
              <a:effectLst/>
              <a:latin typeface="Work Sans" pitchFamily="2" charset="0"/>
            </a:endParaRPr>
          </a:p>
          <a:p>
            <a:pPr algn="just"/>
            <a:r>
              <a:rPr lang="en-US" sz="3300" b="1" i="0">
                <a:effectLst/>
                <a:latin typeface="Work Sans" pitchFamily="2" charset="0"/>
              </a:rPr>
              <a:t>Developer Documentation</a:t>
            </a:r>
            <a:r>
              <a:rPr lang="en-US" sz="3300" b="0" i="0">
                <a:effectLst/>
                <a:latin typeface="Work Sans" pitchFamily="2" charset="0"/>
              </a:rPr>
              <a:t> </a:t>
            </a:r>
          </a:p>
          <a:p>
            <a:pPr lvl="1"/>
            <a:r>
              <a:rPr lang="en-US" sz="2500" b="0" i="1">
                <a:effectLst/>
                <a:latin typeface="Work Sans" pitchFamily="2" charset="0"/>
              </a:rPr>
              <a:t>setting up local dev env</a:t>
            </a:r>
            <a:r>
              <a:rPr lang="en-US" sz="2500" b="0" i="0">
                <a:effectLst/>
                <a:latin typeface="Work Sans" pitchFamily="2" charset="0"/>
              </a:rPr>
              <a:t>, testing, and deployment of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>
                <a:effectLst/>
                <a:latin typeface="Work Sans" pitchFamily="2" charset="0"/>
              </a:rPr>
              <a:t>User-facing Documentation</a:t>
            </a:r>
            <a:r>
              <a:rPr lang="en-US" sz="2900" b="0" i="0">
                <a:effectLst/>
                <a:latin typeface="Work Sans" pitchFamily="2" charset="0"/>
              </a:rPr>
              <a:t>, </a:t>
            </a:r>
          </a:p>
          <a:p>
            <a:pPr lvl="1"/>
            <a:r>
              <a:rPr lang="en-US" sz="2500" b="0" i="0">
                <a:effectLst/>
                <a:latin typeface="Work Sans" pitchFamily="2" charset="0"/>
              </a:rPr>
              <a:t>guide </a:t>
            </a:r>
            <a:r>
              <a:rPr lang="en-US" sz="2500" b="0" i="0" err="1">
                <a:effectLst/>
                <a:latin typeface="Work Sans" pitchFamily="2" charset="0"/>
              </a:rPr>
              <a:t>VisionAid</a:t>
            </a:r>
            <a:r>
              <a:rPr lang="en-US" sz="2500" b="0" i="0">
                <a:effectLst/>
                <a:latin typeface="Work Sans" pitchFamily="2" charset="0"/>
              </a:rPr>
              <a:t> staff on how to use the website to meet their needs.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926-F951-F143-DAA6-EAAAEF7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9D16-3AE4-1267-6BAB-9435FE82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74" y="2036084"/>
            <a:ext cx="11869780" cy="47623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Jan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 1/29)</a:t>
            </a:r>
            <a:r>
              <a:rPr lang="en-US">
                <a:ea typeface="+mn-lt"/>
                <a:cs typeface="+mn-lt"/>
              </a:rPr>
              <a:t> Deploy application with </a:t>
            </a:r>
            <a:r>
              <a:rPr lang="en-US" err="1">
                <a:ea typeface="+mn-lt"/>
                <a:cs typeface="+mn-lt"/>
              </a:rPr>
              <a:t>Vercel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Feb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2/5)</a:t>
            </a:r>
            <a:r>
              <a:rPr lang="en-US">
                <a:ea typeface="+mn-lt"/>
                <a:cs typeface="+mn-lt"/>
              </a:rPr>
              <a:t>Add team webpage as the "About Us" page in application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2/5)</a:t>
            </a:r>
            <a:r>
              <a:rPr lang="en-US">
                <a:ea typeface="+mn-lt"/>
                <a:cs typeface="+mn-lt"/>
              </a:rPr>
              <a:t>Enable google authentication of users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2/12)</a:t>
            </a:r>
            <a:r>
              <a:rPr lang="en-US">
                <a:ea typeface="+mn-lt"/>
                <a:cs typeface="+mn-lt"/>
              </a:rPr>
              <a:t>Add Courses page for viewing course offerings and batches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2/12)</a:t>
            </a:r>
            <a:r>
              <a:rPr lang="en-US">
                <a:ea typeface="+mn-lt"/>
                <a:cs typeface="+mn-lt"/>
              </a:rPr>
              <a:t> Add authorization to only allow admins to create/edit courses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2/19) </a:t>
            </a:r>
            <a:r>
              <a:rPr lang="en-US">
                <a:ea typeface="+mn-lt"/>
                <a:cs typeface="+mn-lt"/>
              </a:rPr>
              <a:t>Add authorization to only allow PMs and admins to create/edit batches for courses via the New Batch form that will be incorporated in the Courses page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2/26)</a:t>
            </a:r>
            <a:r>
              <a:rPr lang="en-US">
                <a:ea typeface="+mn-lt"/>
                <a:cs typeface="+mn-lt"/>
              </a:rPr>
              <a:t> Get feedback from Vision-Aid on courses page and above workflows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 2/26)</a:t>
            </a:r>
            <a:r>
              <a:rPr lang="en-US">
                <a:ea typeface="+mn-lt"/>
                <a:cs typeface="+mn-lt"/>
              </a:rPr>
              <a:t> Get real data from partner organization</a:t>
            </a:r>
          </a:p>
          <a:p>
            <a:r>
              <a:rPr lang="en-US">
                <a:ea typeface="+mn-lt"/>
                <a:cs typeface="+mn-lt"/>
              </a:rPr>
              <a:t>March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 3/5) </a:t>
            </a:r>
            <a:r>
              <a:rPr lang="en-US">
                <a:ea typeface="+mn-lt"/>
                <a:cs typeface="+mn-lt"/>
              </a:rPr>
              <a:t>Add students' page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 3/12) </a:t>
            </a:r>
            <a:r>
              <a:rPr lang="en-US">
                <a:ea typeface="+mn-lt"/>
                <a:cs typeface="+mn-lt"/>
              </a:rPr>
              <a:t>Incorporate PM workflows related to students' page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 3/19) </a:t>
            </a:r>
            <a:r>
              <a:rPr lang="en-US">
                <a:ea typeface="+mn-lt"/>
                <a:cs typeface="+mn-lt"/>
              </a:rPr>
              <a:t>Show student information by batch/Student grade portal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(wo 3/26)</a:t>
            </a:r>
            <a:r>
              <a:rPr lang="en-US">
                <a:ea typeface="+mn-lt"/>
                <a:cs typeface="+mn-lt"/>
              </a:rPr>
              <a:t> Partner touchpoint</a:t>
            </a:r>
          </a:p>
          <a:p>
            <a:r>
              <a:rPr lang="en-US">
                <a:ea typeface="+mn-lt"/>
                <a:cs typeface="+mn-lt"/>
              </a:rPr>
              <a:t>April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(wo 4/2) </a:t>
            </a:r>
            <a:r>
              <a:rPr lang="en-US"/>
              <a:t>New User Registration/User Portal</a:t>
            </a:r>
          </a:p>
        </p:txBody>
      </p:sp>
    </p:spTree>
    <p:extLst>
      <p:ext uri="{BB962C8B-B14F-4D97-AF65-F5344CB8AC3E}">
        <p14:creationId xmlns:p14="http://schemas.microsoft.com/office/powerpoint/2010/main" val="33148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273E-32B9-7B0D-5464-69C92984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65A9-3904-53E5-F757-5C63A1FD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App cloud-deployed with </a:t>
            </a:r>
            <a:r>
              <a:rPr lang="en-US" b="1" err="1">
                <a:ea typeface="+mn-lt"/>
                <a:cs typeface="+mn-lt"/>
              </a:rPr>
              <a:t>Vercel</a:t>
            </a:r>
            <a:endParaRPr lang="en-US" b="1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DreamHost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MySQL DB: backend DB</a:t>
            </a:r>
          </a:p>
          <a:p>
            <a:r>
              <a:rPr lang="en-US" b="1">
                <a:ea typeface="+mn-lt"/>
                <a:cs typeface="+mn-lt"/>
              </a:rPr>
              <a:t>GCP </a:t>
            </a:r>
            <a:r>
              <a:rPr lang="en-US">
                <a:ea typeface="+mn-lt"/>
                <a:cs typeface="+mn-lt"/>
              </a:rPr>
              <a:t>Project to integrate </a:t>
            </a:r>
            <a:r>
              <a:rPr lang="en-US" b="1">
                <a:ea typeface="+mn-lt"/>
                <a:cs typeface="+mn-lt"/>
              </a:rPr>
              <a:t>Google OAuth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 b="1" err="1">
                <a:ea typeface="+mn-lt"/>
                <a:cs typeface="+mn-lt"/>
              </a:rPr>
              <a:t>NextJS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application – private repo on </a:t>
            </a:r>
            <a:r>
              <a:rPr lang="en-US" b="1" err="1">
                <a:ea typeface="+mn-lt"/>
                <a:cs typeface="+mn-lt"/>
              </a:rPr>
              <a:t>Github</a:t>
            </a:r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PWA </a:t>
            </a:r>
            <a:r>
              <a:rPr lang="en-US">
                <a:ea typeface="+mn-lt"/>
                <a:cs typeface="+mn-lt"/>
              </a:rPr>
              <a:t>integration to make application </a:t>
            </a:r>
            <a:r>
              <a:rPr lang="en-US" b="1">
                <a:ea typeface="+mn-lt"/>
                <a:cs typeface="+mn-lt"/>
              </a:rPr>
              <a:t>mobile-friendly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907722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3B4177351444186ABEE9C2307DFD4" ma:contentTypeVersion="4" ma:contentTypeDescription="Create a new document." ma:contentTypeScope="" ma:versionID="a2fe0714dec4fb81b859df701d76d1cb">
  <xsd:schema xmlns:xsd="http://www.w3.org/2001/XMLSchema" xmlns:xs="http://www.w3.org/2001/XMLSchema" xmlns:p="http://schemas.microsoft.com/office/2006/metadata/properties" xmlns:ns2="d2566df1-0d88-40af-9b18-879b35b8c4f7" targetNamespace="http://schemas.microsoft.com/office/2006/metadata/properties" ma:root="true" ma:fieldsID="56245fe0ac030cd1d9618310c17ad40b" ns2:_="">
    <xsd:import namespace="d2566df1-0d88-40af-9b18-879b35b8c4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66df1-0d88-40af-9b18-879b35b8c4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EF67C1-467E-4D9C-84E8-4CADD8DEB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4402C2-1D3C-45E4-8B8E-DD3C9B1C68D8}">
  <ds:schemaRefs>
    <ds:schemaRef ds:uri="d2566df1-0d88-40af-9b18-879b35b8c4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EB5699-76EC-48DA-86ED-9911B07CD0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VisionAID-STATS</vt:lpstr>
      <vt:lpstr>Meet the Team!</vt:lpstr>
      <vt:lpstr>Out Partner: VisionAID</vt:lpstr>
      <vt:lpstr>Project Goals</vt:lpstr>
      <vt:lpstr>Timeline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VisionAID-STATS</dc:title>
  <dc:creator>d c</dc:creator>
  <cp:revision>1</cp:revision>
  <dcterms:created xsi:type="dcterms:W3CDTF">2023-02-16T20:10:22Z</dcterms:created>
  <dcterms:modified xsi:type="dcterms:W3CDTF">2023-02-17T03:56:55Z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0x0101001013B4177351444186ABEE9C2307DFD4</vt:lpwstr>
  </property>
</Properties>
</file>