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paper proposes an improvement to the ridesharing problem. The problem is important to for the practical application for large fleets of autonomous vehicle, which might be crucial for the future. Finding a solution for the entire set of vehicles is NP-complete, so most practical implementations process the requests one by one and aim to minimize the increase in the driving time of any vehicle.</a:t>
            </a:r>
            <a:endParaRPr/>
          </a:p>
          <a:p>
            <a:pPr indent="0" lvl="0" marL="0" rtl="0" algn="l">
              <a:spcBef>
                <a:spcPts val="0"/>
              </a:spcBef>
              <a:spcAft>
                <a:spcPts val="0"/>
              </a:spcAft>
              <a:buNone/>
            </a:pPr>
            <a:r>
              <a:rPr lang="en-GB"/>
              <a:t>The propsed work covers searching in graphs using Dijkstra, Contraction Hierarchies (CH), CustomizedCH, BucketCH and the algorithm which makes use graph searching optimized for the ridesharing problem and constraints.</a:t>
            </a:r>
            <a:endParaRPr/>
          </a:p>
          <a:p>
            <a:pPr indent="0" lvl="0" marL="0" rtl="0" algn="l">
              <a:spcBef>
                <a:spcPts val="0"/>
              </a:spcBef>
              <a:spcAft>
                <a:spcPts val="0"/>
              </a:spcAft>
              <a:buNone/>
            </a:pPr>
            <a:r>
              <a:rPr lang="en-GB"/>
              <a:t>Their algorithm LOUD is based on contraction hierarchies (CH) with local buckets. The algorithm maintains the forward and reverse CH search spaces, aggressively pruning of the buckets so that only those entries that can possibly contribute to feasible insertions.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ccc6739d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ccc6739d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ccc6739d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ccc6739d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vehicle's route consisting of four stops and</a:t>
            </a:r>
            <a:endParaRPr/>
          </a:p>
          <a:p>
            <a:pPr indent="0" lvl="0" marL="0" rtl="0" algn="l">
              <a:spcBef>
                <a:spcPts val="0"/>
              </a:spcBef>
              <a:spcAft>
                <a:spcPts val="0"/>
              </a:spcAft>
              <a:buNone/>
            </a:pPr>
            <a:r>
              <a:rPr lang="en-GB"/>
              <a:t>the bucket entries induced by them. The stops are</a:t>
            </a:r>
            <a:endParaRPr/>
          </a:p>
          <a:p>
            <a:pPr indent="0" lvl="0" marL="0" rtl="0" algn="l">
              <a:spcBef>
                <a:spcPts val="0"/>
              </a:spcBef>
              <a:spcAft>
                <a:spcPts val="0"/>
              </a:spcAft>
              <a:buNone/>
            </a:pPr>
            <a:r>
              <a:rPr lang="en-GB"/>
              <a:t>shown as circles and the leeway between two consecutive</a:t>
            </a:r>
            <a:endParaRPr/>
          </a:p>
          <a:p>
            <a:pPr indent="0" lvl="0" marL="0" rtl="0" algn="l">
              <a:spcBef>
                <a:spcPts val="0"/>
              </a:spcBef>
              <a:spcAft>
                <a:spcPts val="0"/>
              </a:spcAft>
              <a:buNone/>
            </a:pPr>
            <a:r>
              <a:rPr lang="en-GB"/>
              <a:t>stops is shown as an ellipse. Source bucket entries are</a:t>
            </a:r>
            <a:endParaRPr/>
          </a:p>
          <a:p>
            <a:pPr indent="0" lvl="0" marL="0" rtl="0" algn="l">
              <a:spcBef>
                <a:spcPts val="0"/>
              </a:spcBef>
              <a:spcAft>
                <a:spcPts val="0"/>
              </a:spcAft>
              <a:buNone/>
            </a:pPr>
            <a:r>
              <a:rPr lang="en-GB"/>
              <a:t>shown as edges with square-shaped heads and target</a:t>
            </a:r>
            <a:endParaRPr/>
          </a:p>
          <a:p>
            <a:pPr indent="0" lvl="0" marL="0" rtl="0" algn="l">
              <a:spcBef>
                <a:spcPts val="0"/>
              </a:spcBef>
              <a:spcAft>
                <a:spcPts val="0"/>
              </a:spcAft>
              <a:buNone/>
            </a:pPr>
            <a:r>
              <a:rPr lang="en-GB"/>
              <a:t>bucket entries are shown as edges with diamond-shaped</a:t>
            </a:r>
            <a:endParaRPr/>
          </a:p>
          <a:p>
            <a:pPr indent="0" lvl="0" marL="0" rtl="0" algn="l">
              <a:spcBef>
                <a:spcPts val="0"/>
              </a:spcBef>
              <a:spcAft>
                <a:spcPts val="0"/>
              </a:spcAft>
              <a:buNone/>
            </a:pPr>
            <a:r>
              <a:rPr lang="en-GB"/>
              <a:t>tails. Green, lilac and blue bucket entries are pruned by</a:t>
            </a:r>
            <a:endParaRPr/>
          </a:p>
          <a:p>
            <a:pPr indent="0" lvl="0" marL="0" rtl="0" algn="l">
              <a:spcBef>
                <a:spcPts val="0"/>
              </a:spcBef>
              <a:spcAft>
                <a:spcPts val="0"/>
              </a:spcAft>
              <a:buNone/>
            </a:pPr>
            <a:r>
              <a:rPr lang="en-GB"/>
              <a:t>the respective ellipse. Consider a request r = (p; d; tmin</a:t>
            </a:r>
            <a:endParaRPr/>
          </a:p>
          <a:p>
            <a:pPr indent="0" lvl="0" marL="0" rtl="0" algn="l">
              <a:spcBef>
                <a:spcPts val="0"/>
              </a:spcBef>
              <a:spcAft>
                <a:spcPts val="0"/>
              </a:spcAft>
              <a:buNone/>
            </a:pPr>
            <a:r>
              <a:rPr lang="en-GB"/>
              <a:t>dep )</a:t>
            </a:r>
            <a:endParaRPr/>
          </a:p>
          <a:p>
            <a:pPr indent="0" lvl="0" marL="0" rtl="0" algn="l">
              <a:spcBef>
                <a:spcPts val="0"/>
              </a:spcBef>
              <a:spcAft>
                <a:spcPts val="0"/>
              </a:spcAft>
              <a:buNone/>
            </a:pPr>
            <a:r>
              <a:rPr lang="en-GB"/>
              <a:t>where p is to be inserted immediately after the  rst</a:t>
            </a:r>
            <a:endParaRPr/>
          </a:p>
          <a:p>
            <a:pPr indent="0" lvl="0" marL="0" rtl="0" algn="l">
              <a:spcBef>
                <a:spcPts val="0"/>
              </a:spcBef>
              <a:spcAft>
                <a:spcPts val="0"/>
              </a:spcAft>
              <a:buNone/>
            </a:pPr>
            <a:r>
              <a:rPr lang="en-GB"/>
              <a:t>stop s0 and d immediately before the last stop s3. Note</a:t>
            </a:r>
            <a:endParaRPr/>
          </a:p>
          <a:p>
            <a:pPr indent="0" lvl="0" marL="0" rtl="0" algn="l">
              <a:spcBef>
                <a:spcPts val="0"/>
              </a:spcBef>
              <a:spcAft>
                <a:spcPts val="0"/>
              </a:spcAft>
              <a:buNone/>
            </a:pPr>
            <a:r>
              <a:rPr lang="en-GB"/>
              <a:t>that the shortest paths from s0 to s1 via p and from s2</a:t>
            </a:r>
            <a:endParaRPr/>
          </a:p>
          <a:p>
            <a:pPr indent="0" lvl="0" marL="0" rtl="0" algn="l">
              <a:spcBef>
                <a:spcPts val="0"/>
              </a:spcBef>
              <a:spcAft>
                <a:spcPts val="0"/>
              </a:spcAft>
              <a:buNone/>
            </a:pPr>
            <a:r>
              <a:rPr lang="en-GB"/>
              <a:t>to s3 via d lie entirely inside the respective ellipse.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ccc6739d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ccc6739d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e75020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e75020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e75020c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e75020c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4: Performance of resolving ride requests on various benchmark instances with standard and customizable</a:t>
            </a:r>
            <a:endParaRPr/>
          </a:p>
          <a:p>
            <a:pPr indent="0" lvl="0" marL="0" rtl="0" algn="l">
              <a:spcBef>
                <a:spcPts val="0"/>
              </a:spcBef>
              <a:spcAft>
                <a:spcPts val="0"/>
              </a:spcAft>
              <a:buNone/>
            </a:pPr>
            <a:r>
              <a:rPr lang="en-GB"/>
              <a:t>CH. We report the time to compute the shortest direct path from the pickup to the dropo  spot, the time for the</a:t>
            </a:r>
            <a:endParaRPr/>
          </a:p>
          <a:p>
            <a:pPr indent="0" lvl="0" marL="0" rtl="0" algn="l">
              <a:spcBef>
                <a:spcPts val="0"/>
              </a:spcBef>
              <a:spcAft>
                <a:spcPts val="0"/>
              </a:spcAft>
              <a:buNone/>
            </a:pPr>
            <a:r>
              <a:rPr lang="en-GB"/>
              <a:t>BCH searches, the time to try all ordinary candidate insertions, the time to treat the special cases (pickup before</a:t>
            </a:r>
            <a:endParaRPr/>
          </a:p>
          <a:p>
            <a:pPr indent="0" lvl="0" marL="0" rtl="0" algn="l">
              <a:spcBef>
                <a:spcPts val="0"/>
              </a:spcBef>
              <a:spcAft>
                <a:spcPts val="0"/>
              </a:spcAft>
              <a:buNone/>
            </a:pPr>
            <a:r>
              <a:rPr lang="en-GB"/>
              <a:t>the next stop, pickup after the last stop, and dropo  after the last stop), the time to update the preprocessed data</a:t>
            </a:r>
            <a:endParaRPr/>
          </a:p>
          <a:p>
            <a:pPr indent="0" lvl="0" marL="0" rtl="0" algn="l">
              <a:spcBef>
                <a:spcPts val="0"/>
              </a:spcBef>
              <a:spcAft>
                <a:spcPts val="0"/>
              </a:spcAft>
              <a:buNone/>
            </a:pPr>
            <a:r>
              <a:rPr lang="en-GB"/>
              <a:t>(including bucket entry generation), and the total running time. All running times are given in microseconds. In</a:t>
            </a:r>
            <a:endParaRPr/>
          </a:p>
          <a:p>
            <a:pPr indent="0" lvl="0" marL="0" rtl="0" algn="l">
              <a:spcBef>
                <a:spcPts val="0"/>
              </a:spcBef>
              <a:spcAft>
                <a:spcPts val="0"/>
              </a:spcAft>
              <a:buNone/>
            </a:pPr>
            <a:r>
              <a:rPr lang="en-GB"/>
              <a:t>addition, we report the size of the superset C of promising candidate vehicles.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e75020c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e75020c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5: Detailed statistics about the special-case treatments on various benchmark instances with standard and</a:t>
            </a:r>
            <a:endParaRPr/>
          </a:p>
          <a:p>
            <a:pPr indent="0" lvl="0" marL="0" rtl="0" algn="l">
              <a:spcBef>
                <a:spcPts val="0"/>
              </a:spcBef>
              <a:spcAft>
                <a:spcPts val="0"/>
              </a:spcAft>
              <a:buNone/>
            </a:pPr>
            <a:r>
              <a:rPr lang="en-GB"/>
              <a:t>customizable CH. For each special-case treatment, we report the number of insertions tried and the running time</a:t>
            </a:r>
            <a:endParaRPr/>
          </a:p>
          <a:p>
            <a:pPr indent="0" lvl="0" marL="0" rtl="0" algn="l">
              <a:spcBef>
                <a:spcPts val="0"/>
              </a:spcBef>
              <a:spcAft>
                <a:spcPts val="0"/>
              </a:spcAft>
              <a:buNone/>
            </a:pPr>
            <a:r>
              <a:rPr lang="en-GB"/>
              <a:t>(in microseconds). For handling pickups before the next stop, we additionally report the number of CH queries</a:t>
            </a:r>
            <a:endParaRPr/>
          </a:p>
          <a:p>
            <a:pPr indent="0" lvl="0" marL="0" rtl="0" algn="l">
              <a:spcBef>
                <a:spcPts val="0"/>
              </a:spcBef>
              <a:spcAft>
                <a:spcPts val="0"/>
              </a:spcAft>
              <a:buNone/>
            </a:pPr>
            <a:r>
              <a:rPr lang="en-GB"/>
              <a:t>needed per ride request. For handling pickups and dropo s after the last stop, we additionally report the number</a:t>
            </a:r>
            <a:endParaRPr/>
          </a:p>
          <a:p>
            <a:pPr indent="0" lvl="0" marL="0" rtl="0" algn="l">
              <a:spcBef>
                <a:spcPts val="0"/>
              </a:spcBef>
              <a:spcAft>
                <a:spcPts val="0"/>
              </a:spcAft>
              <a:buNone/>
            </a:pPr>
            <a:r>
              <a:rPr lang="en-GB"/>
              <a:t>of last stops visited during the reverse Dijkstra searches from the pickup and dropo  spot, respectively.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e75020c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e75020c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Comparison of LOUD to the heuristic MATSim algorithm (and its exact variant). We report the average</a:t>
            </a:r>
            <a:endParaRPr/>
          </a:p>
          <a:p>
            <a:pPr indent="0" lvl="0" marL="0" rtl="0" algn="l">
              <a:spcBef>
                <a:spcPts val="0"/>
              </a:spcBef>
              <a:spcAft>
                <a:spcPts val="0"/>
              </a:spcAft>
              <a:buNone/>
            </a:pPr>
            <a:r>
              <a:rPr lang="en-GB"/>
              <a:t>running time per request and statistics about the solution quality. For requests, we report the average and 95th</a:t>
            </a:r>
            <a:endParaRPr/>
          </a:p>
          <a:p>
            <a:pPr indent="0" lvl="0" marL="0" rtl="0" algn="l">
              <a:spcBef>
                <a:spcPts val="0"/>
              </a:spcBef>
              <a:spcAft>
                <a:spcPts val="0"/>
              </a:spcAft>
              <a:buNone/>
            </a:pPr>
            <a:r>
              <a:rPr lang="en-GB"/>
              <a:t>percentile of the wait times, and the average ride and trip time. For vehicles, we report the average time spent</a:t>
            </a:r>
            <a:endParaRPr/>
          </a:p>
          <a:p>
            <a:pPr indent="0" lvl="0" marL="0" rtl="0" algn="l">
              <a:spcBef>
                <a:spcPts val="0"/>
              </a:spcBef>
              <a:spcAft>
                <a:spcPts val="0"/>
              </a:spcAft>
              <a:buNone/>
            </a:pPr>
            <a:r>
              <a:rPr lang="en-GB"/>
              <a:t>driving empty, spent driving occupied, spent picking up or dropping o  riders, and the average operation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e75020c2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e75020c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ccc6739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ccc6739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
            </a:r>
            <a:r>
              <a:rPr lang="en-GB"/>
              <a:t>ynamic ridesharing is related to the Dial-a-ride problem (DARP) problem in operations research. The DARP primarly considers small instances and solutions where all ride requests are known in advance.</a:t>
            </a:r>
            <a:endParaRPr/>
          </a:p>
          <a:p>
            <a:pPr indent="0" lvl="0" marL="0" rtl="0" algn="l">
              <a:spcBef>
                <a:spcPts val="0"/>
              </a:spcBef>
              <a:spcAft>
                <a:spcPts val="0"/>
              </a:spcAft>
              <a:buNone/>
            </a:pPr>
            <a:r>
              <a:rPr lang="en-GB"/>
              <a:t>Travelling salesman problem with time windows</a:t>
            </a:r>
            <a:endParaRPr/>
          </a:p>
          <a:p>
            <a:pPr indent="0" lvl="0" marL="0" rtl="0" algn="l">
              <a:spcBef>
                <a:spcPts val="0"/>
              </a:spcBef>
              <a:spcAft>
                <a:spcPts val="0"/>
              </a:spcAft>
              <a:buNone/>
            </a:pPr>
            <a:r>
              <a:rPr lang="en-GB"/>
              <a:t>MATSim</a:t>
            </a:r>
            <a:endParaRPr/>
          </a:p>
          <a:p>
            <a:pPr indent="0" lvl="0" marL="0" rtl="0" algn="l">
              <a:spcBef>
                <a:spcPts val="0"/>
              </a:spcBef>
              <a:spcAft>
                <a:spcPts val="0"/>
              </a:spcAft>
              <a:buNone/>
            </a:pPr>
            <a:r>
              <a:rPr lang="en-GB"/>
              <a:t>T-Share algorithm and grid paritions using shortest-path distances using hub labeling and caching</a:t>
            </a:r>
            <a:endParaRPr/>
          </a:p>
          <a:p>
            <a:pPr indent="0" lvl="0" marL="0" rtl="0" algn="l">
              <a:spcBef>
                <a:spcPts val="0"/>
              </a:spcBef>
              <a:spcAft>
                <a:spcPts val="0"/>
              </a:spcAft>
              <a:buNone/>
            </a:pPr>
            <a:r>
              <a:rPr lang="en-GB"/>
              <a:t>Dynamic carpooling - drivers can specify fixed source and target and can pick up and drop off passengers thus sharing the cost of the ride. All constrains also apply to drivers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ccc6739d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ccc6739d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ccc6739d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ccc6739d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ccc6739d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ccc6739d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ccc6739d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ccc6739d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 value is a soft constraint to minimize for the given insertion.</a:t>
            </a:r>
            <a:endParaRPr/>
          </a:p>
          <a:p>
            <a:pPr indent="0" lvl="0" marL="0" rtl="0" algn="l">
              <a:spcBef>
                <a:spcPts val="0"/>
              </a:spcBef>
              <a:spcAft>
                <a:spcPts val="0"/>
              </a:spcAft>
              <a:buNone/>
            </a:pPr>
            <a:r>
              <a:rPr lang="en-GB"/>
              <a:t>ι = “iota”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ccc6739d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ccc6739d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ccc6739d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ccc6739d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ccc6739d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ccc6739d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Fast, Exact and Scalable Dynamic Ridesharing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Valentin Buchhold, Peter Sanders, Dorothea Wagner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request insertion (v, r, i, j)</a:t>
            </a:r>
            <a:endParaRPr/>
          </a:p>
          <a:p>
            <a:pPr indent="-342900" lvl="0" marL="457200" rtl="0" algn="l">
              <a:spcBef>
                <a:spcPts val="0"/>
              </a:spcBef>
              <a:spcAft>
                <a:spcPts val="0"/>
              </a:spcAft>
              <a:buSzPts val="1800"/>
              <a:buChar char="●"/>
            </a:pPr>
            <a:r>
              <a:rPr lang="en-GB"/>
              <a:t>BCH to find :</a:t>
            </a:r>
            <a:endParaRPr/>
          </a:p>
          <a:p>
            <a:pPr indent="-317500" lvl="1" marL="914400" rtl="0" algn="l">
              <a:spcBef>
                <a:spcPts val="0"/>
              </a:spcBef>
              <a:spcAft>
                <a:spcPts val="0"/>
              </a:spcAft>
              <a:buSzPts val="1400"/>
              <a:buChar char="○"/>
            </a:pPr>
            <a:r>
              <a:rPr lang="en-GB"/>
              <a:t>dist(s_i, p)</a:t>
            </a:r>
            <a:endParaRPr/>
          </a:p>
          <a:p>
            <a:pPr indent="-317500" lvl="1" marL="914400" rtl="0" algn="l">
              <a:spcBef>
                <a:spcPts val="0"/>
              </a:spcBef>
              <a:spcAft>
                <a:spcPts val="0"/>
              </a:spcAft>
              <a:buSzPts val="1400"/>
              <a:buChar char="○"/>
            </a:pPr>
            <a:r>
              <a:rPr lang="en-GB"/>
              <a:t>dist(p, s_i+1)</a:t>
            </a:r>
            <a:endParaRPr/>
          </a:p>
          <a:p>
            <a:pPr indent="-317500" lvl="1" marL="914400" rtl="0" algn="l">
              <a:spcBef>
                <a:spcPts val="0"/>
              </a:spcBef>
              <a:spcAft>
                <a:spcPts val="0"/>
              </a:spcAft>
              <a:buSzPts val="1400"/>
              <a:buChar char="○"/>
            </a:pPr>
            <a:r>
              <a:rPr lang="en-GB"/>
              <a:t>dist(s_j, d)</a:t>
            </a:r>
            <a:endParaRPr/>
          </a:p>
          <a:p>
            <a:pPr indent="-317500" lvl="1" marL="914400" rtl="0" algn="l">
              <a:spcBef>
                <a:spcPts val="0"/>
              </a:spcBef>
              <a:spcAft>
                <a:spcPts val="0"/>
              </a:spcAft>
              <a:buSzPts val="1400"/>
              <a:buChar char="○"/>
            </a:pPr>
            <a:r>
              <a:rPr lang="en-GB"/>
              <a:t>dist(d, s_j+1)</a:t>
            </a:r>
            <a:endParaRPr/>
          </a:p>
          <a:p>
            <a:pPr indent="-317500" lvl="1" marL="914400" rtl="0" algn="l">
              <a:spcBef>
                <a:spcPts val="0"/>
              </a:spcBef>
              <a:spcAft>
                <a:spcPts val="0"/>
              </a:spcAft>
              <a:buSzPts val="1400"/>
              <a:buChar char="○"/>
            </a:pPr>
            <a:r>
              <a:rPr lang="en-GB"/>
              <a:t>maintains for each vertex h, Bs(h) and Bt(h)</a:t>
            </a:r>
            <a:endParaRPr/>
          </a:p>
          <a:p>
            <a:pPr indent="-342900" lvl="0" marL="457200" rtl="0" algn="l">
              <a:spcBef>
                <a:spcPts val="0"/>
              </a:spcBef>
              <a:spcAft>
                <a:spcPts val="0"/>
              </a:spcAft>
              <a:buSzPts val="1800"/>
              <a:buChar char="●"/>
            </a:pPr>
            <a:r>
              <a:rPr lang="en-GB"/>
              <a:t>LOUD</a:t>
            </a:r>
            <a:endParaRPr/>
          </a:p>
          <a:p>
            <a:pPr indent="-317500" lvl="1" marL="914400" rtl="0" algn="l">
              <a:spcBef>
                <a:spcPts val="0"/>
              </a:spcBef>
              <a:spcAft>
                <a:spcPts val="0"/>
              </a:spcAft>
              <a:buSzPts val="1400"/>
              <a:buChar char="○"/>
            </a:pPr>
            <a:r>
              <a:rPr lang="en-GB"/>
              <a:t>elliptic pruning - stops s_i and s_{i+1} must lie inside a shortest-path ellipse</a:t>
            </a:r>
            <a:endParaRPr/>
          </a:p>
          <a:p>
            <a:pPr indent="-317500" lvl="1" marL="914400" rtl="0" algn="l">
              <a:spcBef>
                <a:spcPts val="0"/>
              </a:spcBef>
              <a:spcAft>
                <a:spcPts val="0"/>
              </a:spcAft>
              <a:buSzPts val="1400"/>
              <a:buChar char="○"/>
            </a:pPr>
            <a:r>
              <a:rPr lang="en-GB"/>
              <a:t>ellipse is the set of vertices : dist(s_i, v) + dist(v, s_i+1) &lt;= λ</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Bucket entries and insertion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1928738" y="1152475"/>
            <a:ext cx="5286524" cy="3266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Shortest-path distances from pickup </a:t>
            </a:r>
            <a:r>
              <a:rPr i="1" lang="en-GB"/>
              <a:t>p</a:t>
            </a:r>
            <a:r>
              <a:rPr lang="en-GB"/>
              <a:t> to drop-off </a:t>
            </a:r>
            <a:r>
              <a:rPr i="1" lang="en-GB"/>
              <a:t>d</a:t>
            </a:r>
            <a:r>
              <a:rPr lang="en-GB"/>
              <a:t> using standard CH query</a:t>
            </a:r>
            <a:endParaRPr/>
          </a:p>
          <a:p>
            <a:pPr indent="-342900" lvl="0" marL="457200" rtl="0" algn="l">
              <a:spcBef>
                <a:spcPts val="0"/>
              </a:spcBef>
              <a:spcAft>
                <a:spcPts val="0"/>
              </a:spcAft>
              <a:buSzPts val="1800"/>
              <a:buChar char="●"/>
            </a:pPr>
            <a:r>
              <a:rPr lang="en-GB"/>
              <a:t>Find ordinary insertions costs using two forward BCH searches and two backward BCH searches (from p and d)</a:t>
            </a:r>
            <a:endParaRPr/>
          </a:p>
          <a:p>
            <a:pPr indent="-342900" lvl="0" marL="457200" rtl="0" algn="l">
              <a:spcBef>
                <a:spcPts val="0"/>
              </a:spcBef>
              <a:spcAft>
                <a:spcPts val="0"/>
              </a:spcAft>
              <a:buSzPts val="1800"/>
              <a:buChar char="●"/>
            </a:pPr>
            <a:r>
              <a:rPr lang="en-GB"/>
              <a:t>Trying all ordinary insertions that </a:t>
            </a:r>
            <a:r>
              <a:rPr lang="en-GB"/>
              <a:t>satisfy capacity constraints and the hard constraints</a:t>
            </a:r>
            <a:endParaRPr/>
          </a:p>
          <a:p>
            <a:pPr indent="-342900" lvl="0" marL="457200" rtl="0" algn="l">
              <a:spcBef>
                <a:spcPts val="0"/>
              </a:spcBef>
              <a:spcAft>
                <a:spcPts val="0"/>
              </a:spcAft>
              <a:buSzPts val="1800"/>
              <a:buChar char="●"/>
            </a:pPr>
            <a:r>
              <a:rPr lang="en-GB"/>
              <a:t>Trying special-case insertions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 Berlin Scenario</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311700" y="1250126"/>
            <a:ext cx="8520600" cy="22886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Performance</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311700" y="1706900"/>
            <a:ext cx="8520598" cy="1995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Special case treatments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311700" y="1738200"/>
            <a:ext cx="8520598" cy="16670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Comparative</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311700" y="1182237"/>
            <a:ext cx="8520598" cy="2779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LOUD algorithm for large scale dynamic ridesharing</a:t>
            </a:r>
            <a:endParaRPr/>
          </a:p>
          <a:p>
            <a:pPr indent="-342900" lvl="0" marL="457200" rtl="0" algn="l">
              <a:spcBef>
                <a:spcPts val="0"/>
              </a:spcBef>
              <a:spcAft>
                <a:spcPts val="0"/>
              </a:spcAft>
              <a:buSzPts val="1800"/>
              <a:buChar char="●"/>
            </a:pPr>
            <a:r>
              <a:rPr lang="en-GB"/>
              <a:t>Modern approach with many-to-many problem (BCH)</a:t>
            </a:r>
            <a:endParaRPr/>
          </a:p>
          <a:p>
            <a:pPr indent="-342900" lvl="0" marL="457200" rtl="0" algn="l">
              <a:spcBef>
                <a:spcPts val="0"/>
              </a:spcBef>
              <a:spcAft>
                <a:spcPts val="0"/>
              </a:spcAft>
              <a:buSzPts val="1800"/>
              <a:buChar char="●"/>
            </a:pPr>
            <a:r>
              <a:rPr lang="en-GB"/>
              <a:t>Great performance &lt; 1 ms, 30 times faster than current algorithms</a:t>
            </a:r>
            <a:endParaRPr/>
          </a:p>
          <a:p>
            <a:pPr indent="-342900" lvl="0" marL="457200" rtl="0" algn="l">
              <a:spcBef>
                <a:spcPts val="0"/>
              </a:spcBef>
              <a:spcAft>
                <a:spcPts val="0"/>
              </a:spcAft>
              <a:buSzPts val="1800"/>
              <a:buChar char="●"/>
            </a:pPr>
            <a:r>
              <a:rPr lang="en-GB"/>
              <a:t>Future work: benchmark LOUD on larger instances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DARP, TSP</a:t>
            </a:r>
            <a:endParaRPr/>
          </a:p>
          <a:p>
            <a:pPr indent="-342900" lvl="0" marL="457200" rtl="0" algn="l">
              <a:spcBef>
                <a:spcPts val="0"/>
              </a:spcBef>
              <a:spcAft>
                <a:spcPts val="0"/>
              </a:spcAft>
              <a:buSzPts val="1800"/>
              <a:buChar char="●"/>
            </a:pPr>
            <a:r>
              <a:rPr lang="en-GB"/>
              <a:t>Evaluation is done on large-scale </a:t>
            </a:r>
            <a:r>
              <a:rPr lang="en-GB"/>
              <a:t>simulations</a:t>
            </a:r>
            <a:r>
              <a:rPr lang="en-GB"/>
              <a:t> of the real world</a:t>
            </a:r>
            <a:endParaRPr/>
          </a:p>
          <a:p>
            <a:pPr indent="-342900" lvl="0" marL="457200" rtl="0" algn="l">
              <a:spcBef>
                <a:spcPts val="0"/>
              </a:spcBef>
              <a:spcAft>
                <a:spcPts val="0"/>
              </a:spcAft>
              <a:buSzPts val="1800"/>
              <a:buChar char="●"/>
            </a:pPr>
            <a:r>
              <a:rPr lang="en-GB"/>
              <a:t>Current methods require many Dijkstra’s shortest path calls</a:t>
            </a:r>
            <a:endParaRPr/>
          </a:p>
          <a:p>
            <a:pPr indent="-342900" lvl="0" marL="457200" rtl="0" algn="l">
              <a:spcBef>
                <a:spcPts val="0"/>
              </a:spcBef>
              <a:spcAft>
                <a:spcPts val="0"/>
              </a:spcAft>
              <a:buSzPts val="1800"/>
              <a:buChar char="●"/>
            </a:pPr>
            <a:r>
              <a:rPr lang="en-GB"/>
              <a:t>The algorithm knows the current routes of a fleet of vehicle and each vehicle number of seats</a:t>
            </a:r>
            <a:endParaRPr/>
          </a:p>
          <a:p>
            <a:pPr indent="-342900" lvl="0" marL="457200" rtl="0" algn="l">
              <a:spcBef>
                <a:spcPts val="0"/>
              </a:spcBef>
              <a:spcAft>
                <a:spcPts val="0"/>
              </a:spcAft>
              <a:buSzPts val="1800"/>
              <a:buChar char="●"/>
            </a:pPr>
            <a:r>
              <a:rPr lang="en-GB"/>
              <a:t>The task is to insert a ride request into a vehicle’s route and minimize the total operation cost of the fleet</a:t>
            </a:r>
            <a:endParaRPr/>
          </a:p>
          <a:p>
            <a:pPr indent="-342900" lvl="0" marL="457200" rtl="0" algn="l">
              <a:spcBef>
                <a:spcPts val="0"/>
              </a:spcBef>
              <a:spcAft>
                <a:spcPts val="0"/>
              </a:spcAft>
              <a:buSzPts val="1800"/>
              <a:buChar char="●"/>
            </a:pPr>
            <a:r>
              <a:rPr lang="en-GB"/>
              <a:t>Constraints on the maximum wait time and the maximum travel time for riders to reach their target destination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Computing shortest paths</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a:t>
            </a:r>
            <a:r>
              <a:rPr lang="en-GB"/>
              <a:t>he problem of quickly computing shortest paths in weighted graphs given auxiliary data</a:t>
            </a:r>
            <a:endParaRPr/>
          </a:p>
          <a:p>
            <a:pPr indent="-342900" lvl="0" marL="457200" rtl="0" algn="l">
              <a:spcBef>
                <a:spcPts val="0"/>
              </a:spcBef>
              <a:spcAft>
                <a:spcPts val="0"/>
              </a:spcAft>
              <a:buSzPts val="1800"/>
              <a:buChar char="●"/>
            </a:pPr>
            <a:r>
              <a:rPr lang="en-GB"/>
              <a:t>CH</a:t>
            </a:r>
            <a:r>
              <a:rPr lang="en-GB"/>
              <a:t> - point to point route planning faster than Dijkstra’s algorithm</a:t>
            </a:r>
            <a:endParaRPr/>
          </a:p>
          <a:p>
            <a:pPr indent="-342900" lvl="0" marL="457200" rtl="0" algn="l">
              <a:spcBef>
                <a:spcPts val="0"/>
              </a:spcBef>
              <a:spcAft>
                <a:spcPts val="0"/>
              </a:spcAft>
              <a:buSzPts val="1800"/>
              <a:buChar char="●"/>
            </a:pPr>
            <a:r>
              <a:rPr lang="en-GB"/>
              <a:t>CCH - variant of CH that can handle updates to the edge weights quickly</a:t>
            </a:r>
            <a:endParaRPr/>
          </a:p>
          <a:p>
            <a:pPr indent="-342900" lvl="0" marL="457200" rtl="0" algn="l">
              <a:spcBef>
                <a:spcPts val="0"/>
              </a:spcBef>
              <a:spcAft>
                <a:spcPts val="0"/>
              </a:spcAft>
              <a:buSzPts val="1800"/>
              <a:buChar char="●"/>
            </a:pPr>
            <a:r>
              <a:rPr lang="en-GB"/>
              <a:t>BCH - CH with buckets:</a:t>
            </a:r>
            <a:endParaRPr/>
          </a:p>
          <a:p>
            <a:pPr indent="-317500" lvl="1" marL="914400" rtl="0" algn="l">
              <a:spcBef>
                <a:spcPts val="0"/>
              </a:spcBef>
              <a:spcAft>
                <a:spcPts val="0"/>
              </a:spcAft>
              <a:buSzPts val="1400"/>
              <a:buChar char="○"/>
            </a:pPr>
            <a:r>
              <a:rPr lang="en-GB"/>
              <a:t>bucket </a:t>
            </a:r>
            <a:r>
              <a:rPr i="1" lang="en-GB"/>
              <a:t>B(v)</a:t>
            </a:r>
            <a:r>
              <a:rPr lang="en-GB"/>
              <a:t> contains all vertices which appear in the search space of vertex </a:t>
            </a:r>
            <a:r>
              <a:rPr i="1" lang="en-GB"/>
              <a:t>v</a:t>
            </a:r>
            <a:r>
              <a:rPr lang="en-GB"/>
              <a:t> </a:t>
            </a:r>
            <a:r>
              <a:rPr lang="en-GB"/>
              <a:t>within a given distance</a:t>
            </a:r>
            <a:endParaRPr/>
          </a:p>
          <a:p>
            <a:pPr indent="-342900" lvl="0" marL="457200" rtl="0" algn="l">
              <a:spcBef>
                <a:spcPts val="0"/>
              </a:spcBef>
              <a:spcAft>
                <a:spcPts val="0"/>
              </a:spcAft>
              <a:buSzPts val="1800"/>
              <a:buChar char="●"/>
            </a:pPr>
            <a:r>
              <a:rPr lang="en-GB"/>
              <a:t>LOUD - BCH + bucket pruning + filtering technique for promising vehicles</a:t>
            </a:r>
            <a:endParaRPr/>
          </a:p>
          <a:p>
            <a:pPr indent="-317500" lvl="1" marL="914400" rtl="0" algn="l">
              <a:spcBef>
                <a:spcPts val="0"/>
              </a:spcBef>
              <a:spcAft>
                <a:spcPts val="0"/>
              </a:spcAft>
              <a:buSzPts val="1400"/>
              <a:buChar char="○"/>
            </a:pPr>
            <a:r>
              <a:rPr lang="en-GB"/>
              <a:t>decreases search space by 20 times</a:t>
            </a:r>
            <a:endParaRPr/>
          </a:p>
          <a:p>
            <a:pPr indent="-317500" lvl="1" marL="914400" rtl="0" algn="l">
              <a:spcBef>
                <a:spcPts val="0"/>
              </a:spcBef>
              <a:spcAft>
                <a:spcPts val="0"/>
              </a:spcAft>
              <a:buSzPts val="1400"/>
              <a:buChar char="○"/>
            </a:pPr>
            <a:r>
              <a:rPr lang="en-GB"/>
              <a:t>Open-Berlin-Scenario : 30 times faster than industry and academia proposed solutions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Road network : directed graph </a:t>
            </a:r>
            <a:r>
              <a:rPr i="1" lang="en-GB"/>
              <a:t>G=(V,E)</a:t>
            </a:r>
            <a:endParaRPr i="1"/>
          </a:p>
          <a:p>
            <a:pPr indent="-317500" lvl="1" marL="914400" rtl="0" algn="l">
              <a:spcBef>
                <a:spcPts val="0"/>
              </a:spcBef>
              <a:spcAft>
                <a:spcPts val="0"/>
              </a:spcAft>
              <a:buSzPts val="1400"/>
              <a:buChar char="○"/>
            </a:pPr>
            <a:r>
              <a:rPr i="1" lang="en-GB"/>
              <a:t>V</a:t>
            </a:r>
            <a:r>
              <a:rPr lang="en-GB"/>
              <a:t> - intersections</a:t>
            </a:r>
            <a:endParaRPr/>
          </a:p>
          <a:p>
            <a:pPr indent="-317500" lvl="1" marL="914400" rtl="0" algn="l">
              <a:spcBef>
                <a:spcPts val="0"/>
              </a:spcBef>
              <a:spcAft>
                <a:spcPts val="0"/>
              </a:spcAft>
              <a:buSzPts val="1400"/>
              <a:buChar char="○"/>
            </a:pPr>
            <a:r>
              <a:rPr i="1" lang="en-GB"/>
              <a:t>E</a:t>
            </a:r>
            <a:r>
              <a:rPr lang="en-GB"/>
              <a:t> - road segments</a:t>
            </a:r>
            <a:endParaRPr/>
          </a:p>
          <a:p>
            <a:pPr indent="-317500" lvl="1" marL="914400" rtl="0" algn="l">
              <a:spcBef>
                <a:spcPts val="0"/>
              </a:spcBef>
              <a:spcAft>
                <a:spcPts val="0"/>
              </a:spcAft>
              <a:buSzPts val="1400"/>
              <a:buChar char="○"/>
            </a:pPr>
            <a:r>
              <a:rPr lang="en-GB"/>
              <a:t>L(v, w) - travel time between v and w</a:t>
            </a:r>
            <a:endParaRPr/>
          </a:p>
          <a:p>
            <a:pPr indent="-317500" lvl="1" marL="914400" rtl="0" algn="l">
              <a:spcBef>
                <a:spcPts val="0"/>
              </a:spcBef>
              <a:spcAft>
                <a:spcPts val="0"/>
              </a:spcAft>
              <a:buSzPts val="1400"/>
              <a:buChar char="○"/>
            </a:pPr>
            <a:r>
              <a:rPr lang="en-GB"/>
              <a:t>dist(v, w) - shortest-path distance from v to w</a:t>
            </a:r>
            <a:endParaRPr/>
          </a:p>
          <a:p>
            <a:pPr indent="-342900" lvl="0" marL="457200" rtl="0" algn="l">
              <a:spcBef>
                <a:spcPts val="0"/>
              </a:spcBef>
              <a:spcAft>
                <a:spcPts val="0"/>
              </a:spcAft>
              <a:buSzPts val="1800"/>
              <a:buChar char="●"/>
            </a:pPr>
            <a:r>
              <a:rPr lang="en-GB"/>
              <a:t>Vehicle</a:t>
            </a:r>
            <a:endParaRPr/>
          </a:p>
          <a:p>
            <a:pPr indent="-317500" lvl="1" marL="914400" rtl="0" algn="l">
              <a:spcBef>
                <a:spcPts val="0"/>
              </a:spcBef>
              <a:spcAft>
                <a:spcPts val="0"/>
              </a:spcAft>
              <a:buSzPts val="1400"/>
              <a:buChar char="○"/>
            </a:pPr>
            <a:r>
              <a:rPr lang="en-GB"/>
              <a:t>l</a:t>
            </a:r>
            <a:r>
              <a:rPr baseline="-25000" lang="en-GB"/>
              <a:t>i</a:t>
            </a:r>
            <a:r>
              <a:rPr lang="en-GB"/>
              <a:t> - initial location</a:t>
            </a:r>
            <a:endParaRPr/>
          </a:p>
          <a:p>
            <a:pPr indent="-317500" lvl="1" marL="914400" rtl="0" algn="l">
              <a:spcBef>
                <a:spcPts val="0"/>
              </a:spcBef>
              <a:spcAft>
                <a:spcPts val="0"/>
              </a:spcAft>
              <a:buSzPts val="1400"/>
              <a:buChar char="○"/>
            </a:pPr>
            <a:r>
              <a:rPr lang="en-GB"/>
              <a:t>c - seating capacity</a:t>
            </a:r>
            <a:endParaRPr/>
          </a:p>
          <a:p>
            <a:pPr indent="-317500" lvl="1" marL="914400" rtl="0" algn="l">
              <a:spcBef>
                <a:spcPts val="0"/>
              </a:spcBef>
              <a:spcAft>
                <a:spcPts val="0"/>
              </a:spcAft>
              <a:buSzPts val="1400"/>
              <a:buChar char="○"/>
            </a:pPr>
            <a:r>
              <a:rPr lang="en-GB"/>
              <a:t>[t</a:t>
            </a:r>
            <a:r>
              <a:rPr lang="en-GB"/>
              <a:t>_min</a:t>
            </a:r>
            <a:r>
              <a:rPr lang="en-GB"/>
              <a:t>, t_serv_max] - service interval</a:t>
            </a:r>
            <a:endParaRPr/>
          </a:p>
          <a:p>
            <a:pPr indent="-317500" lvl="1" marL="914400" rtl="0" algn="l">
              <a:spcBef>
                <a:spcPts val="0"/>
              </a:spcBef>
              <a:spcAft>
                <a:spcPts val="0"/>
              </a:spcAft>
              <a:buSzPts val="1400"/>
              <a:buChar char="○"/>
            </a:pPr>
            <a:r>
              <a:rPr lang="en-GB"/>
              <a:t>R(v) = &lt;s</a:t>
            </a:r>
            <a:r>
              <a:rPr baseline="-25000" lang="en-GB"/>
              <a:t>0</a:t>
            </a:r>
            <a:r>
              <a:rPr lang="en-GB"/>
              <a:t>, …, s</a:t>
            </a:r>
            <a:r>
              <a:rPr baseline="-25000" lang="en-GB"/>
              <a:t>k</a:t>
            </a:r>
            <a:r>
              <a:rPr lang="en-GB"/>
              <a:t>&gt; - sequence of stops s, at locations l(s) element of V, already scheduled for the vehicle</a:t>
            </a:r>
            <a:endParaRPr/>
          </a:p>
          <a:p>
            <a:pPr indent="-317500" lvl="1" marL="914400" rtl="0" algn="l">
              <a:spcBef>
                <a:spcPts val="0"/>
              </a:spcBef>
              <a:spcAft>
                <a:spcPts val="0"/>
              </a:spcAft>
              <a:buSzPts val="1400"/>
              <a:buChar char="○"/>
            </a:pPr>
            <a:r>
              <a:rPr lang="en-GB"/>
              <a:t>At each stop, the vehicle picks-up and/or drops off one or more riders</a:t>
            </a:r>
            <a:endParaRPr/>
          </a:p>
          <a:p>
            <a:pPr indent="-317500" lvl="1" marL="914400" rtl="0" algn="l">
              <a:spcBef>
                <a:spcPts val="0"/>
              </a:spcBef>
              <a:spcAft>
                <a:spcPts val="0"/>
              </a:spcAft>
              <a:buSzPts val="1400"/>
              <a:buChar char="○"/>
            </a:pPr>
            <a:r>
              <a:rPr lang="en-GB"/>
              <a:t>Each stop takes </a:t>
            </a:r>
            <a:r>
              <a:rPr i="1" lang="en-GB"/>
              <a:t>t_stop</a:t>
            </a:r>
            <a:r>
              <a:rPr lang="en-GB"/>
              <a:t> time, independent of the number of riders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Vehicle</a:t>
            </a:r>
            <a:endParaRPr/>
          </a:p>
          <a:p>
            <a:pPr indent="-317500" lvl="1" marL="914400" rtl="0" algn="l">
              <a:spcBef>
                <a:spcPts val="0"/>
              </a:spcBef>
              <a:spcAft>
                <a:spcPts val="0"/>
              </a:spcAft>
              <a:buSzPts val="1400"/>
              <a:buChar char="○"/>
            </a:pPr>
            <a:r>
              <a:rPr lang="en-GB" sz="1400"/>
              <a:t>Vehicle route is continuously updated. </a:t>
            </a:r>
            <a:endParaRPr/>
          </a:p>
          <a:p>
            <a:pPr indent="-317500" lvl="1" marL="914400" rtl="0" algn="l">
              <a:spcBef>
                <a:spcPts val="0"/>
              </a:spcBef>
              <a:spcAft>
                <a:spcPts val="0"/>
              </a:spcAft>
              <a:buSzPts val="1400"/>
              <a:buChar char="○"/>
            </a:pPr>
            <a:r>
              <a:rPr lang="en-GB" sz="1400"/>
              <a:t>Vehicle stop - s_0 is the current stop</a:t>
            </a:r>
            <a:endParaRPr/>
          </a:p>
          <a:p>
            <a:pPr indent="-317500" lvl="1" marL="914400" rtl="0" algn="l">
              <a:spcBef>
                <a:spcPts val="0"/>
              </a:spcBef>
              <a:spcAft>
                <a:spcPts val="0"/>
              </a:spcAft>
              <a:buSzPts val="1400"/>
              <a:buChar char="○"/>
            </a:pPr>
            <a:r>
              <a:rPr lang="en-GB" sz="1400"/>
              <a:t>Vehicle driving - s_0 is the previous stop, vehicle location is between s_0 and s_1</a:t>
            </a:r>
            <a:endParaRPr/>
          </a:p>
          <a:p>
            <a:pPr indent="-317500" lvl="1" marL="914400" rtl="0" algn="l">
              <a:spcBef>
                <a:spcPts val="0"/>
              </a:spcBef>
              <a:spcAft>
                <a:spcPts val="0"/>
              </a:spcAft>
              <a:buSzPts val="1400"/>
              <a:buChar char="○"/>
            </a:pPr>
            <a:r>
              <a:rPr lang="en-GB" sz="1400"/>
              <a:t>Idle vehicles prolong their last stop</a:t>
            </a:r>
            <a:endParaRPr sz="1400"/>
          </a:p>
          <a:p>
            <a:pPr indent="-342900" lvl="0" marL="457200" rtl="0" algn="l">
              <a:spcBef>
                <a:spcPts val="0"/>
              </a:spcBef>
              <a:spcAft>
                <a:spcPts val="0"/>
              </a:spcAft>
              <a:buSzPts val="1800"/>
              <a:buChar char="●"/>
            </a:pPr>
            <a:r>
              <a:rPr lang="en-GB"/>
              <a:t>Request</a:t>
            </a:r>
            <a:endParaRPr/>
          </a:p>
          <a:p>
            <a:pPr indent="-317500" lvl="1" marL="914400" rtl="0" algn="l">
              <a:spcBef>
                <a:spcPts val="0"/>
              </a:spcBef>
              <a:spcAft>
                <a:spcPts val="0"/>
              </a:spcAft>
              <a:buSzPts val="1400"/>
              <a:buChar char="○"/>
            </a:pPr>
            <a:r>
              <a:rPr lang="en-GB"/>
              <a:t>r = (p, d, t_dep_min) - pickup location, drop off location, earliest departure time</a:t>
            </a:r>
            <a:endParaRPr/>
          </a:p>
          <a:p>
            <a:pPr indent="-317500" lvl="1" marL="914400" rtl="0" algn="l">
              <a:spcBef>
                <a:spcPts val="0"/>
              </a:spcBef>
              <a:spcAft>
                <a:spcPts val="0"/>
              </a:spcAft>
              <a:buSzPts val="1400"/>
              <a:buChar char="○"/>
            </a:pPr>
            <a:r>
              <a:rPr lang="en-GB"/>
              <a:t>no pre-booking allowed</a:t>
            </a:r>
            <a:endParaRPr/>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a:t>insert request into any vehicle’s route, such that the vehicle’s operation time δ is minimized</a:t>
            </a:r>
            <a:endParaRPr sz="2200"/>
          </a:p>
          <a:p>
            <a:pPr indent="-342900" lvl="0" marL="457200" rtl="0" algn="l">
              <a:spcBef>
                <a:spcPts val="0"/>
              </a:spcBef>
              <a:spcAft>
                <a:spcPts val="0"/>
              </a:spcAft>
              <a:buSzPts val="1800"/>
              <a:buChar char="●"/>
            </a:pPr>
            <a:r>
              <a:rPr lang="en-GB" sz="1400"/>
              <a:t>ι = </a:t>
            </a:r>
            <a:r>
              <a:rPr lang="en-GB"/>
              <a:t>(v, r, i, j) - vehicle v, picks up request r, after stop s_i and drops off after stop s_j</a:t>
            </a:r>
            <a:endParaRPr/>
          </a:p>
          <a:p>
            <a:pPr indent="-342900" lvl="0" marL="457200" rtl="0" algn="l">
              <a:spcBef>
                <a:spcPts val="0"/>
              </a:spcBef>
              <a:spcAft>
                <a:spcPts val="0"/>
              </a:spcAft>
              <a:buSzPts val="1800"/>
              <a:buChar char="●"/>
            </a:pPr>
            <a:r>
              <a:rPr lang="en-GB"/>
              <a:t>vehicle capacity constraint and service time constraint</a:t>
            </a:r>
            <a:endParaRPr/>
          </a:p>
          <a:p>
            <a:pPr indent="-342900" lvl="0" marL="457200" rtl="0" algn="l">
              <a:spcBef>
                <a:spcPts val="0"/>
              </a:spcBef>
              <a:spcAft>
                <a:spcPts val="0"/>
              </a:spcAft>
              <a:buSzPts val="1800"/>
              <a:buChar char="●"/>
            </a:pPr>
            <a:r>
              <a:rPr lang="en-GB"/>
              <a:t>t_wait_max - for a matched request r’, the wait time must not exceed threshold</a:t>
            </a:r>
            <a:endParaRPr/>
          </a:p>
          <a:p>
            <a:pPr indent="-317500" lvl="1" marL="914400" rtl="0" algn="l">
              <a:spcBef>
                <a:spcPts val="0"/>
              </a:spcBef>
              <a:spcAft>
                <a:spcPts val="0"/>
              </a:spcAft>
              <a:buSzPts val="1400"/>
              <a:buChar char="○"/>
            </a:pPr>
            <a:r>
              <a:rPr lang="en-GB"/>
              <a:t>t_dep_max(r’) = t_dep_min(r’) + t_wait_max</a:t>
            </a:r>
            <a:endParaRPr/>
          </a:p>
          <a:p>
            <a:pPr indent="-342900" lvl="0" marL="457200" rtl="0" algn="l">
              <a:spcBef>
                <a:spcPts val="0"/>
              </a:spcBef>
              <a:spcAft>
                <a:spcPts val="0"/>
              </a:spcAft>
              <a:buSzPts val="1800"/>
              <a:buChar char="●"/>
            </a:pPr>
            <a:r>
              <a:rPr lang="en-GB"/>
              <a:t>trip time </a:t>
            </a:r>
            <a:endParaRPr/>
          </a:p>
          <a:p>
            <a:pPr indent="-317500" lvl="1" marL="914400" rtl="0" algn="l">
              <a:spcBef>
                <a:spcPts val="0"/>
              </a:spcBef>
              <a:spcAft>
                <a:spcPts val="0"/>
              </a:spcAft>
              <a:buSzPts val="1400"/>
              <a:buChar char="○"/>
            </a:pPr>
            <a:r>
              <a:rPr lang="en-GB"/>
              <a:t>t_arr_max(r’) = t_dep_min(r’) + t_trip_max(r’) = t_dep_min(r’) + α * dist(p(r’), d(r’)) + β</a:t>
            </a:r>
            <a:endParaRPr/>
          </a:p>
          <a:p>
            <a:pPr indent="-342900" lvl="0" marL="457200" rtl="0" algn="l">
              <a:spcBef>
                <a:spcPts val="0"/>
              </a:spcBef>
              <a:spcAft>
                <a:spcPts val="0"/>
              </a:spcAft>
              <a:buSzPts val="1800"/>
              <a:buChar char="●"/>
            </a:pPr>
            <a:r>
              <a:rPr lang="en-GB"/>
              <a:t>objective value to minimize</a:t>
            </a:r>
            <a:endParaRPr/>
          </a:p>
          <a:p>
            <a:pPr indent="-317500" lvl="1" marL="914400" rtl="0" algn="l">
              <a:spcBef>
                <a:spcPts val="0"/>
              </a:spcBef>
              <a:spcAft>
                <a:spcPts val="0"/>
              </a:spcAft>
              <a:buSzPts val="1400"/>
              <a:buChar char="○"/>
            </a:pPr>
            <a:r>
              <a:rPr lang="en-GB"/>
              <a:t>f(ι) = δ + 𝛾_wait * max{t_dep(p(r)) - t_dep_max(r), 0} + 𝛾_trip * max{t_arr(d(r)) - t_arr_max(r), 0}</a:t>
            </a:r>
            <a:endParaRPr/>
          </a:p>
        </p:txBody>
      </p:sp>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Constraints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Dijkstra's algorithm</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Computes the shortest-path from source vertex to all other vertices</a:t>
            </a:r>
            <a:endParaRPr/>
          </a:p>
          <a:p>
            <a:pPr indent="-342900" lvl="0" marL="457200" rtl="0" algn="l">
              <a:spcBef>
                <a:spcPts val="0"/>
              </a:spcBef>
              <a:spcAft>
                <a:spcPts val="0"/>
              </a:spcAft>
              <a:buSzPts val="1800"/>
              <a:buChar char="●"/>
            </a:pPr>
            <a:r>
              <a:rPr lang="en-GB"/>
              <a:t>s - source vertex</a:t>
            </a:r>
            <a:endParaRPr/>
          </a:p>
          <a:p>
            <a:pPr indent="-342900" lvl="0" marL="457200" rtl="0" algn="l">
              <a:spcBef>
                <a:spcPts val="0"/>
              </a:spcBef>
              <a:spcAft>
                <a:spcPts val="0"/>
              </a:spcAft>
              <a:buSzPts val="1800"/>
              <a:buChar char="●"/>
            </a:pPr>
            <a:r>
              <a:rPr lang="en-GB"/>
              <a:t>distance label - d_s(v) </a:t>
            </a:r>
            <a:endParaRPr/>
          </a:p>
          <a:p>
            <a:pPr indent="-342900" lvl="0" marL="457200" rtl="0" algn="l">
              <a:spcBef>
                <a:spcPts val="0"/>
              </a:spcBef>
              <a:spcAft>
                <a:spcPts val="0"/>
              </a:spcAft>
              <a:buSzPts val="1800"/>
              <a:buChar char="●"/>
            </a:pPr>
            <a:r>
              <a:rPr lang="en-GB"/>
              <a:t>Q - </a:t>
            </a:r>
            <a:r>
              <a:rPr lang="en-GB"/>
              <a:t>priority</a:t>
            </a:r>
            <a:r>
              <a:rPr lang="en-GB"/>
              <a:t> queue of vertices with distance label as keys</a:t>
            </a:r>
            <a:endParaRPr/>
          </a:p>
          <a:p>
            <a:pPr indent="-342900" lvl="0" marL="457200" rtl="0" algn="l">
              <a:spcBef>
                <a:spcPts val="0"/>
              </a:spcBef>
              <a:spcAft>
                <a:spcPts val="0"/>
              </a:spcAft>
              <a:buSzPts val="1800"/>
              <a:buChar char="●"/>
            </a:pPr>
            <a:r>
              <a:rPr lang="en-GB"/>
              <a:t>initialization : Q = {s}, d_s(s) = 0, d_s(v) = ∞,  for each v != s</a:t>
            </a:r>
            <a:endParaRPr/>
          </a:p>
          <a:p>
            <a:pPr indent="-342900" lvl="0" marL="457200" rtl="0" algn="l">
              <a:spcBef>
                <a:spcPts val="0"/>
              </a:spcBef>
              <a:spcAft>
                <a:spcPts val="0"/>
              </a:spcAft>
              <a:buSzPts val="1800"/>
              <a:buChar char="●"/>
            </a:pPr>
            <a:r>
              <a:rPr lang="en-GB"/>
              <a:t>Repeat until Q is empty:</a:t>
            </a:r>
            <a:endParaRPr/>
          </a:p>
          <a:p>
            <a:pPr indent="-317500" lvl="1" marL="914400" rtl="0" algn="l">
              <a:spcBef>
                <a:spcPts val="0"/>
              </a:spcBef>
              <a:spcAft>
                <a:spcPts val="0"/>
              </a:spcAft>
              <a:buSzPts val="1400"/>
              <a:buChar char="○"/>
            </a:pPr>
            <a:r>
              <a:rPr lang="en-GB"/>
              <a:t>extract vertex v from Q</a:t>
            </a:r>
            <a:endParaRPr/>
          </a:p>
          <a:p>
            <a:pPr indent="-317500" lvl="1" marL="914400" rtl="0" algn="l">
              <a:spcBef>
                <a:spcPts val="0"/>
              </a:spcBef>
              <a:spcAft>
                <a:spcPts val="0"/>
              </a:spcAft>
              <a:buSzPts val="1400"/>
              <a:buChar char="○"/>
            </a:pPr>
            <a:r>
              <a:rPr lang="en-GB"/>
              <a:t>relax outgoing edges e=(v, w)</a:t>
            </a:r>
            <a:endParaRPr/>
          </a:p>
          <a:p>
            <a:pPr indent="-317500" lvl="2" marL="1371600" rtl="0" algn="l">
              <a:spcBef>
                <a:spcPts val="0"/>
              </a:spcBef>
              <a:spcAft>
                <a:spcPts val="0"/>
              </a:spcAft>
              <a:buSzPts val="1400"/>
              <a:buChar char="■"/>
            </a:pPr>
            <a:r>
              <a:rPr lang="en-GB"/>
              <a:t>if d_s(v) + l(e) &lt; d_s(w): d_s(w) = d_s(v) + l(e) </a:t>
            </a:r>
            <a:endParaRPr/>
          </a:p>
          <a:p>
            <a:pPr indent="-317500" lvl="2" marL="1371600" rtl="0" algn="l">
              <a:spcBef>
                <a:spcPts val="0"/>
              </a:spcBef>
              <a:spcAft>
                <a:spcPts val="0"/>
              </a:spcAft>
              <a:buSzPts val="1400"/>
              <a:buChar char="■"/>
            </a:pPr>
            <a:r>
              <a:rPr lang="en-GB"/>
              <a:t>insert w into Q</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Contraction Hierarchies (CH)</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vertices that hit many shortest paths are considered more important (such as highways)</a:t>
            </a:r>
            <a:endParaRPr/>
          </a:p>
          <a:p>
            <a:pPr indent="-342900" lvl="0" marL="457200" rtl="0" algn="l">
              <a:spcBef>
                <a:spcPts val="0"/>
              </a:spcBef>
              <a:spcAft>
                <a:spcPts val="0"/>
              </a:spcAft>
              <a:buSzPts val="1800"/>
              <a:buChar char="●"/>
            </a:pPr>
            <a:r>
              <a:rPr lang="en-GB"/>
              <a:t>add shortcut edges between neighbours of important vertices</a:t>
            </a:r>
            <a:endParaRPr/>
          </a:p>
          <a:p>
            <a:pPr indent="-342900" lvl="0" marL="457200" rtl="0" algn="l">
              <a:spcBef>
                <a:spcPts val="0"/>
              </a:spcBef>
              <a:spcAft>
                <a:spcPts val="0"/>
              </a:spcAft>
              <a:buSzPts val="1800"/>
              <a:buChar char="●"/>
            </a:pPr>
            <a:r>
              <a:rPr lang="en-GB"/>
              <a:t>witness search - local Dijkstra</a:t>
            </a:r>
            <a:endParaRPr/>
          </a:p>
          <a:p>
            <a:pPr indent="-342900" lvl="0" marL="457200" rtl="0" algn="l">
              <a:spcBef>
                <a:spcPts val="0"/>
              </a:spcBef>
              <a:spcAft>
                <a:spcPts val="0"/>
              </a:spcAft>
              <a:buSzPts val="1800"/>
              <a:buChar char="●"/>
            </a:pPr>
            <a:r>
              <a:rPr lang="en-GB"/>
              <a:t>query phase:</a:t>
            </a:r>
            <a:endParaRPr/>
          </a:p>
          <a:p>
            <a:pPr indent="-317500" lvl="1" marL="914400" rtl="0" algn="l">
              <a:spcBef>
                <a:spcPts val="0"/>
              </a:spcBef>
              <a:spcAft>
                <a:spcPts val="0"/>
              </a:spcAft>
              <a:buSzPts val="1400"/>
              <a:buChar char="○"/>
            </a:pPr>
            <a:r>
              <a:rPr lang="en-GB"/>
              <a:t>bidirectional Dijkstra only relaxing edges leading to higher rank vertices</a:t>
            </a:r>
            <a:endParaRPr/>
          </a:p>
          <a:p>
            <a:pPr indent="-317500" lvl="1" marL="914400" rtl="0" algn="l">
              <a:spcBef>
                <a:spcPts val="0"/>
              </a:spcBef>
              <a:spcAft>
                <a:spcPts val="0"/>
              </a:spcAft>
              <a:buSzPts val="1400"/>
              <a:buChar char="○"/>
            </a:pPr>
            <a:r>
              <a:rPr lang="en-GB"/>
              <a:t>CH forward search from source and reverse CH search from target until the search frontieres meet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BCH</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one source s, many targets t are elements of V</a:t>
            </a:r>
            <a:endParaRPr/>
          </a:p>
          <a:p>
            <a:pPr indent="-342900" lvl="0" marL="457200" rtl="0" algn="l">
              <a:spcBef>
                <a:spcPts val="0"/>
              </a:spcBef>
              <a:spcAft>
                <a:spcPts val="0"/>
              </a:spcAft>
              <a:buSzPts val="1800"/>
              <a:buChar char="●"/>
            </a:pPr>
            <a:r>
              <a:rPr lang="en-GB"/>
              <a:t>Ds(t) - tentative distance from s to v</a:t>
            </a:r>
            <a:endParaRPr/>
          </a:p>
          <a:p>
            <a:pPr indent="-342900" lvl="0" marL="457200" rtl="0" algn="l">
              <a:spcBef>
                <a:spcPts val="0"/>
              </a:spcBef>
              <a:spcAft>
                <a:spcPts val="0"/>
              </a:spcAft>
              <a:buSzPts val="1800"/>
              <a:buChar char="●"/>
            </a:pPr>
            <a:r>
              <a:rPr lang="en-GB"/>
              <a:t>B(h) - bucket for vertex h</a:t>
            </a:r>
            <a:endParaRPr/>
          </a:p>
          <a:p>
            <a:pPr indent="-342900" lvl="0" marL="457200" rtl="0" algn="l">
              <a:spcBef>
                <a:spcPts val="0"/>
              </a:spcBef>
              <a:spcAft>
                <a:spcPts val="0"/>
              </a:spcAft>
              <a:buSzPts val="1800"/>
              <a:buChar char="●"/>
            </a:pPr>
            <a:r>
              <a:rPr lang="en-GB"/>
              <a:t>reverse CH from each t</a:t>
            </a:r>
            <a:endParaRPr/>
          </a:p>
          <a:p>
            <a:pPr indent="-317500" lvl="1" marL="914400" rtl="0" algn="l">
              <a:spcBef>
                <a:spcPts val="0"/>
              </a:spcBef>
              <a:spcAft>
                <a:spcPts val="0"/>
              </a:spcAft>
              <a:buSzPts val="1400"/>
              <a:buChar char="○"/>
            </a:pPr>
            <a:r>
              <a:rPr lang="en-GB"/>
              <a:t>insert each settled h into B(h) as (t, dt(h)) - shortcut from h to t with length dt(h)</a:t>
            </a:r>
            <a:endParaRPr/>
          </a:p>
          <a:p>
            <a:pPr indent="-342900" lvl="0" marL="457200" rtl="0" algn="l">
              <a:spcBef>
                <a:spcPts val="0"/>
              </a:spcBef>
              <a:spcAft>
                <a:spcPts val="0"/>
              </a:spcAft>
              <a:buSzPts val="1800"/>
              <a:buChar char="●"/>
            </a:pPr>
            <a:r>
              <a:rPr lang="en-GB"/>
              <a:t>forward CH from s</a:t>
            </a:r>
            <a:endParaRPr/>
          </a:p>
          <a:p>
            <a:pPr indent="-317500" lvl="1" marL="914400" rtl="0" algn="l">
              <a:spcBef>
                <a:spcPts val="0"/>
              </a:spcBef>
              <a:spcAft>
                <a:spcPts val="0"/>
              </a:spcAft>
              <a:buSzPts val="1400"/>
              <a:buChar char="○"/>
            </a:pPr>
            <a:r>
              <a:rPr lang="en-GB"/>
              <a:t>loop for each h settled over all entries (t, dt(h)) elements of B(h)</a:t>
            </a:r>
            <a:endParaRPr/>
          </a:p>
          <a:p>
            <a:pPr indent="-317500" lvl="1" marL="914400" rtl="0" algn="l">
              <a:spcBef>
                <a:spcPts val="0"/>
              </a:spcBef>
              <a:spcAft>
                <a:spcPts val="0"/>
              </a:spcAft>
              <a:buSzPts val="1400"/>
              <a:buChar char="○"/>
            </a:pPr>
            <a:r>
              <a:rPr lang="en-GB"/>
              <a:t>if ds(h) + dt(h) &lt; Ds(t): Ds(t) = ds(h) + dt(h)</a:t>
            </a:r>
            <a:endParaRPr/>
          </a:p>
          <a:p>
            <a:pPr indent="-342900" lvl="0" marL="457200" rtl="0" algn="l">
              <a:spcBef>
                <a:spcPts val="0"/>
              </a:spcBef>
              <a:spcAft>
                <a:spcPts val="0"/>
              </a:spcAft>
              <a:buSzPts val="1800"/>
              <a:buChar char="●"/>
            </a:pPr>
            <a:r>
              <a:rPr lang="en-GB"/>
              <a:t>many to many</a:t>
            </a:r>
            <a:endParaRPr/>
          </a:p>
          <a:p>
            <a:pPr indent="-317500" lvl="1" marL="914400" rtl="0" algn="l">
              <a:spcBef>
                <a:spcPts val="0"/>
              </a:spcBef>
              <a:spcAft>
                <a:spcPts val="0"/>
              </a:spcAft>
              <a:buSzPts val="1400"/>
              <a:buChar char="○"/>
            </a:pPr>
            <a:r>
              <a:rPr lang="en-GB"/>
              <a:t>each bucket stores entries from several s to 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