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sldIdLst>
    <p:sldId id="256" r:id="rId2"/>
    <p:sldId id="265" r:id="rId3"/>
    <p:sldId id="264" r:id="rId4"/>
    <p:sldId id="260" r:id="rId5"/>
    <p:sldId id="266" r:id="rId6"/>
    <p:sldId id="267" r:id="rId7"/>
    <p:sldId id="257" r:id="rId8"/>
    <p:sldId id="268" r:id="rId9"/>
    <p:sldId id="269" r:id="rId10"/>
    <p:sldId id="270" r:id="rId11"/>
    <p:sldId id="271" r:id="rId12"/>
    <p:sldId id="274" r:id="rId13"/>
    <p:sldId id="275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0" d="100"/>
          <a:sy n="70" d="100"/>
        </p:scale>
        <p:origin x="546" y="8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9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5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681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48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341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93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1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3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5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5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3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8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8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7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0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9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51B5E-C819-46AE-B6EA-637D301869B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5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642-22256-6_10" TargetMode="External"/><Relationship Id="rId2" Type="http://schemas.openxmlformats.org/officeDocument/2006/relationships/hyperlink" Target="https://almob.biomedcentral.com/articles/10.1186/s13015-017-0094-z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l.inria.fr/file/index/docid/619991/filename/9806-TC.pdf" TargetMode="External"/><Relationship Id="rId4" Type="http://schemas.openxmlformats.org/officeDocument/2006/relationships/hyperlink" Target="http://www.stringology.org/DataCompression/dca/index_e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181" y="1282890"/>
            <a:ext cx="8060291" cy="2259692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Optimal computation of avoided 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181" y="4633415"/>
            <a:ext cx="8120332" cy="1187355"/>
          </a:xfrm>
        </p:spPr>
        <p:txBody>
          <a:bodyPr/>
          <a:lstStyle/>
          <a:p>
            <a:pPr algn="ctr"/>
            <a:r>
              <a:rPr lang="en-US" dirty="0"/>
              <a:t>Hélène </a:t>
            </a:r>
            <a:r>
              <a:rPr lang="en-US" dirty="0" err="1"/>
              <a:t>Perée</a:t>
            </a:r>
            <a:endParaRPr lang="en-US" dirty="0"/>
          </a:p>
          <a:p>
            <a:pPr algn="ctr"/>
            <a:r>
              <a:rPr lang="en-US" dirty="0"/>
              <a:t>Madalina Ciortan</a:t>
            </a:r>
          </a:p>
        </p:txBody>
      </p:sp>
    </p:spTree>
    <p:extLst>
      <p:ext uri="{BB962C8B-B14F-4D97-AF65-F5344CB8AC3E}">
        <p14:creationId xmlns:p14="http://schemas.microsoft.com/office/powerpoint/2010/main" val="10326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 and lemmas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4732"/>
            <a:ext cx="8596668" cy="4609377"/>
          </a:xfrm>
        </p:spPr>
        <p:txBody>
          <a:bodyPr/>
          <a:lstStyle/>
          <a:p>
            <a:r>
              <a:rPr lang="en-US" dirty="0"/>
              <a:t>The paper proves mathematically the following points:</a:t>
            </a:r>
          </a:p>
          <a:p>
            <a:pPr lvl="1"/>
            <a:r>
              <a:rPr lang="en-US" dirty="0"/>
              <a:t>Any absent </a:t>
            </a:r>
            <a:r>
              <a:rPr lang="en-US" dirty="0" err="1"/>
              <a:t>ρρ</a:t>
            </a:r>
            <a:r>
              <a:rPr lang="en-US" dirty="0"/>
              <a:t>-avoided word w in x is a minimal absent word of x.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3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7170" name="Picture 2" descr="http://media.springernature.com/full/springer-static/image/art%3A10.1186%2Fs13015-017-0094-z/MediaObjects/13015_2017_94_Fig2_HT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9" y="1393226"/>
            <a:ext cx="7477125" cy="229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media.springernature.com/full/springer-static/image/art%3A10.1186%2Fs13015-017-0094-z/MediaObjects/13015_2017_94_Fig4_HTM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44" y="4221193"/>
            <a:ext cx="7477125" cy="239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62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61666"/>
            <a:ext cx="9415185" cy="1568734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 </a:t>
            </a:r>
            <a:br>
              <a:rPr lang="en-US" dirty="0"/>
            </a:br>
            <a:r>
              <a:rPr lang="en-US" dirty="0"/>
              <a:t>Building phylogeny with minimal absent words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901081" cy="3880773"/>
          </a:xfrm>
        </p:spPr>
        <p:txBody>
          <a:bodyPr/>
          <a:lstStyle/>
          <a:p>
            <a:r>
              <a:rPr lang="en-US" dirty="0"/>
              <a:t>Absent words</a:t>
            </a:r>
          </a:p>
          <a:p>
            <a:pPr lvl="1"/>
            <a:r>
              <a:rPr lang="en-US" dirty="0"/>
              <a:t>Negative selection</a:t>
            </a:r>
          </a:p>
          <a:p>
            <a:pPr lvl="1"/>
            <a:r>
              <a:rPr lang="en-US" dirty="0"/>
              <a:t>Sequence evolution/ comparative genomics / genetic engineering</a:t>
            </a:r>
          </a:p>
          <a:p>
            <a:pPr marL="342900" lvl="1" indent="-342900"/>
            <a:r>
              <a:rPr lang="en-US" dirty="0"/>
              <a:t>Length-weighted index to compute the similarity/dissimilarity between sequences based on the minimal absent words</a:t>
            </a:r>
          </a:p>
          <a:p>
            <a:pPr marL="342900" lvl="1" indent="-342900"/>
            <a:r>
              <a:rPr lang="en-US" dirty="0"/>
              <a:t>Technique applied to the first axon of B globin -&gt; phylogeny of 11 organisms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100" y="1684843"/>
            <a:ext cx="4080834" cy="435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5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br>
              <a:rPr lang="en-US" dirty="0"/>
            </a:br>
            <a:r>
              <a:rPr lang="en-US" dirty="0"/>
              <a:t>Data compression using </a:t>
            </a:r>
            <a:r>
              <a:rPr lang="en-US" dirty="0" err="1"/>
              <a:t>antidictionaries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processing </a:t>
            </a:r>
            <a:r>
              <a:rPr lang="en-US" dirty="0" err="1"/>
              <a:t>i-th</a:t>
            </a:r>
            <a:r>
              <a:rPr lang="en-US" dirty="0"/>
              <a:t> letter of input and there is a word v[1..n] in </a:t>
            </a:r>
            <a:r>
              <a:rPr lang="en-US" dirty="0" err="1"/>
              <a:t>antidictionary</a:t>
            </a:r>
            <a:r>
              <a:rPr lang="en-US" dirty="0"/>
              <a:t>, that v[1..n-1] is a suffix of previously processed input, we don't need to code </a:t>
            </a:r>
            <a:r>
              <a:rPr lang="en-US" dirty="0" err="1"/>
              <a:t>i-th</a:t>
            </a:r>
            <a:r>
              <a:rPr lang="en-US" dirty="0"/>
              <a:t> letter into output, because (when decoding) we can find that letter with a help of the suffix and the </a:t>
            </a:r>
            <a:r>
              <a:rPr lang="en-US" dirty="0" err="1"/>
              <a:t>antidictionary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input letters are normally copied to output.</a:t>
            </a:r>
          </a:p>
        </p:txBody>
      </p:sp>
    </p:spTree>
    <p:extLst>
      <p:ext uri="{BB962C8B-B14F-4D97-AF65-F5344CB8AC3E}">
        <p14:creationId xmlns:p14="http://schemas.microsoft.com/office/powerpoint/2010/main" val="168021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7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https://almob.biomedcentral.com/articles/10.1186/s13015-017-0094-z</a:t>
            </a:r>
            <a:endParaRPr lang="en-US" dirty="0"/>
          </a:p>
          <a:p>
            <a:r>
              <a:rPr lang="en-US" dirty="0"/>
              <a:t>Building Phylogeny with Minimal Absent Words </a:t>
            </a:r>
            <a:r>
              <a:rPr lang="en-US" dirty="0">
                <a:hlinkClick r:id="rId3"/>
              </a:rPr>
              <a:t>https://link.springer.com/chapter/10.1007/978-3-642-22256-6_10</a:t>
            </a:r>
            <a:endParaRPr lang="en-US" dirty="0"/>
          </a:p>
          <a:p>
            <a:r>
              <a:rPr lang="en-US" dirty="0"/>
              <a:t>Data compression using </a:t>
            </a:r>
            <a:r>
              <a:rPr lang="en-US" dirty="0" err="1"/>
              <a:t>antidictionaries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http://www.stringology.org/DataCompression/dca/index_en.html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https://hal.inria.fr/file/index/docid/619991/filename/9806-TC.pdf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937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404734" cy="1137313"/>
          </a:xfrm>
        </p:spPr>
        <p:txBody>
          <a:bodyPr>
            <a:normAutofit/>
          </a:bodyPr>
          <a:lstStyle/>
          <a:p>
            <a:r>
              <a:rPr lang="en-US" dirty="0"/>
              <a:t>From formal language theory to genomics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950409" cy="3880773"/>
          </a:xfrm>
        </p:spPr>
        <p:txBody>
          <a:bodyPr/>
          <a:lstStyle/>
          <a:p>
            <a:r>
              <a:rPr lang="en-US" dirty="0"/>
              <a:t>DNA sequences = words on a fixed sized alphabet</a:t>
            </a:r>
          </a:p>
          <a:p>
            <a:r>
              <a:rPr lang="en-US" dirty="0"/>
              <a:t>Non/Coding DNA has many statistical features common with natural languages (EX)</a:t>
            </a:r>
          </a:p>
          <a:p>
            <a:r>
              <a:rPr lang="en-US" dirty="0"/>
              <a:t>DNA avoided words:</a:t>
            </a:r>
          </a:p>
          <a:p>
            <a:pPr lvl="1"/>
            <a:r>
              <a:rPr lang="en-US" dirty="0"/>
              <a:t>Destabilize chromatin/genomic conformation</a:t>
            </a:r>
          </a:p>
          <a:p>
            <a:pPr lvl="1"/>
            <a:r>
              <a:rPr lang="en-US" dirty="0"/>
              <a:t>Target of restriction endonuclease</a:t>
            </a:r>
          </a:p>
          <a:p>
            <a:pPr lvl="1"/>
            <a:r>
              <a:rPr lang="en-US" dirty="0"/>
              <a:t>Signaling roles (initiation of transcription/DNA replication)</a:t>
            </a:r>
          </a:p>
          <a:p>
            <a:pPr lvl="1"/>
            <a:r>
              <a:rPr lang="en-US" dirty="0"/>
              <a:t>Insulators</a:t>
            </a:r>
          </a:p>
          <a:p>
            <a:pPr lvl="1"/>
            <a:r>
              <a:rPr lang="en-US" dirty="0"/>
              <a:t>Functions yet to be discovered</a:t>
            </a:r>
          </a:p>
        </p:txBody>
      </p:sp>
    </p:spTree>
    <p:extLst>
      <p:ext uri="{BB962C8B-B14F-4D97-AF65-F5344CB8AC3E}">
        <p14:creationId xmlns:p14="http://schemas.microsoft.com/office/powerpoint/2010/main" val="418839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25188"/>
            <a:ext cx="10058400" cy="1166884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6967"/>
            <a:ext cx="8596668" cy="4724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Alphabet/ Word/ Occurrence</a:t>
            </a:r>
          </a:p>
          <a:p>
            <a:r>
              <a:rPr lang="en-US" dirty="0"/>
              <a:t>Integer alphabet : letters is replaced by rank : {1,…,n}</a:t>
            </a:r>
          </a:p>
          <a:p>
            <a:endParaRPr lang="en-US" dirty="0"/>
          </a:p>
          <a:p>
            <a:r>
              <a:rPr lang="en-US" b="1" dirty="0"/>
              <a:t>Factor</a:t>
            </a:r>
            <a:r>
              <a:rPr lang="en-US" dirty="0"/>
              <a:t> of x = substring of x from </a:t>
            </a:r>
            <a:r>
              <a:rPr lang="en-US" dirty="0" err="1"/>
              <a:t>i</a:t>
            </a:r>
            <a:r>
              <a:rPr lang="en-US" dirty="0"/>
              <a:t> to j</a:t>
            </a:r>
          </a:p>
          <a:p>
            <a:r>
              <a:rPr lang="en-US" b="1" dirty="0"/>
              <a:t>Prefix</a:t>
            </a:r>
            <a:r>
              <a:rPr lang="en-US" dirty="0"/>
              <a:t> = factor that starts at position 0 (x[0…j]x[0…j]) </a:t>
            </a:r>
          </a:p>
          <a:p>
            <a:r>
              <a:rPr lang="en-US" b="1" dirty="0"/>
              <a:t>Suffix</a:t>
            </a:r>
            <a:r>
              <a:rPr lang="en-US" dirty="0"/>
              <a:t> = factor that ends at position n−1 (x[</a:t>
            </a:r>
            <a:r>
              <a:rPr lang="en-US" dirty="0" err="1"/>
              <a:t>i</a:t>
            </a:r>
            <a:r>
              <a:rPr lang="en-US" dirty="0"/>
              <a:t>…n−1])</a:t>
            </a:r>
          </a:p>
          <a:p>
            <a:r>
              <a:rPr lang="en-US" b="1" dirty="0"/>
              <a:t>Infix</a:t>
            </a:r>
            <a:r>
              <a:rPr lang="en-US" dirty="0"/>
              <a:t> = factor that is neither a prefix nor a suffix of x</a:t>
            </a:r>
          </a:p>
          <a:p>
            <a:endParaRPr lang="en-US" dirty="0"/>
          </a:p>
          <a:p>
            <a:r>
              <a:rPr lang="en-US" b="1" dirty="0"/>
              <a:t>Absent word </a:t>
            </a:r>
            <a:r>
              <a:rPr lang="en-US" dirty="0"/>
              <a:t>in a sequence = segment that doesn’t occur in the sequence</a:t>
            </a:r>
          </a:p>
          <a:p>
            <a:r>
              <a:rPr lang="en-US" b="1" dirty="0"/>
              <a:t>Minimal absent word </a:t>
            </a:r>
            <a:r>
              <a:rPr lang="en-US" dirty="0"/>
              <a:t>= all its proper factors occur in given sequence</a:t>
            </a:r>
          </a:p>
          <a:p>
            <a:endParaRPr lang="en-US" dirty="0"/>
          </a:p>
          <a:p>
            <a:r>
              <a:rPr lang="en-US" dirty="0"/>
              <a:t>Word-depth of node v : D(v)=|L(v)|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1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11501"/>
          </a:xfrm>
        </p:spPr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76275" y="1408982"/>
            <a:ext cx="4185623" cy="730370"/>
          </a:xfrm>
        </p:spPr>
        <p:txBody>
          <a:bodyPr/>
          <a:lstStyle/>
          <a:p>
            <a:r>
              <a:rPr lang="en-US" dirty="0"/>
              <a:t>Expected frequency</a:t>
            </a: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8278" y="2576423"/>
            <a:ext cx="5382883" cy="820424"/>
          </a:xfrm>
          <a:prstGeom prst="rect">
            <a:avLst/>
          </a:prstGeom>
        </p:spPr>
      </p:pic>
      <p:sp>
        <p:nvSpPr>
          <p:cNvPr id="18" name="Rectangle 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84498" y="1696133"/>
            <a:ext cx="335046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Standard deviation  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6770" y="2497143"/>
            <a:ext cx="3295290" cy="82115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76275" y="4048660"/>
            <a:ext cx="875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  : </a:t>
            </a:r>
            <a:r>
              <a:rPr lang="en-US" dirty="0" err="1"/>
              <a:t>std</a:t>
            </a:r>
            <a:r>
              <a:rPr lang="en-US" dirty="0"/>
              <a:t>(w) ≤ </a:t>
            </a:r>
            <a:r>
              <a:rPr lang="el-GR" dirty="0"/>
              <a:t>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3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8275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879" y="2093343"/>
            <a:ext cx="8468097" cy="296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0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46" y="484633"/>
            <a:ext cx="10800702" cy="805080"/>
          </a:xfrm>
        </p:spPr>
        <p:txBody>
          <a:bodyPr/>
          <a:lstStyle/>
          <a:p>
            <a:r>
              <a:rPr lang="en-US" dirty="0"/>
              <a:t>Suffix trees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397087" y="2558955"/>
            <a:ext cx="4420571" cy="3480178"/>
          </a:xfrm>
        </p:spPr>
        <p:txBody>
          <a:bodyPr/>
          <a:lstStyle/>
          <a:p>
            <a:r>
              <a:rPr lang="en-US" dirty="0"/>
              <a:t>Implicit/explicit nodes</a:t>
            </a:r>
          </a:p>
          <a:p>
            <a:r>
              <a:rPr lang="en-US" dirty="0"/>
              <a:t>Word depth</a:t>
            </a:r>
          </a:p>
          <a:p>
            <a:r>
              <a:rPr lang="en-US" dirty="0"/>
              <a:t>Terminal node</a:t>
            </a:r>
          </a:p>
          <a:p>
            <a:r>
              <a:rPr lang="en-US" dirty="0"/>
              <a:t>Suffix link</a:t>
            </a:r>
          </a:p>
          <a:p>
            <a:r>
              <a:rPr lang="en-US" dirty="0"/>
              <a:t>Child(v, 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38232"/>
            <a:ext cx="6974006" cy="461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43" y="2032687"/>
            <a:ext cx="8596668" cy="1167443"/>
          </a:xfrm>
        </p:spPr>
        <p:txBody>
          <a:bodyPr/>
          <a:lstStyle/>
          <a:p>
            <a:r>
              <a:rPr lang="pt-BR" dirty="0"/>
              <a:t>O(n) time complexity- avoided </a:t>
            </a:r>
            <a:r>
              <a:rPr lang="en-US" dirty="0"/>
              <a:t>words of length k</a:t>
            </a:r>
          </a:p>
          <a:p>
            <a:r>
              <a:rPr lang="en-US" dirty="0"/>
              <a:t>O(</a:t>
            </a:r>
            <a:r>
              <a:rPr lang="el-GR" dirty="0"/>
              <a:t>σ</a:t>
            </a:r>
            <a:r>
              <a:rPr lang="en-US" dirty="0"/>
              <a:t>n) time complexity - avoided words of any length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5" name="Picture 3" descr="http://media.springernature.com/full/springer-static/image/art%3A10.1186%2Fs13015-017-0094-z/MediaObjects/13015_2017_94_Figb_HT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89" y="3696956"/>
            <a:ext cx="6372045" cy="211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8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7565"/>
          </a:xfrm>
        </p:spPr>
        <p:txBody>
          <a:bodyPr/>
          <a:lstStyle/>
          <a:p>
            <a:r>
              <a:rPr lang="en-US" dirty="0"/>
              <a:t>Absent avoided words</a:t>
            </a:r>
          </a:p>
        </p:txBody>
      </p:sp>
      <p:pic>
        <p:nvPicPr>
          <p:cNvPr id="5122" name="Picture 2" descr="http://media.springernature.com/full/springer-static/image/art%3A10.1186%2Fs13015-017-0094-z/MediaObjects/13015_2017_94_Figc_HT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67" y="1791252"/>
            <a:ext cx="4755731" cy="43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07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0144"/>
          </a:xfrm>
        </p:spPr>
        <p:txBody>
          <a:bodyPr/>
          <a:lstStyle/>
          <a:p>
            <a:r>
              <a:rPr lang="en-US" dirty="0"/>
              <a:t>Occurring avoided words</a:t>
            </a:r>
          </a:p>
        </p:txBody>
      </p:sp>
      <p:pic>
        <p:nvPicPr>
          <p:cNvPr id="6146" name="Picture 2" descr="http://media.springernature.com/full/springer-static/image/art%3A10.1186%2Fs13015-017-0094-z/MediaObjects/13015_2017_94_Figd_HT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269" y="1630481"/>
            <a:ext cx="4905256" cy="45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4639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634</TotalTime>
  <Words>386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Optimal computation of avoided words</vt:lpstr>
      <vt:lpstr>From formal language theory to genomics</vt:lpstr>
      <vt:lpstr>Terminology</vt:lpstr>
      <vt:lpstr>Metrics</vt:lpstr>
      <vt:lpstr>Example</vt:lpstr>
      <vt:lpstr>Suffix trees</vt:lpstr>
      <vt:lpstr>Algorithms</vt:lpstr>
      <vt:lpstr>Absent avoided words</vt:lpstr>
      <vt:lpstr>Occurring avoided words</vt:lpstr>
      <vt:lpstr>Theorems and lemmas</vt:lpstr>
      <vt:lpstr>Experimental results</vt:lpstr>
      <vt:lpstr>Applications  Building phylogeny with minimal absent words </vt:lpstr>
      <vt:lpstr>Applications Data compression using antidictionaries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computation of avoided words</dc:title>
  <dc:creator>madalina ciortan</dc:creator>
  <cp:lastModifiedBy>madalina ciortan</cp:lastModifiedBy>
  <cp:revision>61</cp:revision>
  <dcterms:created xsi:type="dcterms:W3CDTF">2017-05-28T14:38:23Z</dcterms:created>
  <dcterms:modified xsi:type="dcterms:W3CDTF">2017-05-29T18:19:40Z</dcterms:modified>
</cp:coreProperties>
</file>