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talk, I would like to introduce you to the first case study of my PhD research project called “How much does meaning matter? A fresh look at grammatical alternations”. The goal of this research is to examine if and how the way people choose between different ways of saying the same thing (i.e., grammatical alternations) depends on the meaning of the words in the utterance. I will start by introduce you to the dative alternation, our case study, and how lexical semantics is traditionally modeled in variationist linguistics. Then, I will illustrate our proposal, namely automatically-generated semantic predictors using DS techniques, and finally I will discuss the analyses and the results obtained from our first case study using type-level distributional semantic predictors.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CRF ia a recursive partitioning method based on conditional inference trees: individual trees are ‘grown’, and their predictions are averaged. This statistical method can answer to the research question: which linguistic factors help to predict the use of particular linguistic variants? (explain the forest and show immediately the next slide) - Do not insist too much on the pronominality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also analyzed the distributional predictors using RM, adding them to the traditional, manually annotated, predictors. We are going to have a quick glance at the main results.</a:t>
            </a:r>
          </a:p>
          <a:p>
            <a:pPr lvl="0" indent="0" marL="0">
              <a:buNone/>
            </a:pPr>
          </a:p>
          <a:p>
            <a:pPr lvl="0" indent="0" marL="0">
              <a:buNone/>
            </a:pPr>
            <a:r>
              <a:rPr/>
              <a:t>We computed the c-value (</a:t>
            </a:r>
            <a:r>
              <a:rPr b="1"/>
              <a:t>Concordance index C: goodness of fit</a:t>
            </a:r>
            <a:r>
              <a:rPr/>
              <a:t>) for the two models with fixed and random effects: even if the model with T+S performs better with the mixed effects, the higher c-v of 0.98 by the Tmodel suggests how the traditional p performs better alone, than in combination with the semantic ones.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342900" marL="342900">
              <a:buAutoNum startAt="2" type="arabicPeriod"/>
            </a:pPr>
            <a:r>
              <a:rPr/>
              <a:t>based on the c-value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Token-level: in-depth analysis of the correlation of the single occurrences of the lemmas with the context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dive into our case study. The DA is one of the most investigated cases of grammatical alternation - where we define a GA as “two or more constructions, called variants, with a highly similar meaning. An A represents choice point for the individual speaker”.</a:t>
            </a:r>
          </a:p>
          <a:p>
            <a:pPr lvl="0" indent="0" marL="0">
              <a:buNone/>
            </a:pPr>
          </a:p>
          <a:p>
            <a:pPr lvl="0" indent="0" marL="0">
              <a:buNone/>
            </a:pPr>
            <a:r>
              <a:rPr/>
              <a:t>In English, there are two ways, two variants to encode the dative relation: the ditransitive dative construction (recipient-theme order), and the prepositional dative construction (theme-recipient order).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explore the correlation of choices between the two variants are both implemented language-internal predictors as well as language-external predictors (such as sex, race/ethnicity, etc). Regarding the internal predictors, the traditional variationist approach is fairly good at manually annotating for formal predictors, such as in (1) and (2) for the dative alternation, but when it comes to the third point, namely the semantic predictors, the VA would annotate only for few semantic factors such as animacy. This is because (next slide)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Annotating for semantics is labor‐intensive and time-consuming, and it’s challenging to perform objectively and systematically. So if we ask ourselves: What role do semantic characteristics play in the choice of one of the two variants? We do not have a clear answer because we are missing those data. And this is the research gap we want to cover.</a:t>
            </a:r>
          </a:p>
          <a:p>
            <a:pPr lvl="0" indent="0" marL="0">
              <a:buNone/>
            </a:pPr>
          </a:p>
          <a:p>
            <a:pPr lvl="0" indent="0" marL="0">
              <a:buNone/>
            </a:pPr>
            <a:r>
              <a:rPr/>
              <a:t>In particular, we are interested how much the semantic characteristics of the lexical material in the slots of the dative variants predict the choice.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reading the slides) DSMs can help us understanding and bring to the light the semantic characteristics of the lexical context in which those variants are embedded. In a nutshell, DS is a usage-based model of meaning, based on the assumption that items that occur in similar contexts in a given corpus will be semantically similar, while those that occur in different contexts will be semantically different. To do that, we operationalize the differences in the distribution of two (or more) items by extracting their co-occurrences from corpora: those differences can tell us something about the semantic relatedness of items.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But, what does it mean annotating predictors with DS? What we are going to distributionally model are the recipient and the theme of the alternation. (read the examples).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this first part of the study, we implemented what we call a </a:t>
            </a:r>
            <a:r>
              <a:rPr b="1"/>
              <a:t>type-level model</a:t>
            </a:r>
            <a:r>
              <a:rPr/>
              <a:t>.</a:t>
            </a:r>
          </a:p>
          <a:p>
            <a:pPr lvl="0" indent="0" marL="0">
              <a:buNone/>
            </a:pPr>
          </a:p>
          <a:p>
            <a:pPr lvl="0" indent="0" marL="0">
              <a:buNone/>
            </a:pPr>
            <a:r>
              <a:rPr/>
              <a:t>Let’s consider only the group of recipients, here exemplified by government/nn and mother/nn. As you can see in this co-occurence matrix, each row represents a target-words from the recipient slot: the aggregation of the frequencies between the TW and the CW constitutes a </a:t>
            </a:r>
            <a:r>
              <a:rPr b="1"/>
              <a:t>word-type vector</a:t>
            </a:r>
            <a:r>
              <a:rPr/>
              <a:t>. What you see here are raw frequencies transformed, or better, weighted using </a:t>
            </a:r>
            <a:r>
              <a:rPr b="1"/>
              <a:t>association strength measures, such as PPMI</a:t>
            </a:r>
            <a:r>
              <a:rPr/>
              <a:t>, that allow the model to bring up to the light the informative semantic relationships between the words.</a:t>
            </a:r>
          </a:p>
          <a:p>
            <a:pPr lvl="0" indent="0" marL="0">
              <a:buNone/>
            </a:pPr>
          </a:p>
          <a:p>
            <a:pPr lvl="0" indent="0" marL="0">
              <a:buNone/>
            </a:pPr>
            <a:r>
              <a:rPr/>
              <a:t>Building a DS model, means that we train a DS mode, a type-level one in this case, with different parameters and compare them to pick the best one BASED ON CUSTOMARY CRITERIA.</a:t>
            </a:r>
          </a:p>
          <a:p>
            <a:pPr lvl="0" indent="0" marL="0">
              <a:buNone/>
            </a:pPr>
          </a:p>
          <a:p>
            <a:pPr lvl="0" indent="0" marL="0">
              <a:buNone/>
            </a:pPr>
            <a:r>
              <a:rPr/>
              <a:t>(read about the data set)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Building the semantic predictors using DS means identifying the central member of the cluster (called medoid) from the data and grouping the type-word vectors around them based on Euclidean distance metric. We provide the number of clusters the algorithm should create: 3, 8, 15 in our case.</a:t>
            </a:r>
          </a:p>
          <a:p>
            <a:pPr lvl="0" indent="0" marL="0">
              <a:buNone/>
            </a:pPr>
          </a:p>
          <a:p>
            <a:pPr lvl="0" indent="0" marL="0">
              <a:buNone/>
            </a:pPr>
            <a:r>
              <a:rPr/>
              <a:t>Here, a nice plot of the clusters, or clouds as Mariana Montes says, of the recipients in our best model. (The best model is CS_4_ol_10000_ppmi_10_cosine_k15 (with dimensionality reduction)).</a:t>
            </a:r>
          </a:p>
          <a:p>
            <a:pPr lvl="0" indent="0" marL="0">
              <a:buNone/>
            </a:pPr>
          </a:p>
          <a:p>
            <a:pPr lvl="0" indent="0" marL="0">
              <a:buNone/>
            </a:pPr>
            <a:r>
              <a:rPr/>
              <a:t>(describe the clusters)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summarize, each grouping of recipient/theme lemmas represents what we call </a:t>
            </a:r>
            <a:r>
              <a:rPr b="1" i="1"/>
              <a:t>distributional (semantic) predictor.</a:t>
            </a:r>
            <a:r>
              <a:rPr/>
              <a:t> In what follows, we predict dative choices based on the membership of the recipients/themes in a particular semantic cluster by using two of the most classic variationist statistical tools of analysis, Conditional Random forest and Regression analysis.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0.xml" /><Relationship Id="rId3" Type="http://schemas.openxmlformats.org/officeDocument/2006/relationships/image" Target="../media/image3.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1.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Annotation goes distributional: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Modeling semantic predictors of the dative alternation using vector space models</a:t>
            </a:r>
            <a:br/>
            <a:br/>
            <a:r>
              <a:rPr/>
              <a:t>Chiara Paolini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Matrix of recipients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endParaRPr/>
                    </a:p>
                  </a:txBody>
                  <a:tcPr/>
                </a:tc>
                <a:tc>
                  <a:txBody>
                    <a:bodyPr/>
                    <a:lstStyle/>
                    <a:p>
                      <a:pPr lvl="0" indent="0" marL="0">
                        <a:buNone/>
                      </a:pPr>
                      <a:r>
                        <a:rPr/>
                        <a:t>daughter/nn</a:t>
                      </a:r>
                    </a:p>
                  </a:txBody>
                  <a:tcPr/>
                </a:tc>
                <a:tc>
                  <a:txBody>
                    <a:bodyPr/>
                    <a:lstStyle/>
                    <a:p>
                      <a:pPr lvl="0" indent="0" marL="0">
                        <a:buNone/>
                      </a:pPr>
                      <a:r>
                        <a:rPr/>
                        <a:t>europe/np</a:t>
                      </a:r>
                    </a:p>
                  </a:txBody>
                  <a:tcPr/>
                </a:tc>
                <a:tc>
                  <a:txBody>
                    <a:bodyPr/>
                    <a:lstStyle/>
                    <a:p>
                      <a:pPr lvl="0" indent="0" marL="0">
                        <a:buNone/>
                      </a:pPr>
                      <a:r>
                        <a:rPr/>
                        <a:t>it/pp</a:t>
                      </a:r>
                    </a:p>
                  </a:txBody>
                  <a:tcPr/>
                </a:tc>
                <a:tc>
                  <a:txBody>
                    <a:bodyPr/>
                    <a:lstStyle/>
                    <a:p>
                      <a:pPr lvl="0" indent="0" marL="0">
                        <a:buNone/>
                      </a:pPr>
                      <a:r>
                        <a:rPr/>
                        <a:t>dad/nn</a:t>
                      </a:r>
                    </a:p>
                  </a:txBody>
                  <a:tcPr/>
                </a:tc>
                <a:tc>
                  <a:txBody>
                    <a:bodyPr/>
                    <a:lstStyle/>
                    <a:p>
                      <a:pPr lvl="0" indent="0" marL="0">
                        <a:buNone/>
                      </a:pPr>
                      <a:r>
                        <a:rPr/>
                        <a:t>troop/nn</a:t>
                      </a:r>
                    </a:p>
                  </a:txBody>
                  <a:tcPr/>
                </a:tc>
              </a:tr>
              <a:tr h="0">
                <a:tc>
                  <a:txBody>
                    <a:bodyPr/>
                    <a:lstStyle/>
                    <a:p>
                      <a:pPr lvl="0" indent="0" marL="0">
                        <a:buNone/>
                      </a:pPr>
                      <a:r>
                        <a:rPr b="1"/>
                        <a:t>government/nn</a:t>
                      </a:r>
                    </a:p>
                  </a:txBody>
                </a:tc>
                <a:tc>
                  <a:txBody>
                    <a:bodyPr/>
                    <a:lstStyle/>
                    <a:p>
                      <a:pPr lvl="0" indent="0" marL="0">
                        <a:buNone/>
                      </a:pPr>
                      <a:r>
                        <a:rPr/>
                        <a:t>-1.23</a:t>
                      </a:r>
                    </a:p>
                  </a:txBody>
                </a:tc>
                <a:tc>
                  <a:txBody>
                    <a:bodyPr/>
                    <a:lstStyle/>
                    <a:p>
                      <a:pPr lvl="0" indent="0" marL="0">
                        <a:buNone/>
                      </a:pPr>
                      <a:r>
                        <a:rPr/>
                        <a:t>3.23</a:t>
                      </a:r>
                    </a:p>
                  </a:txBody>
                </a:tc>
                <a:tc>
                  <a:txBody>
                    <a:bodyPr/>
                    <a:lstStyle/>
                    <a:p>
                      <a:pPr lvl="0" indent="0" marL="0">
                        <a:buNone/>
                      </a:pPr>
                      <a:r>
                        <a:rPr/>
                        <a:t>0.21</a:t>
                      </a:r>
                    </a:p>
                  </a:txBody>
                </a:tc>
                <a:tc>
                  <a:txBody>
                    <a:bodyPr/>
                    <a:lstStyle/>
                    <a:p>
                      <a:pPr lvl="0" indent="0" marL="0">
                        <a:buNone/>
                      </a:pPr>
                      <a:r>
                        <a:rPr/>
                        <a:t>0.0</a:t>
                      </a:r>
                    </a:p>
                  </a:txBody>
                </a:tc>
                <a:tc>
                  <a:txBody>
                    <a:bodyPr/>
                    <a:lstStyle/>
                    <a:p>
                      <a:pPr lvl="0" indent="0" marL="0">
                        <a:buNone/>
                      </a:pPr>
                      <a:r>
                        <a:rPr/>
                        <a:t>2.59</a:t>
                      </a:r>
                    </a:p>
                  </a:txBody>
                </a:tc>
              </a:tr>
              <a:tr h="0">
                <a:tc>
                  <a:txBody>
                    <a:bodyPr/>
                    <a:lstStyle/>
                    <a:p>
                      <a:pPr lvl="0" indent="0" marL="0">
                        <a:buNone/>
                      </a:pPr>
                      <a:r>
                        <a:rPr b="1"/>
                        <a:t>mother/nn</a:t>
                      </a:r>
                    </a:p>
                  </a:txBody>
                </a:tc>
                <a:tc>
                  <a:txBody>
                    <a:bodyPr/>
                    <a:lstStyle/>
                    <a:p>
                      <a:pPr lvl="0" indent="0" marL="0">
                        <a:buNone/>
                      </a:pPr>
                      <a:r>
                        <a:rPr/>
                        <a:t>4.36</a:t>
                      </a:r>
                    </a:p>
                  </a:txBody>
                </a:tc>
                <a:tc>
                  <a:txBody>
                    <a:bodyPr/>
                    <a:lstStyle/>
                    <a:p>
                      <a:pPr lvl="0" indent="0" marL="0">
                        <a:buNone/>
                      </a:pPr>
                      <a:r>
                        <a:rPr/>
                        <a:t>0.0</a:t>
                      </a:r>
                    </a:p>
                  </a:txBody>
                </a:tc>
                <a:tc>
                  <a:txBody>
                    <a:bodyPr/>
                    <a:lstStyle/>
                    <a:p>
                      <a:pPr lvl="0" indent="0" marL="0">
                        <a:buNone/>
                      </a:pPr>
                      <a:r>
                        <a:rPr/>
                        <a:t>1.65</a:t>
                      </a:r>
                    </a:p>
                  </a:txBody>
                </a:tc>
                <a:tc>
                  <a:txBody>
                    <a:bodyPr/>
                    <a:lstStyle/>
                    <a:p>
                      <a:pPr lvl="0" indent="0" marL="0">
                        <a:buNone/>
                      </a:pPr>
                      <a:r>
                        <a:rPr/>
                        <a:t>2.89</a:t>
                      </a:r>
                    </a:p>
                  </a:txBody>
                </a:tc>
                <a:tc>
                  <a:txBody>
                    <a:bodyPr/>
                    <a:lstStyle/>
                    <a:p>
                      <a:pPr lvl="0" indent="0" marL="0">
                        <a:buNone/>
                      </a:pPr>
                      <a:r>
                        <a:rPr/>
                        <a:t>0.0</a:t>
                      </a:r>
                    </a:p>
                  </a:txBody>
                </a:tc>
              </a:tr>
              <a:tr h="0">
                <a:tc>
                  <a:txBody>
                    <a:bodyPr/>
                    <a:lstStyle/>
                    <a:p>
                      <a:pPr lvl="0" indent="0" marL="0">
                        <a:buNone/>
                      </a:pPr>
                      <a:r>
                        <a:rPr b="1"/>
                        <a:t>advance/nn</a:t>
                      </a:r>
                    </a:p>
                  </a:txBody>
                </a:tc>
                <a:tc>
                  <a:txBody>
                    <a:bodyPr/>
                    <a:lstStyle/>
                    <a:p>
                      <a:pPr lvl="0" indent="0" marL="0">
                        <a:buNone/>
                      </a:pPr>
                      <a:r>
                        <a:rPr/>
                        <a:t>-2.32</a:t>
                      </a:r>
                    </a:p>
                  </a:txBody>
                </a:tc>
                <a:tc>
                  <a:txBody>
                    <a:bodyPr/>
                    <a:lstStyle/>
                    <a:p>
                      <a:pPr lvl="0" indent="0" marL="0">
                        <a:buNone/>
                      </a:pPr>
                      <a:r>
                        <a:rPr/>
                        <a:t>2.09</a:t>
                      </a:r>
                    </a:p>
                  </a:txBody>
                </a:tc>
                <a:tc>
                  <a:txBody>
                    <a:bodyPr/>
                    <a:lstStyle/>
                    <a:p>
                      <a:pPr lvl="0" indent="0" marL="0">
                        <a:buNone/>
                      </a:pPr>
                      <a:r>
                        <a:rPr/>
                        <a:t>0.0</a:t>
                      </a:r>
                    </a:p>
                  </a:txBody>
                </a:tc>
                <a:tc>
                  <a:txBody>
                    <a:bodyPr/>
                    <a:lstStyle/>
                    <a:p>
                      <a:pPr lvl="0" indent="0" marL="0">
                        <a:buNone/>
                      </a:pPr>
                      <a:r>
                        <a:rPr/>
                        <a:t>-0.59</a:t>
                      </a:r>
                    </a:p>
                  </a:txBody>
                </a:tc>
                <a:tc>
                  <a:txBody>
                    <a:bodyPr/>
                    <a:lstStyle/>
                    <a:p>
                      <a:pPr lvl="0" indent="0" marL="0">
                        <a:buNone/>
                      </a:pPr>
                      <a:r>
                        <a:rPr/>
                        <a:t>3.67</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i="1"/>
              <a:t>Dative alternation dataset from Szmrecsanyi et al. (2017)</a:t>
            </a:r>
            <a:r>
              <a:rPr/>
              <a:t>, which covers </a:t>
            </a:r>
            <a:r>
              <a:rPr b="1"/>
              <a:t>N = 1,190</a:t>
            </a:r>
            <a:r>
              <a:rPr/>
              <a:t> dative observations in contemporary </a:t>
            </a:r>
            <a:r>
              <a:rPr b="1"/>
              <a:t>spoken American English</a:t>
            </a:r>
            <a:r>
              <a:rPr/>
              <a:t> (Switchboard corpus)</a:t>
            </a:r>
          </a:p>
          <a:p>
            <a:pPr lvl="0"/>
            <a:r>
              <a:rPr/>
              <a:t>Corpus for building DMSs: </a:t>
            </a:r>
            <a:r>
              <a:rPr b="1" i="1"/>
              <a:t>Corpus of Contemporary American English</a:t>
            </a:r>
            <a:r>
              <a:rPr i="1"/>
              <a:t> (COCA),</a:t>
            </a:r>
            <a:r>
              <a:rPr/>
              <a:t> spoken register (ca. </a:t>
            </a:r>
            <a:r>
              <a:rPr b="1"/>
              <a:t>127 million</a:t>
            </a:r>
            <a:r>
              <a:rPr/>
              <a:t> tokens)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Forests and clouds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Clouds of recipients</a:t>
            </a:r>
          </a:p>
        </p:txBody>
      </p:sp>
      <p:pic>
        <p:nvPicPr>
          <p:cNvPr descr="fig:  index_files/figure-pptx/fig-tsne-r-1.png" id="0" name="Picture 1"/>
          <p:cNvPicPr>
            <a:picLocks noGrp="1" noChangeAspect="1"/>
          </p:cNvPicPr>
          <p:nvPr/>
        </p:nvPicPr>
        <p:blipFill>
          <a:blip r:embed="rId3"/>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Scatterplot of recipient lemmas. Colors are clusters, labelled by their central members.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Clouds of themes</a:t>
            </a:r>
          </a:p>
        </p:txBody>
      </p:sp>
      <p:pic>
        <p:nvPicPr>
          <p:cNvPr descr="fig:  index_files/figure-pptx/fig-tsne-t-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Scatterplot of themes lemmas. Colors are clusters, labelled by their central members.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From clouds to distributional semantic predictors</a:t>
            </a:r>
          </a:p>
        </p:txBody>
      </p:sp>
      <p:sp>
        <p:nvSpPr>
          <p:cNvPr id="3" name="Content Placeholder 2"/>
          <p:cNvSpPr>
            <a:spLocks noGrp="1"/>
          </p:cNvSpPr>
          <p:nvPr>
            <p:ph idx="1"/>
          </p:nvPr>
        </p:nvSpPr>
        <p:spPr/>
        <p:txBody>
          <a:bodyPr/>
          <a:lstStyle/>
          <a:p>
            <a:pPr lvl="0" indent="0" marL="0">
              <a:buNone/>
            </a:pPr>
            <a:r>
              <a:rPr/>
              <a:t>Each grouping of recipient/theme lemmas represents what we call </a:t>
            </a:r>
            <a:r>
              <a:rPr b="1" i="1"/>
              <a:t>distributional (semantic) predictor.</a:t>
            </a:r>
          </a:p>
          <a:p>
            <a:pPr lvl="0" indent="0" marL="0">
              <a:buNone/>
            </a:pPr>
            <a:r>
              <a:rPr/>
              <a:t>The prediction of the dative variants is based on the </a:t>
            </a:r>
            <a:r>
              <a:rPr b="1"/>
              <a:t>membership of the recipient/theme type-lemma in a particular semantic cluster.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Random forest</a:t>
            </a:r>
          </a:p>
        </p:txBody>
      </p:sp>
      <p:sp>
        <p:nvSpPr>
          <p:cNvPr id="4" name="Text Placeholder 3"/>
          <p:cNvSpPr>
            <a:spLocks noGrp="1"/>
          </p:cNvSpPr>
          <p:nvPr>
            <p:ph idx="2" sz="half" type="body"/>
          </p:nvPr>
        </p:nvSpPr>
        <p:spPr/>
        <p:txBody>
          <a:bodyPr/>
          <a:lstStyle/>
          <a:p>
            <a:pPr lvl="0" indent="0" marL="0">
              <a:buNone/>
            </a:pPr>
            <a:r>
              <a:rPr b="1"/>
              <a:t>Random forest of traditional and distributional predictors</a:t>
            </a:r>
          </a:p>
        </p:txBody>
      </p:sp>
      <p:pic>
        <p:nvPicPr>
          <p:cNvPr descr="index_files/figure-pptx/rf-full-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Inside the most important clouds</a:t>
            </a:r>
          </a:p>
        </p:txBody>
      </p:sp>
      <p:sp>
        <p:nvSpPr>
          <p:cNvPr id="3" name="Content Placeholder 2"/>
          <p:cNvSpPr>
            <a:spLocks noGrp="1"/>
          </p:cNvSpPr>
          <p:nvPr>
            <p:ph idx="1"/>
          </p:nvPr>
        </p:nvSpPr>
        <p:spPr/>
        <p:txBody>
          <a:bodyPr/>
          <a:lstStyle/>
          <a:p>
            <a:pPr lvl="0" indent="0" marL="0">
              <a:buNone/>
            </a:pPr>
            <a:r>
              <a:rPr b="1"/>
              <a:t>Theme.one:</a:t>
            </a:r>
          </a:p>
          <a:p>
            <a:pPr lvl="0"/>
            <a:r>
              <a:rPr b="1"/>
              <a:t>one/pn</a:t>
            </a:r>
            <a:r>
              <a:rPr/>
              <a:t>, everything/pn, feel/nn, it/pp, lot/rr, one/nn, poke/nn, something/pn, stuff/nn, tempt/vv, that/dd, them/pp, thing/nn, try/nn, way/nn</a:t>
            </a:r>
          </a:p>
          <a:p>
            <a:pPr lvl="0" indent="0" marL="0">
              <a:buNone/>
            </a:pPr>
            <a:r>
              <a:rPr b="1"/>
              <a:t>Recipient.everybody:</a:t>
            </a:r>
          </a:p>
          <a:p>
            <a:pPr lvl="0"/>
            <a:r>
              <a:rPr b="1"/>
              <a:t>everybody/pn</a:t>
            </a:r>
            <a:r>
              <a:rPr/>
              <a:t>, anybody/pn, anyone/pn, anything/pn, everyone/pn, her/pp, him/pp, me/nn, me/pp, myself/pp, somebody/pn, stomach/nn, them/pp, us/pp, you/pp</a:t>
            </a:r>
          </a:p>
          <a:p>
            <a:pPr lvl="0" indent="0" marL="0">
              <a:buNone/>
            </a:pPr>
            <a:r>
              <a:rPr b="1"/>
              <a:t>Recipient.it:</a:t>
            </a:r>
          </a:p>
          <a:p>
            <a:pPr lvl="0"/>
            <a:r>
              <a:rPr b="1"/>
              <a:t>it/pp</a:t>
            </a:r>
            <a:r>
              <a:rPr/>
              <a:t>, that/dd, theory/nn, thing/nn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Another look at the clouds: regression modelling</a:t>
            </a:r>
          </a:p>
        </p:txBody>
      </p:sp>
      <p:sp>
        <p:nvSpPr>
          <p:cNvPr id="4" name="Text Placeholder 3"/>
          <p:cNvSpPr>
            <a:spLocks noGrp="1"/>
          </p:cNvSpPr>
          <p:nvPr>
            <p:ph idx="2" sz="half" type="body"/>
          </p:nvPr>
        </p:nvSpPr>
        <p:spPr/>
        <p:txBody>
          <a:bodyPr/>
          <a:lstStyle/>
          <a:p>
            <a:pPr lvl="0" indent="0" marL="0">
              <a:buNone/>
            </a:pPr>
            <a:r>
              <a:rPr b="1"/>
              <a:t>c-values of regression model with only traditional and traditional+semantic predictors</a:t>
            </a:r>
          </a:p>
          <a:p>
            <a:pPr lvl="0" indent="0" marL="0">
              <a:buNone/>
            </a:pPr>
            <a:r>
              <a:rPr b="1"/>
              <a:t>Chi-square (Χ</a:t>
            </a:r>
            <a:r>
              <a:rPr b="1" baseline="30000"/>
              <a:t>2</a:t>
            </a:r>
            <a:r>
              <a:rPr b="1"/>
              <a:t>) goodness of fit (c-value)</a:t>
            </a:r>
            <a:r>
              <a:rPr/>
              <a:t> = non-parametric measure of how well a statistical model fits a set of observations.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endParaRPr/>
                    </a:p>
                  </a:txBody>
                  <a:tcPr/>
                </a:tc>
                <a:tc>
                  <a:txBody>
                    <a:bodyPr/>
                    <a:lstStyle/>
                    <a:p>
                      <a:pPr lvl="0" indent="0" marL="0">
                        <a:buNone/>
                      </a:pPr>
                      <a:r>
                        <a:rPr/>
                        <a:t>RM only trad predictors</a:t>
                      </a:r>
                    </a:p>
                  </a:txBody>
                  <a:tcPr/>
                </a:tc>
                <a:tc>
                  <a:txBody>
                    <a:bodyPr/>
                    <a:lstStyle/>
                    <a:p>
                      <a:pPr lvl="0" indent="0" marL="0">
                        <a:buNone/>
                      </a:pPr>
                      <a:r>
                        <a:rPr/>
                        <a:t>RM trad+sem predictors</a:t>
                      </a:r>
                    </a:p>
                  </a:txBody>
                  <a:tcPr/>
                </a:tc>
              </a:tr>
              <a:tr h="0">
                <a:tc>
                  <a:txBody>
                    <a:bodyPr/>
                    <a:lstStyle/>
                    <a:p>
                      <a:pPr lvl="0" indent="0" marL="0">
                        <a:buNone/>
                      </a:pPr>
                      <a:r>
                        <a:rPr b="1"/>
                        <a:t>C-value for fixed effects</a:t>
                      </a:r>
                    </a:p>
                  </a:txBody>
                </a:tc>
                <a:tc>
                  <a:txBody>
                    <a:bodyPr/>
                    <a:lstStyle/>
                    <a:p>
                      <a:pPr lvl="0" indent="0" marL="0">
                        <a:buNone/>
                      </a:pPr>
                      <a:r>
                        <a:rPr/>
                        <a:t>0.9844213</a:t>
                      </a:r>
                    </a:p>
                  </a:txBody>
                </a:tc>
                <a:tc>
                  <a:txBody>
                    <a:bodyPr/>
                    <a:lstStyle/>
                    <a:p>
                      <a:pPr lvl="0" indent="0" marL="0">
                        <a:buNone/>
                      </a:pPr>
                      <a:r>
                        <a:rPr/>
                        <a:t>0.9747162</a:t>
                      </a:r>
                    </a:p>
                  </a:txBody>
                </a:tc>
              </a:tr>
              <a:tr h="0">
                <a:tc>
                  <a:txBody>
                    <a:bodyPr/>
                    <a:lstStyle/>
                    <a:p>
                      <a:pPr lvl="0" indent="0" marL="0">
                        <a:buNone/>
                      </a:pPr>
                      <a:r>
                        <a:rPr b="1"/>
                        <a:t>C-value for fixed and random effects</a:t>
                      </a:r>
                    </a:p>
                  </a:txBody>
                </a:tc>
                <a:tc>
                  <a:txBody>
                    <a:bodyPr/>
                    <a:lstStyle/>
                    <a:p>
                      <a:pPr lvl="0" indent="0" marL="0">
                        <a:buNone/>
                      </a:pPr>
                      <a:r>
                        <a:rPr/>
                        <a:t>0.9854791</a:t>
                      </a:r>
                    </a:p>
                  </a:txBody>
                </a:tc>
                <a:tc>
                  <a:txBody>
                    <a:bodyPr/>
                    <a:lstStyle/>
                    <a:p>
                      <a:pPr lvl="0" indent="0" marL="0">
                        <a:buNone/>
                      </a:pPr>
                      <a:r>
                        <a:rPr/>
                        <a:t>0.993123</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Insights and further research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Introduction: the dative alternation</a:t>
            </a:r>
          </a:p>
          <a:p>
            <a:pPr lvl="0"/>
            <a:r>
              <a:rPr/>
              <a:t>From vectors to predictors</a:t>
            </a:r>
          </a:p>
          <a:p>
            <a:pPr lvl="0"/>
            <a:r>
              <a:rPr/>
              <a:t>Forests and clouds</a:t>
            </a:r>
          </a:p>
          <a:p>
            <a:pPr lvl="0"/>
            <a:r>
              <a:rPr/>
              <a:t>Insights and further research</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Take-home messages</a:t>
            </a:r>
          </a:p>
        </p:txBody>
      </p:sp>
      <p:sp>
        <p:nvSpPr>
          <p:cNvPr id="3" name="Content Placeholder 2"/>
          <p:cNvSpPr>
            <a:spLocks noGrp="1"/>
          </p:cNvSpPr>
          <p:nvPr>
            <p:ph idx="1"/>
          </p:nvPr>
        </p:nvSpPr>
        <p:spPr/>
        <p:txBody>
          <a:bodyPr/>
          <a:lstStyle/>
          <a:p>
            <a:pPr lvl="0" indent="0" marL="0">
              <a:buNone/>
            </a:pPr>
            <a:r>
              <a:rPr i="1"/>
              <a:t>“You shall choose a variant by the company it keeps!”</a:t>
            </a:r>
          </a:p>
          <a:p>
            <a:pPr lvl="0" indent="0" marL="0">
              <a:buNone/>
            </a:pPr>
            <a:r>
              <a:rPr i="1"/>
              <a:t>(semi-cit. Firth 1955)</a:t>
            </a:r>
          </a:p>
          <a:p>
            <a:pPr lvl="0" indent="-342900" marL="342900">
              <a:buAutoNum type="arabicPeriod"/>
            </a:pPr>
            <a:r>
              <a:rPr/>
              <a:t>Overall, there are some </a:t>
            </a:r>
            <a:r>
              <a:rPr b="1"/>
              <a:t>distributional semantics clusters</a:t>
            </a:r>
            <a:r>
              <a:rPr/>
              <a:t> that are </a:t>
            </a:r>
            <a:r>
              <a:rPr b="1"/>
              <a:t>very predictive</a:t>
            </a:r>
            <a:r>
              <a:rPr/>
              <a:t> of the alternation</a:t>
            </a:r>
          </a:p>
          <a:p>
            <a:pPr lvl="0" indent="-342900" marL="342900">
              <a:buAutoNum type="arabicPeriod"/>
            </a:pPr>
            <a:r>
              <a:rPr/>
              <a:t>Statistical analyses show how </a:t>
            </a:r>
            <a:r>
              <a:rPr b="1"/>
              <a:t>traditional predictors outperform distributional semantics predictors</a:t>
            </a:r>
            <a:r>
              <a:rPr/>
              <a:t> in terms of model performances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Directions for future research</a:t>
            </a:r>
          </a:p>
        </p:txBody>
      </p:sp>
      <p:sp>
        <p:nvSpPr>
          <p:cNvPr id="3" name="Content Placeholder 2"/>
          <p:cNvSpPr>
            <a:spLocks noGrp="1"/>
          </p:cNvSpPr>
          <p:nvPr>
            <p:ph idx="1"/>
          </p:nvPr>
        </p:nvSpPr>
        <p:spPr/>
        <p:txBody>
          <a:bodyPr/>
          <a:lstStyle/>
          <a:p>
            <a:pPr lvl="0"/>
            <a:r>
              <a:rPr b="1"/>
              <a:t>Other alternations:</a:t>
            </a:r>
          </a:p>
          <a:p>
            <a:pPr lvl="1"/>
            <a:r>
              <a:rPr i="1"/>
              <a:t>Clausal complementation alternation</a:t>
            </a:r>
            <a:r>
              <a:rPr/>
              <a:t> in the history of English</a:t>
            </a:r>
          </a:p>
          <a:p>
            <a:pPr lvl="1"/>
            <a:r>
              <a:rPr i="1"/>
              <a:t>Progressive alternation</a:t>
            </a:r>
            <a:r>
              <a:rPr/>
              <a:t> in Italian</a:t>
            </a:r>
          </a:p>
          <a:p>
            <a:pPr lvl="0"/>
            <a:r>
              <a:rPr b="1"/>
              <a:t>Experiment with token-level modeling</a:t>
            </a:r>
          </a:p>
          <a:p>
            <a:pPr lvl="1"/>
            <a:r>
              <a:rPr/>
              <a:t>see Montes (2021)</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Thoughts? Comments? Suggestions?</a:t>
            </a:r>
          </a:p>
        </p:txBody>
      </p:sp>
      <p:pic>
        <p:nvPicPr>
          <p:cNvPr descr="images/thank_you.png" id="0" name="Picture 1"/>
          <p:cNvPicPr>
            <a:picLocks noGrp="1" noChangeAspect="1"/>
          </p:cNvPicPr>
          <p:nvPr/>
        </p:nvPicPr>
        <p:blipFill>
          <a:blip r:embed="rId2"/>
          <a:stretch>
            <a:fillRect/>
          </a:stretch>
        </p:blipFill>
        <p:spPr bwMode="auto">
          <a:xfrm>
            <a:off x="2006600" y="1193800"/>
            <a:ext cx="51308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i="1"/>
              <a:t>chiara.paolini@kuleuven.be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 the dative alternation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dative alternation</a:t>
            </a:r>
          </a:p>
        </p:txBody>
      </p:sp>
      <p:sp>
        <p:nvSpPr>
          <p:cNvPr id="3" name="Content Placeholder 2"/>
          <p:cNvSpPr>
            <a:spLocks noGrp="1"/>
          </p:cNvSpPr>
          <p:nvPr>
            <p:ph idx="1"/>
          </p:nvPr>
        </p:nvSpPr>
        <p:spPr/>
        <p:txBody>
          <a:bodyPr/>
          <a:lstStyle/>
          <a:p>
            <a:pPr lvl="0" indent="-342900" marL="342900">
              <a:buAutoNum type="arabicPeriod"/>
            </a:pPr>
            <a:r>
              <a:rPr b="1"/>
              <a:t>a) Ditransitive</a:t>
            </a:r>
            <a:r>
              <a:rPr/>
              <a:t> dative variant</a:t>
            </a:r>
          </a:p>
          <a:p>
            <a:pPr lvl="0" indent="0" marL="0">
              <a:buNone/>
            </a:pPr>
            <a:r>
              <a:rPr/>
              <a:t>[</a:t>
            </a:r>
            <a:r>
              <a:rPr i="1"/>
              <a:t>The waiter</a:t>
            </a:r>
            <a:r>
              <a:rPr/>
              <a:t>]</a:t>
            </a:r>
            <a:r>
              <a:rPr baseline="-25000"/>
              <a:t>subject</a:t>
            </a:r>
            <a:r>
              <a:rPr/>
              <a:t> [</a:t>
            </a:r>
            <a:r>
              <a:rPr i="1"/>
              <a:t>gave</a:t>
            </a:r>
            <a:r>
              <a:rPr/>
              <a:t>]</a:t>
            </a:r>
            <a:r>
              <a:rPr baseline="-25000"/>
              <a:t>verb</a:t>
            </a:r>
            <a:r>
              <a:rPr/>
              <a:t> [</a:t>
            </a:r>
            <a:r>
              <a:rPr i="1"/>
              <a:t>my cousin</a:t>
            </a:r>
            <a:r>
              <a:rPr/>
              <a:t>]</a:t>
            </a:r>
            <a:r>
              <a:rPr baseline="-25000"/>
              <a:t>recipient</a:t>
            </a:r>
            <a:r>
              <a:rPr/>
              <a:t> [</a:t>
            </a:r>
            <a:r>
              <a:rPr i="1"/>
              <a:t>some pizza</a:t>
            </a:r>
            <a:r>
              <a:rPr/>
              <a:t>]</a:t>
            </a:r>
            <a:r>
              <a:rPr baseline="-25000"/>
              <a:t>theme</a:t>
            </a:r>
          </a:p>
          <a:p>
            <a:pPr lvl="0" indent="-342900" marL="342900">
              <a:buAutoNum type="arabicPeriod"/>
            </a:pPr>
            <a:r>
              <a:rPr b="1"/>
              <a:t>b) Prepositional</a:t>
            </a:r>
            <a:r>
              <a:rPr/>
              <a:t> dative variant</a:t>
            </a:r>
          </a:p>
          <a:p>
            <a:pPr lvl="0" indent="0" marL="0">
              <a:buNone/>
            </a:pPr>
            <a:r>
              <a:rPr/>
              <a:t>[</a:t>
            </a:r>
            <a:r>
              <a:rPr i="1"/>
              <a:t>The waiter</a:t>
            </a:r>
            <a:r>
              <a:rPr/>
              <a:t>]</a:t>
            </a:r>
            <a:r>
              <a:rPr baseline="-25000"/>
              <a:t>subject</a:t>
            </a:r>
            <a:r>
              <a:rPr/>
              <a:t> [</a:t>
            </a:r>
            <a:r>
              <a:rPr i="1"/>
              <a:t>gave</a:t>
            </a:r>
            <a:r>
              <a:rPr/>
              <a:t>]</a:t>
            </a:r>
            <a:r>
              <a:rPr baseline="-25000"/>
              <a:t>verb</a:t>
            </a:r>
            <a:r>
              <a:rPr/>
              <a:t> [</a:t>
            </a:r>
            <a:r>
              <a:rPr i="1"/>
              <a:t>some pizza</a:t>
            </a:r>
            <a:r>
              <a:rPr/>
              <a:t>]</a:t>
            </a:r>
            <a:r>
              <a:rPr baseline="-25000"/>
              <a:t>theme</a:t>
            </a:r>
            <a:r>
              <a:rPr/>
              <a:t> [</a:t>
            </a:r>
            <a:r>
              <a:rPr i="1"/>
              <a:t>to my cousin</a:t>
            </a:r>
            <a:r>
              <a:rPr/>
              <a:t>]</a:t>
            </a:r>
            <a:r>
              <a:rPr baseline="-25000"/>
              <a:t>recipient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grammatical alternations</a:t>
            </a:r>
          </a:p>
        </p:txBody>
      </p:sp>
      <p:sp>
        <p:nvSpPr>
          <p:cNvPr id="3" name="Content Placeholder 2"/>
          <p:cNvSpPr>
            <a:spLocks noGrp="1"/>
          </p:cNvSpPr>
          <p:nvPr>
            <p:ph idx="1"/>
          </p:nvPr>
        </p:nvSpPr>
        <p:spPr/>
        <p:txBody>
          <a:bodyPr/>
          <a:lstStyle/>
          <a:p>
            <a:pPr lvl="0" indent="0" marL="0">
              <a:buNone/>
            </a:pPr>
            <a:r>
              <a:rPr/>
              <a:t>In previous literature, focus on three kinds of predictors:</a:t>
            </a:r>
          </a:p>
          <a:p>
            <a:pPr lvl="0" indent="-342900" marL="342900">
              <a:buAutoNum type="arabicPeriod"/>
            </a:pPr>
            <a:r>
              <a:rPr b="1"/>
              <a:t>Formal predictors:</a:t>
            </a:r>
            <a:r>
              <a:rPr/>
              <a:t> e.g., </a:t>
            </a:r>
            <a:r>
              <a:rPr i="1"/>
              <a:t>structural complexity of constituents</a:t>
            </a:r>
            <a:r>
              <a:rPr/>
              <a:t> (e.g., presence of heavy postmodification), </a:t>
            </a:r>
            <a:r>
              <a:rPr i="1"/>
              <a:t>pronominality</a:t>
            </a:r>
            <a:r>
              <a:rPr/>
              <a:t>, and </a:t>
            </a:r>
            <a:r>
              <a:rPr i="1"/>
              <a:t>constituent length</a:t>
            </a:r>
            <a:r>
              <a:rPr/>
              <a:t> (in words, syllables, or similar)</a:t>
            </a:r>
          </a:p>
          <a:p>
            <a:pPr lvl="0" indent="-342900" marL="342900">
              <a:buAutoNum type="arabicPeriod"/>
            </a:pPr>
            <a:r>
              <a:rPr b="1"/>
              <a:t>Information status‐related predictors:</a:t>
            </a:r>
            <a:r>
              <a:rPr/>
              <a:t> e.g., </a:t>
            </a:r>
            <a:r>
              <a:rPr i="1"/>
              <a:t>givenness</a:t>
            </a:r>
          </a:p>
          <a:p>
            <a:pPr lvl="0" indent="-342900" marL="342900">
              <a:buAutoNum type="arabicPeriod"/>
            </a:pPr>
            <a:r>
              <a:rPr b="1"/>
              <a:t>Semantic, coarse-grained, higher-level predictors:</a:t>
            </a:r>
            <a:r>
              <a:rPr/>
              <a:t> e.g., </a:t>
            </a:r>
            <a:r>
              <a:rPr i="1"/>
              <a:t>animacy</a:t>
            </a:r>
            <a:r>
              <a:rPr/>
              <a:t> (i.e., annotate for a binary distinction between animate and inanimate recipients – see Bresnan et al. 2007)</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semantic predictors in alternation predictions</a:t>
            </a:r>
          </a:p>
        </p:txBody>
      </p:sp>
      <p:sp>
        <p:nvSpPr>
          <p:cNvPr id="3" name="Content Placeholder 2"/>
          <p:cNvSpPr>
            <a:spLocks noGrp="1"/>
          </p:cNvSpPr>
          <p:nvPr>
            <p:ph idx="1"/>
          </p:nvPr>
        </p:nvSpPr>
        <p:spPr/>
        <p:txBody>
          <a:bodyPr/>
          <a:lstStyle/>
          <a:p>
            <a:pPr lvl="0" indent="0" marL="0">
              <a:buNone/>
            </a:pPr>
            <a:r>
              <a:rPr b="1"/>
              <a:t>Annotating for semantics is labor‐intensive and challenging to perform objectively.</a:t>
            </a:r>
          </a:p>
          <a:p>
            <a:pPr lvl="0"/>
            <a:r>
              <a:rPr i="1"/>
              <a:t>What role do semantic characteristics play in the choice of one of the two variants? At the current state of the research, we know very little about them.</a:t>
            </a:r>
          </a:p>
          <a:p>
            <a:pPr lvl="0" indent="0" marL="0">
              <a:buNone/>
            </a:pPr>
            <a:r>
              <a:rPr b="1"/>
              <a:t>We assume broad semantic equivalence of dative variants, but we are interested in extent to which semantics of materials in argument slots predicts choice.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From vectors to predictors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Automatically-generated semantic predictors</a:t>
            </a:r>
          </a:p>
        </p:txBody>
      </p:sp>
      <p:sp>
        <p:nvSpPr>
          <p:cNvPr id="3" name="Content Placeholder 2"/>
          <p:cNvSpPr>
            <a:spLocks noGrp="1"/>
          </p:cNvSpPr>
          <p:nvPr>
            <p:ph idx="1"/>
          </p:nvPr>
        </p:nvSpPr>
        <p:spPr/>
        <p:txBody>
          <a:bodyPr/>
          <a:lstStyle/>
          <a:p>
            <a:pPr lvl="0" indent="0" marL="0">
              <a:buNone/>
            </a:pPr>
            <a:r>
              <a:rPr b="1"/>
              <a:t>Our suggestion: automatically-generated, corpus-based semantic predictors using distributional semantic models (DSMs).</a:t>
            </a:r>
          </a:p>
          <a:p>
            <a:pPr lvl="0"/>
            <a:r>
              <a:rPr/>
              <a:t>New inputs from DMSs: </a:t>
            </a:r>
            <a:r>
              <a:rPr b="1"/>
              <a:t>more data, less annotation</a:t>
            </a:r>
          </a:p>
          <a:p>
            <a:pPr lvl="0"/>
            <a:r>
              <a:rPr/>
              <a:t>Distributional semantics is an usage-based model of meaning, based on the assumption that items that occur in similar contexts in a given corpus will be semantically similar, while those that occur in different contexts will be semantically different.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recipient type-lemmas</a:t>
            </a:r>
          </a:p>
        </p:txBody>
      </p:sp>
      <p:sp>
        <p:nvSpPr>
          <p:cNvPr id="3" name="Content Placeholder 2"/>
          <p:cNvSpPr>
            <a:spLocks noGrp="1"/>
          </p:cNvSpPr>
          <p:nvPr>
            <p:ph idx="1"/>
          </p:nvPr>
        </p:nvSpPr>
        <p:spPr/>
        <p:txBody>
          <a:bodyPr/>
          <a:lstStyle/>
          <a:p>
            <a:pPr lvl="0" indent="-342900" marL="342900">
              <a:buAutoNum type="arabicPeriod"/>
            </a:pPr>
            <a:r>
              <a:rPr b="1"/>
              <a:t>DAT-4100</a:t>
            </a:r>
          </a:p>
          <a:p>
            <a:pPr lvl="0"/>
            <a:r>
              <a:rPr/>
              <a:t>[</a:t>
            </a:r>
            <a:r>
              <a:rPr i="1"/>
              <a:t>if I</a:t>
            </a:r>
            <a:r>
              <a:rPr/>
              <a:t>]</a:t>
            </a:r>
            <a:r>
              <a:rPr baseline="-25000"/>
              <a:t>subject</a:t>
            </a:r>
            <a:r>
              <a:rPr/>
              <a:t> [</a:t>
            </a:r>
            <a:r>
              <a:rPr i="1"/>
              <a:t>gave</a:t>
            </a:r>
            <a:r>
              <a:rPr/>
              <a:t>]</a:t>
            </a:r>
            <a:r>
              <a:rPr baseline="-25000"/>
              <a:t>verb</a:t>
            </a:r>
            <a:r>
              <a:rPr/>
              <a:t> [</a:t>
            </a:r>
            <a:r>
              <a:rPr i="1"/>
              <a:t>it</a:t>
            </a:r>
            <a:r>
              <a:rPr/>
              <a:t>]</a:t>
            </a:r>
            <a:r>
              <a:rPr baseline="-25000"/>
              <a:t>theme</a:t>
            </a:r>
            <a:r>
              <a:rPr/>
              <a:t> [</a:t>
            </a:r>
            <a:r>
              <a:rPr i="1"/>
              <a:t>to the government</a:t>
            </a:r>
            <a:r>
              <a:rPr/>
              <a:t>]</a:t>
            </a:r>
            <a:r>
              <a:rPr baseline="-25000"/>
              <a:t>recipient</a:t>
            </a:r>
            <a:r>
              <a:rPr/>
              <a:t> they would just waste it.</a:t>
            </a:r>
          </a:p>
          <a:p>
            <a:pPr lvl="0" indent="-342900" marL="342900">
              <a:buAutoNum startAt="2" type="arabicPeriod"/>
            </a:pPr>
            <a:r>
              <a:rPr b="1"/>
              <a:t>DAT-4067</a:t>
            </a:r>
          </a:p>
          <a:p>
            <a:pPr lvl="0"/>
            <a:r>
              <a:rPr/>
              <a:t>[</a:t>
            </a:r>
            <a:r>
              <a:rPr i="1"/>
              <a:t>The judge</a:t>
            </a:r>
            <a:r>
              <a:rPr/>
              <a:t>]</a:t>
            </a:r>
            <a:r>
              <a:rPr baseline="-25000"/>
              <a:t>subject</a:t>
            </a:r>
            <a:r>
              <a:rPr/>
              <a:t> [</a:t>
            </a:r>
            <a:r>
              <a:rPr i="1"/>
              <a:t>will usually, uh, give</a:t>
            </a:r>
            <a:r>
              <a:rPr/>
              <a:t>]</a:t>
            </a:r>
            <a:r>
              <a:rPr baseline="-25000"/>
              <a:t>verb</a:t>
            </a:r>
            <a:r>
              <a:rPr/>
              <a:t> [</a:t>
            </a:r>
            <a:r>
              <a:rPr i="1"/>
              <a:t>custody</a:t>
            </a:r>
            <a:r>
              <a:rPr/>
              <a:t>]</a:t>
            </a:r>
            <a:r>
              <a:rPr baseline="-25000"/>
              <a:t>theme</a:t>
            </a:r>
            <a:r>
              <a:rPr/>
              <a:t> [</a:t>
            </a:r>
            <a:r>
              <a:rPr i="1"/>
              <a:t>to the mother</a:t>
            </a:r>
            <a:r>
              <a:rPr/>
              <a:t>]</a:t>
            </a:r>
            <a:r>
              <a:rPr baseline="-25000"/>
              <a:t>recipient</a:t>
            </a:r>
            <a:r>
              <a:rPr/>
              <a:t> ninety-seven percent of the time.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Annotation goes distributional:</dc:title>
  <dc:creator>Chiara Paolini</dc:creator>
  <cp:keywords/>
  <dcterms:created xsi:type="dcterms:W3CDTF">2022-11-03T11:21:49Z</dcterms:created>
  <dcterms:modified xsi:type="dcterms:W3CDTF">2022-11-03T11:21:49Z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xecute">
    <vt:lpwstr/>
  </property>
  <property fmtid="{D5CDD505-2E9C-101B-9397-08002B2CF9AE}" pid="4" name="footer">
    <vt:lpwstr>QLVL colloquium - Leuven, 2022-11-4</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subtitle">
    <vt:lpwstr>Modeling semantic predictors of the dative alternation using vector space models</vt:lpwstr>
  </property>
  <property fmtid="{D5CDD505-2E9C-101B-9397-08002B2CF9AE}" pid="9" name="toc-title">
    <vt:lpwstr>Table of contents</vt:lpwstr>
  </property>
  <property fmtid="{D5CDD505-2E9C-101B-9397-08002B2CF9AE}" pid="10" name="website">
    <vt:lpwstr/>
  </property>
</Properties>
</file>