
<file path=[Content_Types].xml><?xml version="1.0" encoding="utf-8"?>
<Types xmlns="http://schemas.openxmlformats.org/package/2006/content-types">
  <Default Extension="jpeg" ContentType="image/jpeg"/>
  <Default Extension="jpg" ContentType="application/octet-stream"/>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135" y="2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09/11/2022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21488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09/11/2022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157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744CE3-0875-4B69-89C0-6F72D8139561}" type="datetimeFigureOut">
              <a:rPr lang="en-GB" smtClean="0"/>
              <a:t>09/11/2022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43154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6744CE3-0875-4B69-89C0-6F72D8139561}" type="datetimeFigureOut">
              <a:rPr lang="en-GB" smtClean="0"/>
              <a:t>09/11/2022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68392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6744CE3-0875-4B69-89C0-6F72D8139561}" type="datetimeFigureOut">
              <a:rPr lang="en-GB" smtClean="0"/>
              <a:t>09/11/2022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120349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6744CE3-0875-4B69-89C0-6F72D8139561}" type="datetimeFigureOut">
              <a:rPr lang="en-GB" smtClean="0"/>
              <a:t>09/11/2022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385807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44CE3-0875-4B69-89C0-6F72D8139561}" type="datetimeFigureOut">
              <a:rPr lang="en-GB" smtClean="0"/>
              <a:t>09/11/2022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55996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44CE3-0875-4B69-89C0-6F72D8139561}" type="datetimeFigureOut">
              <a:rPr lang="en-GB" smtClean="0"/>
              <a:t>09/11/2022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ADB20D-508E-4C6D-A9E4-257D5607B0F6}" type="slidenum">
              <a:rPr lang="en-GB" smtClean="0"/>
              <a:t>‹#›</a:t>
            </a:fld>
            <a:endParaRPr lang="en-GB"/>
          </a:p>
        </p:txBody>
      </p:sp>
    </p:spTree>
    <p:extLst>
      <p:ext uri="{BB962C8B-B14F-4D97-AF65-F5344CB8AC3E}">
        <p14:creationId xmlns:p14="http://schemas.microsoft.com/office/powerpoint/2010/main" val="307823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1828800" y="3200400"/>
            <a:ext cx="3657600" cy="2743200"/>
          </a:xfrm>
        </p:spPr>
        <p:txBody>
          <a:bodyPr/>
          <a:lstStyle/>
          <a:p>
            <a:pPr marL="0" marR="0" algn="l">
              <a:lnSpc>
                <a:spcPct val="100000"/>
              </a:lnSpc>
              <a:spcBef>
                <a:spcPts val="0"/>
              </a:spcBef>
              <a:spcAft>
                <a:spcPts val="0"/>
              </a:spcAft>
              <a:buNone/>
            </a:pPr>
            <a:r>
              <a:rPr sz="2400" b="0" i="0" u="none" cap="none">
                <a:solidFill>
                  <a:srgbClr val="000000">
                    <a:alpha val="100000"/>
                  </a:srgbClr>
                </a:solidFill>
                <a:latin typeface="Arial"/>
                <a:cs typeface="Arial"/>
                <a:sym typeface="Arial"/>
              </a:rPr>
              <a:t>Households with complex needs in  Cheshire and Merseyside</a:t>
            </a:r>
          </a:p>
        </p:txBody>
      </p:sp>
      <p:pic>
        <p:nvPicPr>
          <p:cNvPr id="3" name="Content Placeholder 2"/>
          <p:cNvPicPr>
            <a:picLocks noGrp="1"/>
          </p:cNvPicPr>
          <p:nvPr>
            <p:ph/>
          </p:nvPr>
        </p:nvPicPr>
        <p:blipFill>
          <a:blip r:embed="rId2" cstate="print"/>
          <a:stretch>
            <a:fillRect/>
          </a:stretch>
        </p:blipFill>
        <p:spPr>
          <a:xfrm>
            <a:off x="6400800" y="457200"/>
            <a:ext cx="1828800" cy="457200"/>
          </a:xfrm>
          <a:prstGeom prst="rect">
            <a:avLst/>
          </a:prstGeom>
        </p:spPr>
      </p:pic>
      <p:pic>
        <p:nvPicPr>
          <p:cNvPr id="4" name="Content Placeholder 3"/>
          <p:cNvPicPr>
            <a:picLocks noGrp="1"/>
          </p:cNvPicPr>
          <p:nvPr>
            <p:ph/>
          </p:nvPr>
        </p:nvPicPr>
        <p:blipFill>
          <a:blip r:embed="rId3" cstate="print"/>
          <a:stretch>
            <a:fillRect/>
          </a:stretch>
        </p:blipFill>
        <p:spPr>
          <a:xfrm>
            <a:off x="6858000" y="5486400"/>
            <a:ext cx="1828800" cy="457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marL="0" marR="0" algn="l">
              <a:lnSpc>
                <a:spcPct val="100000"/>
              </a:lnSpc>
              <a:spcBef>
                <a:spcPts val="0"/>
              </a:spcBef>
              <a:spcAft>
                <a:spcPts val="0"/>
              </a:spcAft>
              <a:buNone/>
            </a:pPr>
            <a:r>
              <a:rPr sz="2000" b="1" i="0" u="none" cap="none">
                <a:solidFill>
                  <a:srgbClr val="8B0A50">
                    <a:alpha val="100000"/>
                  </a:srgbClr>
                </a:solidFill>
                <a:latin typeface="Arial"/>
                <a:cs typeface="Arial"/>
                <a:sym typeface="Arial"/>
              </a:rPr>
              <a:t>Annual use of health and care services by complex needs households (2021)</a:t>
            </a:r>
          </a:p>
        </p:txBody>
      </p:sp>
      <p:sp>
        <p:nvSpPr>
          <p:cNvPr id="3" name="Content Placeholder 2"/>
          <p:cNvSpPr>
            <a:spLocks noGrp="1"/>
          </p:cNvSpPr>
          <p:nvPr>
            <p:ph idx="1"/>
          </p:nvPr>
        </p:nvSpPr>
        <p:spPr>
          <a:xfrm>
            <a:off x="457200" y="1600200"/>
            <a:ext cx="8229600" cy="4525963"/>
          </a:xfrm>
        </p:spPr>
        <p:txBody>
          <a:bodyPr/>
          <a:lstStyle/>
          <a:p>
            <a:r>
              <a:rPr sz="1600" b="0" i="0" u="none" cap="none">
                <a:solidFill>
                  <a:srgbClr val="000000">
                    <a:alpha val="100000"/>
                  </a:srgbClr>
                </a:solidFill>
                <a:latin typeface="Arial"/>
                <a:cs typeface="Arial"/>
                <a:sym typeface="Arial"/>
              </a:rPr>
              <a:t>For every 100 adults, on average:</a:t>
            </a:r>
          </a:p>
          <a:p>
            <a:pPr lvl="1"/>
            <a:r>
              <a:rPr sz="1600" b="0" i="0" u="none" cap="none">
                <a:solidFill>
                  <a:srgbClr val="000000">
                    <a:alpha val="100000"/>
                  </a:srgbClr>
                </a:solidFill>
                <a:latin typeface="Arial"/>
                <a:cs typeface="Arial"/>
                <a:sym typeface="Arial"/>
              </a:rPr>
              <a:t>16 had 24 emergency admissions,</a:t>
            </a:r>
          </a:p>
          <a:p>
            <a:pPr lvl="1"/>
            <a:r>
              <a:rPr sz="1600" b="0" i="0" u="none" cap="none">
                <a:solidFill>
                  <a:srgbClr val="000000">
                    <a:alpha val="100000"/>
                  </a:srgbClr>
                </a:solidFill>
                <a:latin typeface="Arial"/>
                <a:cs typeface="Arial"/>
                <a:sym typeface="Arial"/>
              </a:rPr>
              <a:t>3 had 3 elective admissions,</a:t>
            </a:r>
          </a:p>
          <a:p>
            <a:pPr lvl="1"/>
            <a:r>
              <a:rPr sz="1600" b="0" i="0" u="none" cap="none">
                <a:solidFill>
                  <a:srgbClr val="000000">
                    <a:alpha val="100000"/>
                  </a:srgbClr>
                </a:solidFill>
                <a:latin typeface="Arial"/>
                <a:cs typeface="Arial"/>
                <a:sym typeface="Arial"/>
              </a:rPr>
              <a:t>32 had 58 A&amp;E attendances,</a:t>
            </a:r>
          </a:p>
          <a:p>
            <a:pPr lvl="1"/>
            <a:r>
              <a:rPr sz="1600" b="0" i="0" u="none" cap="none">
                <a:solidFill>
                  <a:srgbClr val="000000">
                    <a:alpha val="100000"/>
                  </a:srgbClr>
                </a:solidFill>
                <a:latin typeface="Arial"/>
                <a:cs typeface="Arial"/>
                <a:sym typeface="Arial"/>
              </a:rPr>
              <a:t>8 had 19 referrals to mental health services,</a:t>
            </a:r>
          </a:p>
          <a:p>
            <a:pPr lvl="1"/>
            <a:r>
              <a:rPr sz="1600" b="0" i="0" u="none" cap="none">
                <a:solidFill>
                  <a:srgbClr val="000000">
                    <a:alpha val="100000"/>
                  </a:srgbClr>
                </a:solidFill>
                <a:latin typeface="Arial"/>
                <a:cs typeface="Arial"/>
                <a:sym typeface="Arial"/>
              </a:rPr>
              <a:t>10 had 92 contacts with mental health services,</a:t>
            </a:r>
          </a:p>
          <a:p>
            <a:r>
              <a:rPr sz="1600" b="0" i="0" u="none" cap="none">
                <a:solidFill>
                  <a:srgbClr val="000000">
                    <a:alpha val="100000"/>
                  </a:srgbClr>
                </a:solidFill>
                <a:latin typeface="Arial"/>
                <a:cs typeface="Arial"/>
                <a:sym typeface="Arial"/>
              </a:rPr>
              <a:t>For every 100 children, on average:</a:t>
            </a:r>
          </a:p>
          <a:p>
            <a:pPr lvl="1"/>
            <a:r>
              <a:rPr sz="1600" b="0" i="0" u="none" cap="none">
                <a:solidFill>
                  <a:srgbClr val="000000">
                    <a:alpha val="100000"/>
                  </a:srgbClr>
                </a:solidFill>
                <a:latin typeface="Arial"/>
                <a:cs typeface="Arial"/>
                <a:sym typeface="Arial"/>
              </a:rPr>
              <a:t>12 had 19 emergency admissions,</a:t>
            </a:r>
          </a:p>
          <a:p>
            <a:pPr lvl="1"/>
            <a:r>
              <a:rPr sz="1600" b="0" i="0" u="none" cap="none">
                <a:solidFill>
                  <a:srgbClr val="000000">
                    <a:alpha val="100000"/>
                  </a:srgbClr>
                </a:solidFill>
                <a:latin typeface="Arial"/>
                <a:cs typeface="Arial"/>
                <a:sym typeface="Arial"/>
              </a:rPr>
              <a:t>2 had 2 elective admissions,</a:t>
            </a:r>
          </a:p>
          <a:p>
            <a:pPr lvl="1"/>
            <a:r>
              <a:rPr sz="1600" b="0" i="0" u="none" cap="none">
                <a:solidFill>
                  <a:srgbClr val="000000">
                    <a:alpha val="100000"/>
                  </a:srgbClr>
                </a:solidFill>
                <a:latin typeface="Arial"/>
                <a:cs typeface="Arial"/>
                <a:sym typeface="Arial"/>
              </a:rPr>
              <a:t>34 had 61 A&amp;E attendances,</a:t>
            </a:r>
          </a:p>
          <a:p>
            <a:pPr lvl="1"/>
            <a:r>
              <a:rPr sz="1600" b="0" i="0" u="none" cap="none">
                <a:solidFill>
                  <a:srgbClr val="000000">
                    <a:alpha val="100000"/>
                  </a:srgbClr>
                </a:solidFill>
                <a:latin typeface="Arial"/>
                <a:cs typeface="Arial"/>
                <a:sym typeface="Arial"/>
              </a:rPr>
              <a:t>20 had 40 referrals to mental health services,</a:t>
            </a:r>
          </a:p>
          <a:p>
            <a:pPr lvl="1"/>
            <a:r>
              <a:rPr sz="1600" b="0" i="0" u="none" cap="none">
                <a:solidFill>
                  <a:srgbClr val="000000">
                    <a:alpha val="100000"/>
                  </a:srgbClr>
                </a:solidFill>
                <a:latin typeface="Arial"/>
                <a:cs typeface="Arial"/>
                <a:sym typeface="Arial"/>
              </a:rPr>
              <a:t>23 had 196 contacts with mental health services,</a:t>
            </a:r>
          </a:p>
          <a:p>
            <a:pPr lvl="1"/>
            <a:r>
              <a:rPr sz="1600" b="0" i="0" u="none" cap="none">
                <a:solidFill>
                  <a:srgbClr val="000000">
                    <a:alpha val="100000"/>
                  </a:srgbClr>
                </a:solidFill>
                <a:latin typeface="Arial"/>
                <a:cs typeface="Arial"/>
                <a:sym typeface="Arial"/>
              </a:rPr>
              <a:t>54 had 631 contacts with community health services.</a:t>
            </a:r>
          </a:p>
          <a:p>
            <a:pPr lvl="1"/>
            <a:r>
              <a:rPr sz="1600" b="0" i="0" u="none" cap="none">
                <a:solidFill>
                  <a:srgbClr val="000000">
                    <a:alpha val="100000"/>
                  </a:srgbClr>
                </a:solidFill>
                <a:latin typeface="Arial"/>
                <a:cs typeface="Arial"/>
                <a:sym typeface="Arial"/>
              </a:rPr>
              <a:t>8 were looked after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marL="0" marR="0" algn="l">
              <a:lnSpc>
                <a:spcPct val="100000"/>
              </a:lnSpc>
              <a:spcBef>
                <a:spcPts val="0"/>
              </a:spcBef>
              <a:spcAft>
                <a:spcPts val="0"/>
              </a:spcAft>
              <a:buNone/>
            </a:pPr>
            <a:r>
              <a:rPr sz="2000" b="1" i="0" u="none" cap="none">
                <a:solidFill>
                  <a:srgbClr val="8B0A50">
                    <a:alpha val="100000"/>
                  </a:srgbClr>
                </a:solidFill>
                <a:latin typeface="Arial"/>
                <a:cs typeface="Arial"/>
                <a:sym typeface="Arial"/>
              </a:rPr>
              <a:t>Annual use of health and care services by complex needs households (2021)</a:t>
            </a:r>
          </a:p>
        </p:txBody>
      </p:sp>
      <p:sp>
        <p:nvSpPr>
          <p:cNvPr id="3" name="Content Placeholder 2"/>
          <p:cNvSpPr>
            <a:spLocks noGrp="1"/>
          </p:cNvSpPr>
          <p:nvPr>
            <p:ph idx="1"/>
          </p:nvPr>
        </p:nvSpPr>
        <p:spPr>
          <a:xfrm>
            <a:off x="457200" y="1600200"/>
            <a:ext cx="8229600" cy="4525963"/>
          </a:xfrm>
        </p:spPr>
        <p:txBody>
          <a:bodyPr/>
          <a:lstStyle/>
          <a:p>
            <a:r>
              <a:rPr sz="1600" b="0" i="0" u="none" cap="none">
                <a:solidFill>
                  <a:srgbClr val="000000">
                    <a:alpha val="100000"/>
                  </a:srgbClr>
                </a:solidFill>
                <a:latin typeface="Arial"/>
                <a:cs typeface="Arial"/>
                <a:sym typeface="Arial"/>
              </a:rPr>
              <a:t>Adults:</a:t>
            </a:r>
          </a:p>
          <a:p>
            <a:pPr lvl="1"/>
            <a:r>
              <a:rPr sz="1600" b="0" i="0" u="none" cap="none">
                <a:solidFill>
                  <a:srgbClr val="000000">
                    <a:alpha val="100000"/>
                  </a:srgbClr>
                </a:solidFill>
                <a:latin typeface="Arial"/>
                <a:cs typeface="Arial"/>
                <a:sym typeface="Arial"/>
              </a:rPr>
              <a:t>11265 emergency admissions,</a:t>
            </a:r>
          </a:p>
          <a:p>
            <a:pPr lvl="1"/>
            <a:r>
              <a:rPr sz="1600" b="0" i="0" u="none" cap="none">
                <a:solidFill>
                  <a:srgbClr val="000000">
                    <a:alpha val="100000"/>
                  </a:srgbClr>
                </a:solidFill>
                <a:latin typeface="Arial"/>
                <a:cs typeface="Arial"/>
                <a:sym typeface="Arial"/>
              </a:rPr>
              <a:t>1487 elective admissions,</a:t>
            </a:r>
          </a:p>
          <a:p>
            <a:pPr lvl="1"/>
            <a:r>
              <a:rPr sz="1600" b="0" i="0" u="none" cap="none">
                <a:solidFill>
                  <a:srgbClr val="000000">
                    <a:alpha val="100000"/>
                  </a:srgbClr>
                </a:solidFill>
                <a:latin typeface="Arial"/>
                <a:cs typeface="Arial"/>
                <a:sym typeface="Arial"/>
              </a:rPr>
              <a:t>27025 A&amp;E attendances,</a:t>
            </a:r>
          </a:p>
          <a:p>
            <a:pPr lvl="1"/>
            <a:r>
              <a:rPr sz="1600" b="0" i="0" u="none" cap="none">
                <a:solidFill>
                  <a:srgbClr val="000000">
                    <a:alpha val="100000"/>
                  </a:srgbClr>
                </a:solidFill>
                <a:latin typeface="Arial"/>
                <a:cs typeface="Arial"/>
                <a:sym typeface="Arial"/>
              </a:rPr>
              <a:t>8902 referrals to mental health services,</a:t>
            </a:r>
          </a:p>
          <a:p>
            <a:pPr lvl="1"/>
            <a:r>
              <a:rPr sz="1600" b="0" i="0" u="none" cap="none">
                <a:solidFill>
                  <a:srgbClr val="000000">
                    <a:alpha val="100000"/>
                  </a:srgbClr>
                </a:solidFill>
                <a:latin typeface="Arial"/>
                <a:cs typeface="Arial"/>
                <a:sym typeface="Arial"/>
              </a:rPr>
              <a:t>43084 contacts with mental health services,</a:t>
            </a:r>
          </a:p>
          <a:p>
            <a:r>
              <a:rPr sz="1600" b="0" i="0" u="none" cap="none">
                <a:solidFill>
                  <a:srgbClr val="000000">
                    <a:alpha val="100000"/>
                  </a:srgbClr>
                </a:solidFill>
                <a:latin typeface="Arial"/>
                <a:cs typeface="Arial"/>
                <a:sym typeface="Arial"/>
              </a:rPr>
              <a:t>Children:</a:t>
            </a:r>
          </a:p>
          <a:p>
            <a:pPr lvl="1"/>
            <a:r>
              <a:rPr sz="1600" b="0" i="0" u="none" cap="none">
                <a:solidFill>
                  <a:srgbClr val="000000">
                    <a:alpha val="100000"/>
                  </a:srgbClr>
                </a:solidFill>
                <a:latin typeface="Arial"/>
                <a:cs typeface="Arial"/>
                <a:sym typeface="Arial"/>
              </a:rPr>
              <a:t>7536 emergency admissions,</a:t>
            </a:r>
          </a:p>
          <a:p>
            <a:pPr lvl="1"/>
            <a:r>
              <a:rPr sz="1600" b="0" i="0" u="none" cap="none">
                <a:solidFill>
                  <a:srgbClr val="000000">
                    <a:alpha val="100000"/>
                  </a:srgbClr>
                </a:solidFill>
                <a:latin typeface="Arial"/>
                <a:cs typeface="Arial"/>
                <a:sym typeface="Arial"/>
              </a:rPr>
              <a:t>774 elective admissions,</a:t>
            </a:r>
          </a:p>
          <a:p>
            <a:pPr lvl="1"/>
            <a:r>
              <a:rPr sz="1600" b="0" i="0" u="none" cap="none">
                <a:solidFill>
                  <a:srgbClr val="000000">
                    <a:alpha val="100000"/>
                  </a:srgbClr>
                </a:solidFill>
                <a:latin typeface="Arial"/>
                <a:cs typeface="Arial"/>
                <a:sym typeface="Arial"/>
              </a:rPr>
              <a:t>24295 A&amp;E attendances,</a:t>
            </a:r>
          </a:p>
          <a:p>
            <a:pPr lvl="1"/>
            <a:r>
              <a:rPr sz="1600" b="0" i="0" u="none" cap="none">
                <a:solidFill>
                  <a:srgbClr val="000000">
                    <a:alpha val="100000"/>
                  </a:srgbClr>
                </a:solidFill>
                <a:latin typeface="Arial"/>
                <a:cs typeface="Arial"/>
                <a:sym typeface="Arial"/>
              </a:rPr>
              <a:t>16094 referrals to mental health services,</a:t>
            </a:r>
          </a:p>
          <a:p>
            <a:pPr lvl="1"/>
            <a:r>
              <a:rPr sz="1600" b="0" i="0" u="none" cap="none">
                <a:solidFill>
                  <a:srgbClr val="000000">
                    <a:alpha val="100000"/>
                  </a:srgbClr>
                </a:solidFill>
                <a:latin typeface="Arial"/>
                <a:cs typeface="Arial"/>
                <a:sym typeface="Arial"/>
              </a:rPr>
              <a:t>78446 contacts with mental health services,</a:t>
            </a:r>
          </a:p>
          <a:p>
            <a:pPr lvl="1"/>
            <a:r>
              <a:rPr sz="1600" b="0" i="0" u="none" cap="none">
                <a:solidFill>
                  <a:srgbClr val="000000">
                    <a:alpha val="100000"/>
                  </a:srgbClr>
                </a:solidFill>
                <a:latin typeface="Arial"/>
                <a:cs typeface="Arial"/>
                <a:sym typeface="Arial"/>
              </a:rPr>
              <a:t>252503 contacts with community health services.</a:t>
            </a:r>
          </a:p>
          <a:p>
            <a:pPr lvl="1"/>
            <a:r>
              <a:rPr sz="1600" b="0" i="0" u="none" cap="none">
                <a:solidFill>
                  <a:srgbClr val="000000">
                    <a:alpha val="100000"/>
                  </a:srgbClr>
                </a:solidFill>
                <a:latin typeface="Arial"/>
                <a:cs typeface="Arial"/>
                <a:sym typeface="Arial"/>
              </a:rPr>
              <a:t>3032 were looked after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marL="0" marR="0" algn="l">
              <a:lnSpc>
                <a:spcPct val="100000"/>
              </a:lnSpc>
              <a:spcBef>
                <a:spcPts val="0"/>
              </a:spcBef>
              <a:spcAft>
                <a:spcPts val="0"/>
              </a:spcAft>
              <a:buNone/>
            </a:pPr>
            <a:r>
              <a:rPr sz="2000" b="1" i="0" u="none" cap="none">
                <a:solidFill>
                  <a:srgbClr val="8B0A50">
                    <a:alpha val="100000"/>
                  </a:srgbClr>
                </a:solidFill>
                <a:latin typeface="Arial"/>
                <a:cs typeface="Arial"/>
                <a:sym typeface="Arial"/>
              </a:rPr>
              <a:t>Mental health conditions and learning disabilities</a:t>
            </a:r>
          </a:p>
        </p:txBody>
      </p:sp>
      <p:pic>
        <p:nvPicPr>
          <p:cNvPr id="3" name="Content Placeholder 2"/>
          <p:cNvPicPr>
            <a:picLocks noGrp="1"/>
          </p:cNvPicPr>
          <p:nvPr>
            <p:ph sz="half" idx="1"/>
          </p:nvPr>
        </p:nvPicPr>
        <p:blipFill>
          <a:blip r:embed="rId2" cstate="print"/>
          <a:stretch>
            <a:fillRect/>
          </a:stretch>
        </p:blipFill>
        <p:spPr>
          <a:xfrm>
            <a:off x="457200" y="1600200"/>
            <a:ext cx="4038600" cy="4525963"/>
          </a:xfrm>
          <a:prstGeom prst="rect">
            <a:avLst/>
          </a:prstGeom>
        </p:spPr>
      </p:pic>
      <p:pic>
        <p:nvPicPr>
          <p:cNvPr id="4" name="Content Placeholder 3"/>
          <p:cNvPicPr>
            <a:picLocks noGrp="1"/>
          </p:cNvPicPr>
          <p:nvPr>
            <p:ph sz="half" idx="2"/>
          </p:nvPr>
        </p:nvPicPr>
        <p:blipFill>
          <a:blip r:embed="rId3" cstate="print"/>
          <a:stretch>
            <a:fillRect/>
          </a:stretch>
        </p:blipFill>
        <p:spPr>
          <a:xfrm>
            <a:off x="4648200" y="1600200"/>
            <a:ext cx="4038600" cy="452596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marL="0" marR="0" algn="l">
              <a:lnSpc>
                <a:spcPct val="100000"/>
              </a:lnSpc>
              <a:spcBef>
                <a:spcPts val="0"/>
              </a:spcBef>
              <a:spcAft>
                <a:spcPts val="0"/>
              </a:spcAft>
              <a:buNone/>
            </a:pPr>
            <a:r>
              <a:rPr sz="2000" b="1" i="0" u="none" cap="none">
                <a:solidFill>
                  <a:srgbClr val="8B0A50">
                    <a:alpha val="100000"/>
                  </a:srgbClr>
                </a:solidFill>
                <a:latin typeface="Arial"/>
                <a:cs typeface="Arial"/>
                <a:sym typeface="Arial"/>
              </a:rPr>
              <a:t>Age and gender of people with mental health problems in complex households</a:t>
            </a:r>
          </a:p>
        </p:txBody>
      </p:sp>
      <p:pic>
        <p:nvPicPr>
          <p:cNvPr id="3" name="Content Placeholder 2"/>
          <p:cNvPicPr>
            <a:picLocks noGrp="1"/>
          </p:cNvPicPr>
          <p:nvPr>
            <p:ph idx="1"/>
          </p:nvPr>
        </p:nvPicPr>
        <p:blipFill>
          <a:blip r:embed="rId2" cstate="print"/>
          <a:stretch>
            <a:fillRect/>
          </a:stretch>
        </p:blipFill>
        <p:spPr>
          <a:xfrm>
            <a:off x="457200" y="1600200"/>
            <a:ext cx="8229600" cy="452596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marL="0" marR="0" algn="l">
              <a:lnSpc>
                <a:spcPct val="100000"/>
              </a:lnSpc>
              <a:spcBef>
                <a:spcPts val="0"/>
              </a:spcBef>
              <a:spcAft>
                <a:spcPts val="0"/>
              </a:spcAft>
              <a:buNone/>
            </a:pPr>
            <a:r>
              <a:rPr sz="2000" b="1" i="0" u="none" cap="none">
                <a:solidFill>
                  <a:srgbClr val="8B0A50">
                    <a:alpha val="100000"/>
                  </a:srgbClr>
                </a:solidFill>
                <a:latin typeface="Arial"/>
                <a:cs typeface="Arial"/>
                <a:sym typeface="Arial"/>
              </a:rPr>
              <a:t>Depression and anxiety in complex households</a:t>
            </a:r>
          </a:p>
        </p:txBody>
      </p:sp>
      <p:pic>
        <p:nvPicPr>
          <p:cNvPr id="3" name="Content Placeholder 2"/>
          <p:cNvPicPr>
            <a:picLocks noGrp="1"/>
          </p:cNvPicPr>
          <p:nvPr>
            <p:ph sz="half" idx="1"/>
          </p:nvPr>
        </p:nvPicPr>
        <p:blipFill>
          <a:blip r:embed="rId2" cstate="print"/>
          <a:stretch>
            <a:fillRect/>
          </a:stretch>
        </p:blipFill>
        <p:spPr>
          <a:xfrm>
            <a:off x="457200" y="1600200"/>
            <a:ext cx="4038600" cy="4525963"/>
          </a:xfrm>
          <a:prstGeom prst="rect">
            <a:avLst/>
          </a:prstGeom>
        </p:spPr>
      </p:pic>
      <p:pic>
        <p:nvPicPr>
          <p:cNvPr id="4" name="Content Placeholder 3"/>
          <p:cNvPicPr>
            <a:picLocks noGrp="1"/>
          </p:cNvPicPr>
          <p:nvPr>
            <p:ph sz="half" idx="2"/>
          </p:nvPr>
        </p:nvPicPr>
        <p:blipFill>
          <a:blip r:embed="rId3" cstate="print"/>
          <a:stretch>
            <a:fillRect/>
          </a:stretch>
        </p:blipFill>
        <p:spPr>
          <a:xfrm>
            <a:off x="4648200" y="1600200"/>
            <a:ext cx="4038600" cy="452596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marL="0" marR="0" algn="l">
              <a:lnSpc>
                <a:spcPct val="100000"/>
              </a:lnSpc>
              <a:spcBef>
                <a:spcPts val="0"/>
              </a:spcBef>
              <a:spcAft>
                <a:spcPts val="0"/>
              </a:spcAft>
              <a:buNone/>
            </a:pPr>
            <a:r>
              <a:rPr sz="2000" b="1" i="0" u="none" cap="none">
                <a:solidFill>
                  <a:srgbClr val="8B0A50">
                    <a:alpha val="100000"/>
                  </a:srgbClr>
                </a:solidFill>
                <a:latin typeface="Arial"/>
                <a:cs typeface="Arial"/>
                <a:sym typeface="Arial"/>
              </a:rPr>
              <a:t>Incidence of depression in complex and other households</a:t>
            </a:r>
          </a:p>
        </p:txBody>
      </p:sp>
      <p:pic>
        <p:nvPicPr>
          <p:cNvPr id="3" name="Content Placeholder 2"/>
          <p:cNvPicPr>
            <a:picLocks noGrp="1"/>
          </p:cNvPicPr>
          <p:nvPr>
            <p:ph idx="1"/>
          </p:nvPr>
        </p:nvPicPr>
        <p:blipFill>
          <a:blip r:embed="rId2" cstate="print"/>
          <a:stretch>
            <a:fillRect/>
          </a:stretch>
        </p:blipFill>
        <p:spPr>
          <a:xfrm>
            <a:off x="457200" y="1600200"/>
            <a:ext cx="8229600" cy="452596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marL="0" marR="0" algn="l">
              <a:lnSpc>
                <a:spcPct val="100000"/>
              </a:lnSpc>
              <a:spcBef>
                <a:spcPts val="0"/>
              </a:spcBef>
              <a:spcAft>
                <a:spcPts val="0"/>
              </a:spcAft>
              <a:buNone/>
            </a:pPr>
            <a:r>
              <a:rPr sz="2000" b="1" i="0" u="none" cap="none">
                <a:solidFill>
                  <a:srgbClr val="8B0A50">
                    <a:alpha val="100000"/>
                  </a:srgbClr>
                </a:solidFill>
                <a:latin typeface="Arial"/>
                <a:cs typeface="Arial"/>
                <a:sym typeface="Arial"/>
              </a:rPr>
              <a:t>Severe mental illness and substance misuse complex households</a:t>
            </a:r>
          </a:p>
        </p:txBody>
      </p:sp>
      <p:pic>
        <p:nvPicPr>
          <p:cNvPr id="3" name="Content Placeholder 2"/>
          <p:cNvPicPr>
            <a:picLocks noGrp="1"/>
          </p:cNvPicPr>
          <p:nvPr>
            <p:ph sz="half" idx="1"/>
          </p:nvPr>
        </p:nvPicPr>
        <p:blipFill>
          <a:blip r:embed="rId2" cstate="print"/>
          <a:stretch>
            <a:fillRect/>
          </a:stretch>
        </p:blipFill>
        <p:spPr>
          <a:xfrm>
            <a:off x="457200" y="1600200"/>
            <a:ext cx="4038600" cy="4525963"/>
          </a:xfrm>
          <a:prstGeom prst="rect">
            <a:avLst/>
          </a:prstGeom>
        </p:spPr>
      </p:pic>
      <p:pic>
        <p:nvPicPr>
          <p:cNvPr id="4" name="Content Placeholder 3"/>
          <p:cNvPicPr>
            <a:picLocks noGrp="1"/>
          </p:cNvPicPr>
          <p:nvPr>
            <p:ph sz="half" idx="2"/>
          </p:nvPr>
        </p:nvPicPr>
        <p:blipFill>
          <a:blip r:embed="rId3" cstate="print"/>
          <a:stretch>
            <a:fillRect/>
          </a:stretch>
        </p:blipFill>
        <p:spPr>
          <a:xfrm>
            <a:off x="4648200" y="1600200"/>
            <a:ext cx="4038600" cy="452596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marL="0" marR="0" algn="l">
              <a:lnSpc>
                <a:spcPct val="100000"/>
              </a:lnSpc>
              <a:spcBef>
                <a:spcPts val="0"/>
              </a:spcBef>
              <a:spcAft>
                <a:spcPts val="0"/>
              </a:spcAft>
              <a:buNone/>
            </a:pPr>
            <a:r>
              <a:rPr sz="2000" b="1" i="0" u="none" cap="none">
                <a:solidFill>
                  <a:srgbClr val="8B0A50">
                    <a:alpha val="100000"/>
                  </a:srgbClr>
                </a:solidFill>
                <a:latin typeface="Arial"/>
                <a:cs typeface="Arial"/>
                <a:sym typeface="Arial"/>
              </a:rPr>
              <a:t>A&amp;E attendances for mental health problems</a:t>
            </a:r>
          </a:p>
        </p:txBody>
      </p:sp>
      <p:pic>
        <p:nvPicPr>
          <p:cNvPr id="3" name="Content Placeholder 2"/>
          <p:cNvPicPr>
            <a:picLocks noGrp="1"/>
          </p:cNvPicPr>
          <p:nvPr>
            <p:ph idx="1"/>
          </p:nvPr>
        </p:nvPicPr>
        <p:blipFill>
          <a:blip r:embed="rId2" cstate="print"/>
          <a:stretch>
            <a:fillRect/>
          </a:stretch>
        </p:blipFill>
        <p:spPr>
          <a:xfrm>
            <a:off x="457200" y="1600200"/>
            <a:ext cx="8229600" cy="452596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marL="0" marR="0" algn="l">
              <a:lnSpc>
                <a:spcPct val="100000"/>
              </a:lnSpc>
              <a:spcBef>
                <a:spcPts val="0"/>
              </a:spcBef>
              <a:spcAft>
                <a:spcPts val="0"/>
              </a:spcAft>
              <a:buNone/>
            </a:pPr>
            <a:r>
              <a:rPr sz="2000" b="1" i="0" u="none" cap="none">
                <a:solidFill>
                  <a:srgbClr val="8B0A50">
                    <a:alpha val="100000"/>
                  </a:srgbClr>
                </a:solidFill>
                <a:latin typeface="Arial"/>
                <a:cs typeface="Arial"/>
                <a:sym typeface="Arial"/>
              </a:rPr>
              <a:t>Emergency admissions for mental health problems</a:t>
            </a:r>
          </a:p>
        </p:txBody>
      </p:sp>
      <p:pic>
        <p:nvPicPr>
          <p:cNvPr id="3" name="Content Placeholder 2"/>
          <p:cNvPicPr>
            <a:picLocks noGrp="1"/>
          </p:cNvPicPr>
          <p:nvPr>
            <p:ph idx="1"/>
          </p:nvPr>
        </p:nvPicPr>
        <p:blipFill>
          <a:blip r:embed="rId2" cstate="print"/>
          <a:stretch>
            <a:fillRect/>
          </a:stretch>
        </p:blipFill>
        <p:spPr>
          <a:xfrm>
            <a:off x="457200" y="1600200"/>
            <a:ext cx="8229600" cy="452596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marL="0" marR="0" algn="l">
              <a:lnSpc>
                <a:spcPct val="100000"/>
              </a:lnSpc>
              <a:spcBef>
                <a:spcPts val="0"/>
              </a:spcBef>
              <a:spcAft>
                <a:spcPts val="0"/>
              </a:spcAft>
              <a:buNone/>
            </a:pPr>
            <a:r>
              <a:rPr sz="2000" b="1" i="0" u="none" cap="none">
                <a:solidFill>
                  <a:srgbClr val="8B0A50">
                    <a:alpha val="100000"/>
                  </a:srgbClr>
                </a:solidFill>
                <a:latin typeface="Arial"/>
                <a:cs typeface="Arial"/>
                <a:sym typeface="Arial"/>
              </a:rPr>
              <a:t>Use of community mental health services for mental health problems</a:t>
            </a:r>
          </a:p>
        </p:txBody>
      </p:sp>
      <p:pic>
        <p:nvPicPr>
          <p:cNvPr id="3" name="Content Placeholder 2"/>
          <p:cNvPicPr>
            <a:picLocks noGrp="1"/>
          </p:cNvPicPr>
          <p:nvPr>
            <p:ph idx="1"/>
          </p:nvPr>
        </p:nvPicPr>
        <p:blipFill>
          <a:blip r:embed="rId2" cstate="print"/>
          <a:stretch>
            <a:fillRect/>
          </a:stretch>
        </p:blipFill>
        <p:spPr>
          <a:xfrm>
            <a:off x="457200" y="1600200"/>
            <a:ext cx="8229600" cy="452596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p:cNvPicPr>
          <p:nvPr>
            <p:ph/>
          </p:nvPr>
        </p:nvPicPr>
        <p:blipFill>
          <a:blip r:embed="rId2" cstate="print"/>
          <a:stretch>
            <a:fillRect/>
          </a:stretch>
        </p:blipFill>
        <p:spPr>
          <a:xfrm>
            <a:off x="0" y="0"/>
            <a:ext cx="9144000" cy="68580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marL="0" marR="0" algn="l">
              <a:lnSpc>
                <a:spcPct val="100000"/>
              </a:lnSpc>
              <a:spcBef>
                <a:spcPts val="0"/>
              </a:spcBef>
              <a:spcAft>
                <a:spcPts val="0"/>
              </a:spcAft>
              <a:buNone/>
            </a:pPr>
            <a:r>
              <a:rPr sz="2000" b="1" i="0" u="none" cap="none">
                <a:solidFill>
                  <a:srgbClr val="8B0A50">
                    <a:alpha val="100000"/>
                  </a:srgbClr>
                </a:solidFill>
                <a:latin typeface="Arial"/>
                <a:cs typeface="Arial"/>
                <a:sym typeface="Arial"/>
              </a:rPr>
              <a:t>Reasons for use community mental health services by complex households (% contacts)</a:t>
            </a:r>
          </a:p>
        </p:txBody>
      </p:sp>
      <p:pic>
        <p:nvPicPr>
          <p:cNvPr id="3" name="Content Placeholder 2"/>
          <p:cNvPicPr>
            <a:picLocks noGrp="1"/>
          </p:cNvPicPr>
          <p:nvPr>
            <p:ph idx="1"/>
          </p:nvPr>
        </p:nvPicPr>
        <p:blipFill>
          <a:blip r:embed="rId2" cstate="print"/>
          <a:stretch>
            <a:fillRect/>
          </a:stretch>
        </p:blipFill>
        <p:spPr>
          <a:xfrm>
            <a:off x="457200" y="1600200"/>
            <a:ext cx="8229600" cy="452596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marL="0" marR="0" algn="l">
              <a:lnSpc>
                <a:spcPct val="100000"/>
              </a:lnSpc>
              <a:spcBef>
                <a:spcPts val="0"/>
              </a:spcBef>
              <a:spcAft>
                <a:spcPts val="0"/>
              </a:spcAft>
              <a:buNone/>
            </a:pPr>
            <a:r>
              <a:rPr sz="2000" b="1" i="0" u="none" cap="none">
                <a:solidFill>
                  <a:srgbClr val="8B0A50">
                    <a:alpha val="100000"/>
                  </a:srgbClr>
                </a:solidFill>
                <a:latin typeface="Arial"/>
                <a:cs typeface="Arial"/>
                <a:sym typeface="Arial"/>
              </a:rPr>
              <a:t>Mental health problems amongst 15-30 year-old women</a:t>
            </a:r>
          </a:p>
        </p:txBody>
      </p:sp>
      <p:pic>
        <p:nvPicPr>
          <p:cNvPr id="3" name="Content Placeholder 2"/>
          <p:cNvPicPr>
            <a:picLocks noGrp="1"/>
          </p:cNvPicPr>
          <p:nvPr>
            <p:ph sz="half" idx="1"/>
          </p:nvPr>
        </p:nvPicPr>
        <p:blipFill>
          <a:blip r:embed="rId2" cstate="print"/>
          <a:stretch>
            <a:fillRect/>
          </a:stretch>
        </p:blipFill>
        <p:spPr>
          <a:xfrm>
            <a:off x="457200" y="1600200"/>
            <a:ext cx="4038600" cy="4525963"/>
          </a:xfrm>
          <a:prstGeom prst="rect">
            <a:avLst/>
          </a:prstGeom>
        </p:spPr>
      </p:pic>
      <p:pic>
        <p:nvPicPr>
          <p:cNvPr id="4" name="Content Placeholder 3"/>
          <p:cNvPicPr>
            <a:picLocks noGrp="1"/>
          </p:cNvPicPr>
          <p:nvPr>
            <p:ph sz="half" idx="2"/>
          </p:nvPr>
        </p:nvPicPr>
        <p:blipFill>
          <a:blip r:embed="rId3" cstate="print"/>
          <a:stretch>
            <a:fillRect/>
          </a:stretch>
        </p:blipFill>
        <p:spPr>
          <a:xfrm>
            <a:off x="4648200" y="1600200"/>
            <a:ext cx="4038600" cy="452596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marL="0" marR="0" algn="l">
              <a:lnSpc>
                <a:spcPct val="100000"/>
              </a:lnSpc>
              <a:spcBef>
                <a:spcPts val="0"/>
              </a:spcBef>
              <a:spcAft>
                <a:spcPts val="0"/>
              </a:spcAft>
              <a:buNone/>
            </a:pPr>
            <a:r>
              <a:rPr sz="2000" b="1" i="0" u="none" cap="none">
                <a:solidFill>
                  <a:srgbClr val="8B0A50">
                    <a:alpha val="100000"/>
                  </a:srgbClr>
                </a:solidFill>
                <a:latin typeface="Arial"/>
                <a:cs typeface="Arial"/>
                <a:sym typeface="Arial"/>
              </a:rPr>
              <a:t>Physical health problems in complex households</a:t>
            </a:r>
          </a:p>
        </p:txBody>
      </p:sp>
      <p:pic>
        <p:nvPicPr>
          <p:cNvPr id="3" name="Content Placeholder 2"/>
          <p:cNvPicPr>
            <a:picLocks noGrp="1"/>
          </p:cNvPicPr>
          <p:nvPr>
            <p:ph sz="half" idx="1"/>
          </p:nvPr>
        </p:nvPicPr>
        <p:blipFill>
          <a:blip r:embed="rId2" cstate="print"/>
          <a:stretch>
            <a:fillRect/>
          </a:stretch>
        </p:blipFill>
        <p:spPr>
          <a:xfrm>
            <a:off x="457200" y="1600200"/>
            <a:ext cx="4038600" cy="4525963"/>
          </a:xfrm>
          <a:prstGeom prst="rect">
            <a:avLst/>
          </a:prstGeom>
        </p:spPr>
      </p:pic>
      <p:pic>
        <p:nvPicPr>
          <p:cNvPr id="4" name="Content Placeholder 3"/>
          <p:cNvPicPr>
            <a:picLocks noGrp="1"/>
          </p:cNvPicPr>
          <p:nvPr>
            <p:ph sz="half" idx="2"/>
          </p:nvPr>
        </p:nvPicPr>
        <p:blipFill>
          <a:blip r:embed="rId3" cstate="print"/>
          <a:stretch>
            <a:fillRect/>
          </a:stretch>
        </p:blipFill>
        <p:spPr>
          <a:xfrm>
            <a:off x="4648200" y="1600200"/>
            <a:ext cx="4038600" cy="452596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marL="0" marR="0" algn="l">
              <a:lnSpc>
                <a:spcPct val="100000"/>
              </a:lnSpc>
              <a:spcBef>
                <a:spcPts val="0"/>
              </a:spcBef>
              <a:spcAft>
                <a:spcPts val="0"/>
              </a:spcAft>
              <a:buNone/>
            </a:pPr>
            <a:r>
              <a:rPr sz="2000" b="1" i="0" u="none" cap="none">
                <a:solidFill>
                  <a:srgbClr val="8B0A50">
                    <a:alpha val="100000"/>
                  </a:srgbClr>
                </a:solidFill>
                <a:latin typeface="Arial"/>
                <a:cs typeface="Arial"/>
                <a:sym typeface="Arial"/>
              </a:rPr>
              <a:t>Asthma in complex households</a:t>
            </a:r>
          </a:p>
        </p:txBody>
      </p:sp>
      <p:pic>
        <p:nvPicPr>
          <p:cNvPr id="3" name="Content Placeholder 2"/>
          <p:cNvPicPr>
            <a:picLocks noGrp="1"/>
          </p:cNvPicPr>
          <p:nvPr>
            <p:ph idx="1"/>
          </p:nvPr>
        </p:nvPicPr>
        <p:blipFill>
          <a:blip r:embed="rId2" cstate="print"/>
          <a:stretch>
            <a:fillRect/>
          </a:stretch>
        </p:blipFill>
        <p:spPr>
          <a:xfrm>
            <a:off x="457200" y="1600200"/>
            <a:ext cx="8229600" cy="452596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marL="0" marR="0" algn="l">
              <a:lnSpc>
                <a:spcPct val="100000"/>
              </a:lnSpc>
              <a:spcBef>
                <a:spcPts val="0"/>
              </a:spcBef>
              <a:spcAft>
                <a:spcPts val="0"/>
              </a:spcAft>
              <a:buNone/>
            </a:pPr>
            <a:r>
              <a:rPr sz="2000" b="1" i="0" u="none" cap="none">
                <a:solidFill>
                  <a:srgbClr val="8B0A50">
                    <a:alpha val="100000"/>
                  </a:srgbClr>
                </a:solidFill>
                <a:latin typeface="Arial"/>
                <a:cs typeface="Arial"/>
                <a:sym typeface="Arial"/>
              </a:rPr>
              <a:t>Rheumatological conditions in complex households</a:t>
            </a:r>
          </a:p>
        </p:txBody>
      </p:sp>
      <p:pic>
        <p:nvPicPr>
          <p:cNvPr id="3" name="Content Placeholder 2"/>
          <p:cNvPicPr>
            <a:picLocks noGrp="1"/>
          </p:cNvPicPr>
          <p:nvPr>
            <p:ph idx="1"/>
          </p:nvPr>
        </p:nvPicPr>
        <p:blipFill>
          <a:blip r:embed="rId2" cstate="print"/>
          <a:stretch>
            <a:fillRect/>
          </a:stretch>
        </p:blipFill>
        <p:spPr>
          <a:xfrm>
            <a:off x="457200" y="1600200"/>
            <a:ext cx="8229600" cy="452596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marL="0" marR="0" algn="l">
              <a:lnSpc>
                <a:spcPct val="100000"/>
              </a:lnSpc>
              <a:spcBef>
                <a:spcPts val="0"/>
              </a:spcBef>
              <a:spcAft>
                <a:spcPts val="0"/>
              </a:spcAft>
              <a:buNone/>
            </a:pPr>
            <a:r>
              <a:rPr sz="2000" b="1" i="0" u="none" cap="none">
                <a:solidFill>
                  <a:srgbClr val="8B0A50">
                    <a:alpha val="100000"/>
                  </a:srgbClr>
                </a:solidFill>
                <a:latin typeface="Arial"/>
                <a:cs typeface="Arial"/>
                <a:sym typeface="Arial"/>
              </a:rPr>
              <a:t>Methods</a:t>
            </a:r>
          </a:p>
        </p:txBody>
      </p:sp>
      <p:sp>
        <p:nvSpPr>
          <p:cNvPr id="3" name="Content Placeholder 2"/>
          <p:cNvSpPr>
            <a:spLocks noGrp="1"/>
          </p:cNvSpPr>
          <p:nvPr>
            <p:ph idx="1"/>
          </p:nvPr>
        </p:nvSpPr>
        <p:spPr>
          <a:xfrm>
            <a:off x="457200" y="1600200"/>
            <a:ext cx="8229600" cy="4525963"/>
          </a:xfrm>
        </p:spPr>
        <p:txBody>
          <a:bodyPr/>
          <a:lstStyle/>
          <a:p>
            <a:r>
              <a:rPr sz="1600" b="0" i="0" u="none" cap="none">
                <a:solidFill>
                  <a:srgbClr val="000000">
                    <a:alpha val="100000"/>
                  </a:srgbClr>
                </a:solidFill>
                <a:latin typeface="Arial"/>
                <a:cs typeface="Arial"/>
                <a:sym typeface="Arial"/>
              </a:rPr>
              <a:t>Included in the analysis are all individuals registered with a GP in Cheshire and Merseyside where their practice had an agreement to share their data with NHS Cheshire and Merseyside Integrated Care Board. This analysis used a pseudonymised version of the unique property reference number (UPRN), which was provided by NHD Digital Data Services for Commissioners Regional Office (DSCRO) of Arden and GEM. This analysis included only residential properties lying within the boundaries of Cheshire and Merseyside.
The focus of the analysis was households with children. Thus, the definition of households was:</a:t>
            </a:r>
          </a:p>
          <a:p>
            <a:pPr lvl="1"/>
            <a:r>
              <a:rPr sz="1600" b="0" i="0" u="none" cap="none">
                <a:solidFill>
                  <a:srgbClr val="000000">
                    <a:alpha val="100000"/>
                  </a:srgbClr>
                </a:solidFill>
                <a:latin typeface="Arial"/>
                <a:cs typeface="Arial"/>
                <a:sym typeface="Arial"/>
              </a:rPr>
              <a:t>a set of individuals who live at the same residential address,</a:t>
            </a:r>
          </a:p>
          <a:p>
            <a:pPr lvl="1"/>
            <a:r>
              <a:rPr sz="1600" b="0" i="0" u="none" cap="none">
                <a:solidFill>
                  <a:srgbClr val="000000">
                    <a:alpha val="100000"/>
                  </a:srgbClr>
                </a:solidFill>
                <a:latin typeface="Arial"/>
                <a:cs typeface="Arial"/>
                <a:sym typeface="Arial"/>
              </a:rPr>
              <a:t>where at least 1 individual is a child aged between 0 and 16 years inclusive,</a:t>
            </a:r>
          </a:p>
          <a:p>
            <a:pPr lvl="1"/>
            <a:r>
              <a:rPr sz="1600" b="0" i="0" u="none" cap="none">
                <a:solidFill>
                  <a:srgbClr val="000000">
                    <a:alpha val="100000"/>
                  </a:srgbClr>
                </a:solidFill>
                <a:latin typeface="Arial"/>
                <a:cs typeface="Arial"/>
                <a:sym typeface="Arial"/>
              </a:rPr>
              <a:t>where the total number of residents at the address is less than 10, to exclude institutions and medium to large multiple occupancy residential properties.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p:cNvPicPr>
          <p:nvPr>
            <p:ph/>
          </p:nvPr>
        </p:nvPicPr>
        <p:blipFill>
          <a:blip r:embed="rId2" cstate="print"/>
          <a:stretch>
            <a:fillRect/>
          </a:stretch>
        </p:blipFill>
        <p:spPr>
          <a:xfrm>
            <a:off x="0" y="0"/>
            <a:ext cx="9144000" cy="68580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a:xfrm>
            <a:off x="457200" y="1600200"/>
            <a:ext cx="8229600" cy="4525963"/>
          </a:xfrm>
        </p:spPr>
        <p:txBody>
          <a:bodyPr/>
          <a:lstStyle/>
          <a:p>
            <a:pPr marL="0" marR="0" algn="l">
              <a:lnSpc>
                <a:spcPct val="100000"/>
              </a:lnSpc>
              <a:spcBef>
                <a:spcPts val="0"/>
              </a:spcBef>
              <a:spcAft>
                <a:spcPts val="0"/>
              </a:spcAft>
              <a:buNone/>
            </a:pPr>
            <a:r>
              <a:rPr sz="1600" b="0" i="0" u="none" cap="none">
                <a:solidFill>
                  <a:srgbClr val="000000">
                    <a:alpha val="100000"/>
                  </a:srgbClr>
                </a:solidFill>
                <a:latin typeface="Arial"/>
                <a:cs typeface="Arial"/>
                <a:sym typeface="Arial"/>
              </a:rPr>
              <a:t>This work was supported by funding of the National Institute for Health and Social Care Research - NIHR - Public Policy Research Programme grant number 202428 - RESTORE: Research for Equitable sySTem respOnse and REcovery.</a:t>
            </a:r>
          </a:p>
          <a:p>
            <a:pPr marL="0" marR="0" algn="l">
              <a:lnSpc>
                <a:spcPct val="100000"/>
              </a:lnSpc>
              <a:spcBef>
                <a:spcPts val="0"/>
              </a:spcBef>
              <a:spcAft>
                <a:spcPts val="0"/>
              </a:spcAft>
              <a:buNone/>
            </a:pPr>
            <a:r>
              <a:rPr sz="1600" b="0" i="0" u="none" cap="none">
                <a:solidFill>
                  <a:srgbClr val="8B0A50">
                    <a:alpha val="100000"/>
                  </a:srgbClr>
                </a:solidFill>
                <a:latin typeface="Arial"/>
                <a:cs typeface="Arial"/>
                <a:sym typeface="Arial"/>
              </a:rPr>
              <a:t>The views expressed in this publication are those of the authors and not necessarily those of the National Institute for Health and Social Care Research or the Department for Health and Social Care.</a:t>
            </a:r>
          </a:p>
        </p:txBody>
      </p:sp>
      <p:pic>
        <p:nvPicPr>
          <p:cNvPr id="3" name="Content Placeholder 2"/>
          <p:cNvPicPr>
            <a:picLocks noGrp="1"/>
          </p:cNvPicPr>
          <p:nvPr>
            <p:ph/>
          </p:nvPr>
        </p:nvPicPr>
        <p:blipFill>
          <a:blip r:embed="rId2" cstate="print"/>
          <a:stretch>
            <a:fillRect/>
          </a:stretch>
        </p:blipFill>
        <p:spPr>
          <a:xfrm>
            <a:off x="6858000" y="5486400"/>
            <a:ext cx="1828800" cy="457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marL="0" marR="0" algn="l">
              <a:lnSpc>
                <a:spcPct val="100000"/>
              </a:lnSpc>
              <a:spcBef>
                <a:spcPts val="0"/>
              </a:spcBef>
              <a:spcAft>
                <a:spcPts val="0"/>
              </a:spcAft>
              <a:buNone/>
            </a:pPr>
            <a:r>
              <a:rPr sz="2000" b="1" i="0" u="none" cap="none">
                <a:solidFill>
                  <a:srgbClr val="8B0A50">
                    <a:alpha val="100000"/>
                  </a:srgbClr>
                </a:solidFill>
                <a:latin typeface="Arial"/>
                <a:cs typeface="Arial"/>
                <a:sym typeface="Arial"/>
              </a:rPr>
              <a:t>Summary:</a:t>
            </a:r>
          </a:p>
        </p:txBody>
      </p:sp>
      <p:sp>
        <p:nvSpPr>
          <p:cNvPr id="3" name="Content Placeholder 2"/>
          <p:cNvSpPr>
            <a:spLocks noGrp="1"/>
          </p:cNvSpPr>
          <p:nvPr>
            <p:ph idx="1"/>
          </p:nvPr>
        </p:nvSpPr>
        <p:spPr>
          <a:xfrm>
            <a:off x="457200" y="1600200"/>
            <a:ext cx="8229600" cy="4525963"/>
          </a:xfrm>
        </p:spPr>
        <p:txBody>
          <a:bodyPr/>
          <a:lstStyle/>
          <a:p>
            <a:pPr marL="0" marR="0" algn="l">
              <a:lnSpc>
                <a:spcPct val="100000"/>
              </a:lnSpc>
              <a:spcBef>
                <a:spcPts val="0"/>
              </a:spcBef>
              <a:spcAft>
                <a:spcPts val="0"/>
              </a:spcAft>
              <a:buNone/>
            </a:pPr>
            <a:r>
              <a:rPr lang="en-GB" sz="2000" dirty="0">
                <a:solidFill>
                  <a:srgbClr val="000000">
                    <a:alpha val="100000"/>
                  </a:srgbClr>
                </a:solidFill>
                <a:latin typeface="Arial"/>
                <a:cs typeface="Arial"/>
                <a:sym typeface="Arial"/>
              </a:rPr>
              <a:t>This analysis is based on the data of 2,645,329 individuals registered </a:t>
            </a:r>
            <a:r>
              <a:rPr lang="en-GB" sz="2000" dirty="0" err="1">
                <a:solidFill>
                  <a:srgbClr val="000000">
                    <a:alpha val="100000"/>
                  </a:srgbClr>
                </a:solidFill>
                <a:latin typeface="Arial"/>
                <a:cs typeface="Arial"/>
                <a:sym typeface="Arial"/>
              </a:rPr>
              <a:t>i</a:t>
            </a:r>
            <a:r>
              <a:rPr sz="2000" b="0" i="0" u="none" cap="none" dirty="0">
                <a:solidFill>
                  <a:srgbClr val="000000">
                    <a:alpha val="100000"/>
                  </a:srgbClr>
                </a:solidFill>
                <a:latin typeface="Arial"/>
                <a:cs typeface="Arial"/>
                <a:sym typeface="Arial"/>
              </a:rPr>
              <a:t>n 2021</a:t>
            </a:r>
            <a:r>
              <a:rPr lang="en-GB" sz="2000" b="0" i="0" u="none" cap="none" dirty="0">
                <a:solidFill>
                  <a:srgbClr val="000000">
                    <a:alpha val="100000"/>
                  </a:srgbClr>
                </a:solidFill>
                <a:latin typeface="Arial"/>
                <a:cs typeface="Arial"/>
                <a:sym typeface="Arial"/>
              </a:rPr>
              <a:t> with a GP</a:t>
            </a:r>
            <a:r>
              <a:rPr sz="2000" b="0" i="0" u="none" cap="none" dirty="0">
                <a:solidFill>
                  <a:srgbClr val="000000">
                    <a:alpha val="100000"/>
                  </a:srgbClr>
                </a:solidFill>
                <a:latin typeface="Arial"/>
                <a:cs typeface="Arial"/>
                <a:sym typeface="Arial"/>
              </a:rPr>
              <a:t> in Cheshire and Merseyside</a:t>
            </a:r>
            <a:r>
              <a:rPr lang="en-GB" sz="2000" b="0" i="0" u="none" cap="none" dirty="0">
                <a:solidFill>
                  <a:srgbClr val="000000">
                    <a:alpha val="100000"/>
                  </a:srgbClr>
                </a:solidFill>
                <a:latin typeface="Arial"/>
                <a:cs typeface="Arial"/>
                <a:sym typeface="Arial"/>
              </a:rPr>
              <a:t> having a data sharing agreement in place with NHS Cheshire and Merseyside. This amounts to 97% of the registered population. We found that</a:t>
            </a:r>
            <a:r>
              <a:rPr sz="2000" b="0" i="0" u="none" cap="none" dirty="0">
                <a:solidFill>
                  <a:srgbClr val="000000">
                    <a:alpha val="100000"/>
                  </a:srgbClr>
                </a:solidFill>
                <a:latin typeface="Arial"/>
                <a:cs typeface="Arial"/>
                <a:sym typeface="Arial"/>
              </a:rPr>
              <a:t> 1</a:t>
            </a:r>
            <a:r>
              <a:rPr lang="en-GB" sz="2000" b="0" i="0" u="none" cap="none" dirty="0">
                <a:solidFill>
                  <a:srgbClr val="000000">
                    <a:alpha val="100000"/>
                  </a:srgbClr>
                </a:solidFill>
                <a:latin typeface="Arial"/>
                <a:cs typeface="Arial"/>
                <a:sym typeface="Arial"/>
              </a:rPr>
              <a:t>,</a:t>
            </a:r>
            <a:r>
              <a:rPr sz="2000" b="0" i="0" u="none" cap="none" dirty="0">
                <a:solidFill>
                  <a:srgbClr val="000000">
                    <a:alpha val="100000"/>
                  </a:srgbClr>
                </a:solidFill>
                <a:latin typeface="Arial"/>
                <a:cs typeface="Arial"/>
                <a:sym typeface="Arial"/>
              </a:rPr>
              <a:t>022</a:t>
            </a:r>
            <a:r>
              <a:rPr lang="en-GB" sz="2000" b="0" i="0" u="none" cap="none" dirty="0">
                <a:solidFill>
                  <a:srgbClr val="000000">
                    <a:alpha val="100000"/>
                  </a:srgbClr>
                </a:solidFill>
                <a:latin typeface="Arial"/>
                <a:cs typeface="Arial"/>
                <a:sym typeface="Arial"/>
              </a:rPr>
              <a:t>,</a:t>
            </a:r>
            <a:r>
              <a:rPr sz="2000" b="0" i="0" u="none" cap="none" dirty="0">
                <a:solidFill>
                  <a:srgbClr val="000000">
                    <a:alpha val="100000"/>
                  </a:srgbClr>
                </a:solidFill>
                <a:latin typeface="Arial"/>
                <a:cs typeface="Arial"/>
                <a:sym typeface="Arial"/>
              </a:rPr>
              <a:t>840 </a:t>
            </a:r>
            <a:r>
              <a:rPr lang="en-GB" sz="2000" b="0" i="0" u="none" cap="none" dirty="0">
                <a:solidFill>
                  <a:srgbClr val="000000">
                    <a:alpha val="100000"/>
                  </a:srgbClr>
                </a:solidFill>
                <a:latin typeface="Arial"/>
                <a:cs typeface="Arial"/>
                <a:sym typeface="Arial"/>
              </a:rPr>
              <a:t> individual </a:t>
            </a:r>
            <a:r>
              <a:rPr sz="2000" b="0" i="0" u="none" cap="none" dirty="0">
                <a:solidFill>
                  <a:srgbClr val="000000">
                    <a:alpha val="100000"/>
                  </a:srgbClr>
                </a:solidFill>
                <a:latin typeface="Arial"/>
                <a:cs typeface="Arial"/>
                <a:sym typeface="Arial"/>
              </a:rPr>
              <a:t>people </a:t>
            </a:r>
            <a:r>
              <a:rPr lang="en-GB" sz="2000" b="0" i="0" u="none" cap="none" dirty="0">
                <a:solidFill>
                  <a:srgbClr val="000000">
                    <a:alpha val="100000"/>
                  </a:srgbClr>
                </a:solidFill>
                <a:latin typeface="Arial"/>
                <a:cs typeface="Arial"/>
                <a:sym typeface="Arial"/>
              </a:rPr>
              <a:t>lived in a household with at least one child aged 0-16</a:t>
            </a:r>
            <a:r>
              <a:rPr sz="2000" b="0" i="0" u="none" cap="none" dirty="0">
                <a:solidFill>
                  <a:srgbClr val="000000">
                    <a:alpha val="100000"/>
                  </a:srgbClr>
                </a:solidFill>
                <a:latin typeface="Arial"/>
                <a:cs typeface="Arial"/>
                <a:sym typeface="Arial"/>
              </a:rPr>
              <a:t>.</a:t>
            </a:r>
          </a:p>
          <a:p>
            <a:pPr marL="0" marR="0" algn="l">
              <a:lnSpc>
                <a:spcPct val="100000"/>
              </a:lnSpc>
              <a:spcBef>
                <a:spcPts val="0"/>
              </a:spcBef>
              <a:spcAft>
                <a:spcPts val="0"/>
              </a:spcAft>
              <a:buNone/>
            </a:pPr>
            <a:endParaRPr lang="en-GB" sz="2000" b="0" i="0" u="none" cap="none" dirty="0">
              <a:solidFill>
                <a:srgbClr val="8B0A50">
                  <a:alpha val="100000"/>
                </a:srgbClr>
              </a:solidFill>
              <a:latin typeface="Arial"/>
              <a:cs typeface="Arial"/>
              <a:sym typeface="Arial"/>
            </a:endParaRPr>
          </a:p>
          <a:p>
            <a:pPr marL="0" marR="0" algn="l">
              <a:lnSpc>
                <a:spcPct val="100000"/>
              </a:lnSpc>
              <a:spcBef>
                <a:spcPts val="0"/>
              </a:spcBef>
              <a:spcAft>
                <a:spcPts val="0"/>
              </a:spcAft>
              <a:buNone/>
            </a:pPr>
            <a:r>
              <a:rPr sz="2000" b="0" i="0" u="none" cap="none" dirty="0">
                <a:solidFill>
                  <a:srgbClr val="8B0A50">
                    <a:alpha val="100000"/>
                  </a:srgbClr>
                </a:solidFill>
                <a:latin typeface="Arial"/>
                <a:cs typeface="Arial"/>
                <a:sym typeface="Arial"/>
              </a:rPr>
              <a:t>There were 267</a:t>
            </a:r>
            <a:r>
              <a:rPr lang="en-GB" sz="2000" b="0" i="0" u="none" cap="none" dirty="0">
                <a:solidFill>
                  <a:srgbClr val="8B0A50">
                    <a:alpha val="100000"/>
                  </a:srgbClr>
                </a:solidFill>
                <a:latin typeface="Arial"/>
                <a:cs typeface="Arial"/>
                <a:sym typeface="Arial"/>
              </a:rPr>
              <a:t>,</a:t>
            </a:r>
            <a:r>
              <a:rPr sz="2000" b="0" i="0" u="none" cap="none" dirty="0">
                <a:solidFill>
                  <a:srgbClr val="8B0A50">
                    <a:alpha val="100000"/>
                  </a:srgbClr>
                </a:solidFill>
                <a:latin typeface="Arial"/>
                <a:cs typeface="Arial"/>
                <a:sym typeface="Arial"/>
              </a:rPr>
              <a:t>320 households with children, of which 20</a:t>
            </a:r>
            <a:r>
              <a:rPr lang="en-GB" sz="2000" b="0" i="0" u="none" cap="none" dirty="0">
                <a:solidFill>
                  <a:srgbClr val="8B0A50">
                    <a:alpha val="100000"/>
                  </a:srgbClr>
                </a:solidFill>
                <a:latin typeface="Arial"/>
                <a:cs typeface="Arial"/>
                <a:sym typeface="Arial"/>
              </a:rPr>
              <a:t>,</a:t>
            </a:r>
            <a:r>
              <a:rPr sz="2000" b="0" i="0" u="none" cap="none" dirty="0">
                <a:solidFill>
                  <a:srgbClr val="8B0A50">
                    <a:alpha val="100000"/>
                  </a:srgbClr>
                </a:solidFill>
                <a:latin typeface="Arial"/>
                <a:cs typeface="Arial"/>
                <a:sym typeface="Arial"/>
              </a:rPr>
              <a:t>855 had complex needs. These households with complex needs included 86</a:t>
            </a:r>
            <a:r>
              <a:rPr lang="en-GB" sz="2000" b="0" i="0" u="none" cap="none" dirty="0">
                <a:solidFill>
                  <a:srgbClr val="8B0A50">
                    <a:alpha val="100000"/>
                  </a:srgbClr>
                </a:solidFill>
                <a:latin typeface="Arial"/>
                <a:cs typeface="Arial"/>
                <a:sym typeface="Arial"/>
              </a:rPr>
              <a:t>,</a:t>
            </a:r>
            <a:r>
              <a:rPr sz="2000" b="0" i="0" u="none" cap="none" dirty="0">
                <a:solidFill>
                  <a:srgbClr val="8B0A50">
                    <a:alpha val="100000"/>
                  </a:srgbClr>
                </a:solidFill>
                <a:latin typeface="Arial"/>
                <a:cs typeface="Arial"/>
                <a:sym typeface="Arial"/>
              </a:rPr>
              <a:t>423 people ( 39</a:t>
            </a:r>
            <a:r>
              <a:rPr lang="en-GB" sz="2000" b="0" i="0" u="none" cap="none" dirty="0">
                <a:solidFill>
                  <a:srgbClr val="8B0A50">
                    <a:alpha val="100000"/>
                  </a:srgbClr>
                </a:solidFill>
                <a:latin typeface="Arial"/>
                <a:cs typeface="Arial"/>
                <a:sym typeface="Arial"/>
              </a:rPr>
              <a:t>,</a:t>
            </a:r>
            <a:r>
              <a:rPr sz="2000" b="0" i="0" u="none" cap="none" dirty="0">
                <a:solidFill>
                  <a:srgbClr val="8B0A50">
                    <a:alpha val="100000"/>
                  </a:srgbClr>
                </a:solidFill>
                <a:latin typeface="Arial"/>
                <a:cs typeface="Arial"/>
                <a:sym typeface="Arial"/>
              </a:rPr>
              <a:t>846 children and 46</a:t>
            </a:r>
            <a:r>
              <a:rPr lang="en-GB" sz="2000" b="0" i="0" u="none" cap="none" dirty="0">
                <a:solidFill>
                  <a:srgbClr val="8B0A50">
                    <a:alpha val="100000"/>
                  </a:srgbClr>
                </a:solidFill>
                <a:latin typeface="Arial"/>
                <a:cs typeface="Arial"/>
                <a:sym typeface="Arial"/>
              </a:rPr>
              <a:t>,</a:t>
            </a:r>
            <a:r>
              <a:rPr sz="2000" b="0" i="0" u="none" cap="none" dirty="0">
                <a:solidFill>
                  <a:srgbClr val="8B0A50">
                    <a:alpha val="100000"/>
                  </a:srgbClr>
                </a:solidFill>
                <a:latin typeface="Arial"/>
                <a:cs typeface="Arial"/>
                <a:sym typeface="Arial"/>
              </a:rPr>
              <a:t>577 adults). This 8 % of families accounted for 34 % of health and social care costs for families with children. This was £ 315 million in total.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91440" y="91440"/>
            <a:ext cx="3657600" cy="2743200"/>
          </a:xfrm>
        </p:spPr>
        <p:txBody>
          <a:bodyPr/>
          <a:lstStyle/>
          <a:p>
            <a:pPr marL="0" marR="0" algn="l">
              <a:lnSpc>
                <a:spcPct val="100000"/>
              </a:lnSpc>
              <a:spcBef>
                <a:spcPts val="0"/>
              </a:spcBef>
              <a:spcAft>
                <a:spcPts val="0"/>
              </a:spcAft>
              <a:buNone/>
            </a:pPr>
            <a:r>
              <a:rPr sz="2000" b="1" i="0" u="none" cap="none">
                <a:solidFill>
                  <a:srgbClr val="8B0A50">
                    <a:alpha val="100000"/>
                  </a:srgbClr>
                </a:solidFill>
                <a:latin typeface="Arial"/>
                <a:cs typeface="Arial"/>
                <a:sym typeface="Arial"/>
              </a:rPr>
              <a:t>Geography and deprivation</a:t>
            </a:r>
          </a:p>
        </p:txBody>
      </p:sp>
      <p:pic>
        <p:nvPicPr>
          <p:cNvPr id="3" name="Content Placeholder 2"/>
          <p:cNvPicPr>
            <a:picLocks noGrp="1"/>
          </p:cNvPicPr>
          <p:nvPr>
            <p:ph/>
          </p:nvPr>
        </p:nvPicPr>
        <p:blipFill>
          <a:blip r:embed="rId2" cstate="print"/>
          <a:stretch>
            <a:fillRect/>
          </a:stretch>
        </p:blipFill>
        <p:spPr>
          <a:xfrm>
            <a:off x="91440" y="914400"/>
            <a:ext cx="3657600" cy="2743200"/>
          </a:xfrm>
          <a:prstGeom prst="rect">
            <a:avLst/>
          </a:prstGeom>
        </p:spPr>
      </p:pic>
      <p:pic>
        <p:nvPicPr>
          <p:cNvPr id="4" name="Content Placeholder 3"/>
          <p:cNvPicPr>
            <a:picLocks noGrp="1"/>
          </p:cNvPicPr>
          <p:nvPr>
            <p:ph/>
          </p:nvPr>
        </p:nvPicPr>
        <p:blipFill>
          <a:blip r:embed="rId3" cstate="print"/>
          <a:stretch>
            <a:fillRect/>
          </a:stretch>
        </p:blipFill>
        <p:spPr>
          <a:xfrm>
            <a:off x="2743200" y="4114800"/>
            <a:ext cx="3657600" cy="2743200"/>
          </a:xfrm>
          <a:prstGeom prst="rect">
            <a:avLst/>
          </a:prstGeom>
        </p:spPr>
      </p:pic>
      <p:pic>
        <p:nvPicPr>
          <p:cNvPr id="5" name="Content Placeholder 4"/>
          <p:cNvPicPr>
            <a:picLocks noGrp="1"/>
          </p:cNvPicPr>
          <p:nvPr>
            <p:ph/>
          </p:nvPr>
        </p:nvPicPr>
        <p:blipFill>
          <a:blip r:embed="rId4" cstate="print"/>
          <a:stretch>
            <a:fillRect/>
          </a:stretch>
        </p:blipFill>
        <p:spPr>
          <a:xfrm>
            <a:off x="5029200" y="914400"/>
            <a:ext cx="3657600" cy="2743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marL="0" marR="0" algn="l">
              <a:lnSpc>
                <a:spcPct val="100000"/>
              </a:lnSpc>
              <a:spcBef>
                <a:spcPts val="0"/>
              </a:spcBef>
              <a:spcAft>
                <a:spcPts val="0"/>
              </a:spcAft>
              <a:buNone/>
            </a:pPr>
            <a:r>
              <a:rPr sz="2000" b="1" i="0" u="none" cap="none">
                <a:solidFill>
                  <a:srgbClr val="8B0A50">
                    <a:alpha val="100000"/>
                  </a:srgbClr>
                </a:solidFill>
                <a:latin typeface="Arial"/>
                <a:cs typeface="Arial"/>
                <a:sym typeface="Arial"/>
              </a:rPr>
              <a:t>Age and gender</a:t>
            </a:r>
          </a:p>
        </p:txBody>
      </p:sp>
      <p:pic>
        <p:nvPicPr>
          <p:cNvPr id="3" name="Content Placeholder 2"/>
          <p:cNvPicPr>
            <a:picLocks noGrp="1"/>
          </p:cNvPicPr>
          <p:nvPr>
            <p:ph idx="1"/>
          </p:nvPr>
        </p:nvPicPr>
        <p:blipFill>
          <a:blip r:embed="rId2" cstate="print"/>
          <a:stretch>
            <a:fillRect/>
          </a:stretch>
        </p:blipFill>
        <p:spPr>
          <a:xfrm>
            <a:off x="457200" y="1600200"/>
            <a:ext cx="8229600" cy="452596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marL="0" marR="0" algn="l">
              <a:lnSpc>
                <a:spcPct val="100000"/>
              </a:lnSpc>
              <a:spcBef>
                <a:spcPts val="0"/>
              </a:spcBef>
              <a:spcAft>
                <a:spcPts val="0"/>
              </a:spcAft>
              <a:buNone/>
            </a:pPr>
            <a:r>
              <a:rPr sz="2000" b="1" i="0" u="none" cap="none">
                <a:solidFill>
                  <a:srgbClr val="8B0A50">
                    <a:alpha val="100000"/>
                  </a:srgbClr>
                </a:solidFill>
                <a:latin typeface="Arial"/>
                <a:cs typeface="Arial"/>
                <a:sym typeface="Arial"/>
              </a:rPr>
              <a:t>Number of people in households</a:t>
            </a:r>
          </a:p>
        </p:txBody>
      </p:sp>
      <p:pic>
        <p:nvPicPr>
          <p:cNvPr id="3" name="Content Placeholder 2"/>
          <p:cNvPicPr>
            <a:picLocks noGrp="1"/>
          </p:cNvPicPr>
          <p:nvPr>
            <p:ph sz="half" idx="1"/>
          </p:nvPr>
        </p:nvPicPr>
        <p:blipFill>
          <a:blip r:embed="rId2" cstate="print"/>
          <a:stretch>
            <a:fillRect/>
          </a:stretch>
        </p:blipFill>
        <p:spPr>
          <a:xfrm>
            <a:off x="457200" y="1600200"/>
            <a:ext cx="4038600" cy="4525963"/>
          </a:xfrm>
          <a:prstGeom prst="rect">
            <a:avLst/>
          </a:prstGeom>
        </p:spPr>
      </p:pic>
      <p:pic>
        <p:nvPicPr>
          <p:cNvPr id="4" name="Content Placeholder 3"/>
          <p:cNvPicPr>
            <a:picLocks noGrp="1"/>
          </p:cNvPicPr>
          <p:nvPr>
            <p:ph sz="half" idx="2"/>
          </p:nvPr>
        </p:nvPicPr>
        <p:blipFill>
          <a:blip r:embed="rId3" cstate="print"/>
          <a:stretch>
            <a:fillRect/>
          </a:stretch>
        </p:blipFill>
        <p:spPr>
          <a:xfrm>
            <a:off x="4648200" y="1600200"/>
            <a:ext cx="4038600" cy="452596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marL="0" marR="0" algn="l">
              <a:lnSpc>
                <a:spcPct val="100000"/>
              </a:lnSpc>
              <a:spcBef>
                <a:spcPts val="0"/>
              </a:spcBef>
              <a:spcAft>
                <a:spcPts val="0"/>
              </a:spcAft>
              <a:buNone/>
            </a:pPr>
            <a:r>
              <a:rPr sz="2000" b="1" i="0" u="none" cap="none">
                <a:solidFill>
                  <a:srgbClr val="8B0A50">
                    <a:alpha val="100000"/>
                  </a:srgbClr>
                </a:solidFill>
                <a:latin typeface="Arial"/>
                <a:cs typeface="Arial"/>
                <a:sym typeface="Arial"/>
              </a:rPr>
              <a:t>Ethnicity</a:t>
            </a:r>
          </a:p>
        </p:txBody>
      </p:sp>
      <p:graphicFrame>
        <p:nvGraphicFramePr>
          <p:cNvPr id="3" name="Content Placeholder 2"/>
          <p:cNvGraphicFramePr>
            <a:graphicFrameLocks noGrp="1"/>
          </p:cNvGraphicFramePr>
          <p:nvPr>
            <p:extLst>
              <p:ext uri="{D42A27DB-BD31-4B8C-83A1-F6EECF244321}">
                <p14:modId xmlns:p14="http://schemas.microsoft.com/office/powerpoint/2010/main" val="722682891"/>
              </p:ext>
            </p:extLst>
          </p:nvPr>
        </p:nvGraphicFramePr>
        <p:xfrm>
          <a:off x="457200" y="1600201"/>
          <a:ext cx="3106687" cy="2260848"/>
        </p:xfrm>
        <a:graphic>
          <a:graphicData uri="http://schemas.openxmlformats.org/drawingml/2006/table">
            <a:tbl>
              <a:tblPr/>
              <a:tblGrid>
                <a:gridCol w="739291">
                  <a:extLst>
                    <a:ext uri="{9D8B030D-6E8A-4147-A177-3AD203B41FA5}">
                      <a16:colId xmlns:a16="http://schemas.microsoft.com/office/drawing/2014/main" val="20000"/>
                    </a:ext>
                  </a:extLst>
                </a:gridCol>
                <a:gridCol w="1183698">
                  <a:extLst>
                    <a:ext uri="{9D8B030D-6E8A-4147-A177-3AD203B41FA5}">
                      <a16:colId xmlns:a16="http://schemas.microsoft.com/office/drawing/2014/main" val="20001"/>
                    </a:ext>
                  </a:extLst>
                </a:gridCol>
                <a:gridCol w="1183698">
                  <a:extLst>
                    <a:ext uri="{9D8B030D-6E8A-4147-A177-3AD203B41FA5}">
                      <a16:colId xmlns:a16="http://schemas.microsoft.com/office/drawing/2014/main" val="20002"/>
                    </a:ext>
                  </a:extLst>
                </a:gridCol>
              </a:tblGrid>
              <a:tr h="478783">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Arial"/>
                          <a:cs typeface="Arial"/>
                          <a:sym typeface="Arial"/>
                        </a:rPr>
                        <a:t>Ethnicity</a:t>
                      </a:r>
                    </a:p>
                  </a:txBody>
                  <a:tcPr marL="0" marR="0" marT="63500" marB="63500" anchor="ctr">
                    <a:lnL w="0" cap="flat" cmpd="sng" algn="ctr">
                      <a:noFill/>
                      <a:prstDash val="solid"/>
                    </a:lnL>
                    <a:lnR w="0" cap="flat" cmpd="sng" algn="ctr">
                      <a:no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solidFill>
                      <a:srgbClr val="FFFFFF">
                        <a:alpha val="0"/>
                      </a:srgbClr>
                    </a:solidFill>
                  </a:tcPr>
                </a:tc>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Arial"/>
                          <a:cs typeface="Arial"/>
                          <a:sym typeface="Arial"/>
                        </a:rPr>
                        <a:t>Other </a:t>
                      </a:r>
                      <a:br>
                        <a:rPr sz="1100" b="0" i="0" u="none" cap="none">
                          <a:solidFill>
                            <a:srgbClr val="000000">
                              <a:alpha val="100000"/>
                            </a:srgbClr>
                          </a:solidFill>
                          <a:latin typeface="Arial"/>
                          <a:cs typeface="Arial"/>
                          <a:sym typeface="Arial"/>
                        </a:rPr>
                      </a:br>
                      <a:r>
                        <a:rPr sz="1100" b="0" i="0" u="none" cap="none">
                          <a:solidFill>
                            <a:srgbClr val="000000">
                              <a:alpha val="100000"/>
                            </a:srgbClr>
                          </a:solidFill>
                          <a:latin typeface="Arial"/>
                          <a:cs typeface="Arial"/>
                          <a:sym typeface="Arial"/>
                        </a:rPr>
                        <a:t> households</a:t>
                      </a:r>
                    </a:p>
                  </a:txBody>
                  <a:tcPr marL="0" marR="0" marT="63500" marB="63500" anchor="ctr">
                    <a:lnL w="0" cap="flat" cmpd="sng" algn="ctr">
                      <a:noFill/>
                      <a:prstDash val="solid"/>
                    </a:lnL>
                    <a:lnR w="0" cap="flat" cmpd="sng" algn="ctr">
                      <a:no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solidFill>
                      <a:srgbClr val="FFFFFF">
                        <a:alpha val="0"/>
                      </a:srgbClr>
                    </a:solidFill>
                  </a:tcPr>
                </a:tc>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Arial"/>
                          <a:cs typeface="Arial"/>
                          <a:sym typeface="Arial"/>
                        </a:rPr>
                        <a:t>Complex </a:t>
                      </a:r>
                      <a:br>
                        <a:rPr sz="1100" b="0" i="0" u="none" cap="none">
                          <a:solidFill>
                            <a:srgbClr val="000000">
                              <a:alpha val="100000"/>
                            </a:srgbClr>
                          </a:solidFill>
                          <a:latin typeface="Arial"/>
                          <a:cs typeface="Arial"/>
                          <a:sym typeface="Arial"/>
                        </a:rPr>
                      </a:br>
                      <a:r>
                        <a:rPr sz="1100" b="0" i="0" u="none" cap="none">
                          <a:solidFill>
                            <a:srgbClr val="000000">
                              <a:alpha val="100000"/>
                            </a:srgbClr>
                          </a:solidFill>
                          <a:latin typeface="Arial"/>
                          <a:cs typeface="Arial"/>
                          <a:sym typeface="Arial"/>
                        </a:rPr>
                        <a:t> households</a:t>
                      </a:r>
                    </a:p>
                  </a:txBody>
                  <a:tcPr marL="0" marR="0" marT="63500" marB="63500" anchor="ctr">
                    <a:lnL w="0" cap="flat" cmpd="sng" algn="ctr">
                      <a:noFill/>
                      <a:prstDash val="solid"/>
                    </a:lnL>
                    <a:lnR w="0" cap="flat" cmpd="sng" algn="ctr">
                      <a:no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356413">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Arial"/>
                          <a:cs typeface="Arial"/>
                          <a:sym typeface="Arial"/>
                        </a:rPr>
                        <a:t>asian</a:t>
                      </a:r>
                    </a:p>
                  </a:txBody>
                  <a:tcPr marL="0" marR="0" marT="63500" marB="63500" anchor="ctr">
                    <a:lnL w="0" cap="flat" cmpd="sng" algn="ctr">
                      <a:noFill/>
                      <a:prstDash val="solid"/>
                    </a:lnL>
                    <a:lnR w="0" cap="flat" cmpd="sng" algn="ctr">
                      <a:noFill/>
                      <a:prstDash val="solid"/>
                    </a:lnR>
                    <a:lnT w="2540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Arial"/>
                          <a:cs typeface="Arial"/>
                          <a:sym typeface="Arial"/>
                        </a:rPr>
                        <a:t>3%</a:t>
                      </a:r>
                    </a:p>
                  </a:txBody>
                  <a:tcPr marL="0" marR="0" marT="63500" marB="63500" anchor="ctr">
                    <a:lnL w="0" cap="flat" cmpd="sng" algn="ctr">
                      <a:noFill/>
                      <a:prstDash val="solid"/>
                    </a:lnL>
                    <a:lnR w="0" cap="flat" cmpd="sng" algn="ctr">
                      <a:noFill/>
                      <a:prstDash val="solid"/>
                    </a:lnR>
                    <a:lnT w="2540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Arial"/>
                          <a:cs typeface="Arial"/>
                          <a:sym typeface="Arial"/>
                        </a:rPr>
                        <a:t>2%</a:t>
                      </a:r>
                    </a:p>
                  </a:txBody>
                  <a:tcPr marL="0" marR="0" marT="63500" marB="63500" anchor="ctr">
                    <a:lnL w="0" cap="flat" cmpd="sng" algn="ctr">
                      <a:noFill/>
                      <a:prstDash val="solid"/>
                    </a:lnL>
                    <a:lnR w="0" cap="flat" cmpd="sng" algn="ctr">
                      <a:noFill/>
                      <a:prstDash val="solid"/>
                    </a:lnR>
                    <a:lnT w="2540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extLst>
                  <a:ext uri="{0D108BD9-81ED-4DB2-BD59-A6C34878D82A}">
                    <a16:rowId xmlns:a16="http://schemas.microsoft.com/office/drawing/2014/main" val="10001"/>
                  </a:ext>
                </a:extLst>
              </a:tr>
              <a:tr h="356413">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Arial"/>
                          <a:cs typeface="Arial"/>
                          <a:sym typeface="Arial"/>
                        </a:rPr>
                        <a:t>black</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l">
                        <a:lnSpc>
                          <a:spcPct val="100000"/>
                        </a:lnSpc>
                        <a:spcBef>
                          <a:spcPts val="500"/>
                        </a:spcBef>
                        <a:spcAft>
                          <a:spcPts val="500"/>
                        </a:spcAft>
                        <a:buNone/>
                      </a:pPr>
                      <a:r>
                        <a:rPr sz="1100" b="0" i="0" u="none" cap="none" dirty="0">
                          <a:solidFill>
                            <a:srgbClr val="000000">
                              <a:alpha val="100000"/>
                            </a:srgbClr>
                          </a:solidFill>
                          <a:latin typeface="Arial"/>
                          <a:cs typeface="Arial"/>
                          <a:sym typeface="Arial"/>
                        </a:rPr>
                        <a:t>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Arial"/>
                          <a:cs typeface="Arial"/>
                          <a:sym typeface="Arial"/>
                        </a:rPr>
                        <a:t>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2"/>
                  </a:ext>
                </a:extLst>
              </a:tr>
              <a:tr h="356413">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Arial"/>
                          <a:cs typeface="Arial"/>
                          <a:sym typeface="Arial"/>
                        </a:rPr>
                        <a:t>mixed</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Arial"/>
                          <a:cs typeface="Arial"/>
                          <a:sym typeface="Arial"/>
                        </a:rPr>
                        <a:t>3%</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Arial"/>
                          <a:cs typeface="Arial"/>
                          <a:sym typeface="Arial"/>
                        </a:rPr>
                        <a:t>2%</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3"/>
                  </a:ext>
                </a:extLst>
              </a:tr>
              <a:tr h="356413">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Arial"/>
                          <a:cs typeface="Arial"/>
                          <a:sym typeface="Arial"/>
                        </a:rPr>
                        <a:t>other</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Arial"/>
                          <a:cs typeface="Arial"/>
                          <a:sym typeface="Arial"/>
                        </a:rPr>
                        <a:t>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Arial"/>
                          <a:cs typeface="Arial"/>
                          <a:sym typeface="Arial"/>
                        </a:rPr>
                        <a:t>3%</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4"/>
                  </a:ext>
                </a:extLst>
              </a:tr>
              <a:tr h="356413">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Arial"/>
                          <a:cs typeface="Arial"/>
                          <a:sym typeface="Arial"/>
                        </a:rPr>
                        <a:t>white</a:t>
                      </a:r>
                    </a:p>
                  </a:txBody>
                  <a:tcPr marL="0" marR="0" marT="63500" marB="63500" anchor="ctr">
                    <a:lnL w="0" cap="flat" cmpd="sng" algn="ctr">
                      <a:noFill/>
                      <a:prstDash val="solid"/>
                    </a:lnL>
                    <a:lnR w="0" cap="flat" cmpd="sng" algn="ctr">
                      <a:noFill/>
                      <a:prstDash val="solid"/>
                    </a:lnR>
                    <a:lnT w="0" cap="flat" cmpd="sng" algn="ctr">
                      <a:noFill/>
                      <a:prstDash val="solid"/>
                    </a:lnT>
                    <a:lnB w="25400" cap="flat" cmpd="sng" algn="ctr">
                      <a:solidFill>
                        <a:srgbClr val="666666">
                          <a:alpha val="100000"/>
                        </a:srgbClr>
                      </a:solidFill>
                      <a:prstDash val="solid"/>
                    </a:lnB>
                    <a:solidFill>
                      <a:srgbClr val="FFFFFF">
                        <a:alpha val="0"/>
                      </a:srgbClr>
                    </a:solidFill>
                  </a:tcPr>
                </a:tc>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Arial"/>
                          <a:cs typeface="Arial"/>
                          <a:sym typeface="Arial"/>
                        </a:rPr>
                        <a:t>89%</a:t>
                      </a:r>
                    </a:p>
                  </a:txBody>
                  <a:tcPr marL="0" marR="0" marT="63500" marB="63500" anchor="ctr">
                    <a:lnL w="0" cap="flat" cmpd="sng" algn="ctr">
                      <a:noFill/>
                      <a:prstDash val="solid"/>
                    </a:lnL>
                    <a:lnR w="0" cap="flat" cmpd="sng" algn="ctr">
                      <a:noFill/>
                      <a:prstDash val="solid"/>
                    </a:lnR>
                    <a:lnT w="0" cap="flat" cmpd="sng" algn="ctr">
                      <a:noFill/>
                      <a:prstDash val="solid"/>
                    </a:lnT>
                    <a:lnB w="25400" cap="flat" cmpd="sng" algn="ctr">
                      <a:solidFill>
                        <a:srgbClr val="666666">
                          <a:alpha val="100000"/>
                        </a:srgbClr>
                      </a:solidFill>
                      <a:prstDash val="solid"/>
                    </a:lnB>
                    <a:solidFill>
                      <a:srgbClr val="FFFFFF">
                        <a:alpha val="0"/>
                      </a:srgbClr>
                    </a:solidFill>
                  </a:tcPr>
                </a:tc>
                <a:tc>
                  <a:txBody>
                    <a:bodyPr/>
                    <a:lstStyle/>
                    <a:p>
                      <a:pPr marL="63500" marR="63500" algn="l">
                        <a:lnSpc>
                          <a:spcPct val="100000"/>
                        </a:lnSpc>
                        <a:spcBef>
                          <a:spcPts val="500"/>
                        </a:spcBef>
                        <a:spcAft>
                          <a:spcPts val="500"/>
                        </a:spcAft>
                        <a:buNone/>
                      </a:pPr>
                      <a:r>
                        <a:rPr sz="1100" b="0" i="0" u="none" cap="none" dirty="0">
                          <a:solidFill>
                            <a:srgbClr val="000000">
                              <a:alpha val="100000"/>
                            </a:srgbClr>
                          </a:solidFill>
                          <a:latin typeface="Arial"/>
                          <a:cs typeface="Arial"/>
                          <a:sym typeface="Arial"/>
                        </a:rPr>
                        <a:t>93%</a:t>
                      </a:r>
                    </a:p>
                  </a:txBody>
                  <a:tcPr marL="0" marR="0" marT="63500" marB="63500" anchor="ctr">
                    <a:lnL w="0" cap="flat" cmpd="sng" algn="ctr">
                      <a:noFill/>
                      <a:prstDash val="solid"/>
                    </a:lnL>
                    <a:lnR w="0" cap="flat" cmpd="sng" algn="ctr">
                      <a:noFill/>
                      <a:prstDash val="solid"/>
                    </a:lnR>
                    <a:lnT w="0" cap="flat" cmpd="sng" algn="ctr">
                      <a:noFill/>
                      <a:prstDash val="solid"/>
                    </a:lnT>
                    <a:lnB w="2540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5"/>
                  </a:ext>
                </a:extLst>
              </a:tr>
            </a:tbl>
          </a:graphicData>
        </a:graphic>
      </p:graphicFrame>
      <p:pic>
        <p:nvPicPr>
          <p:cNvPr id="4" name="Content Placeholder 3"/>
          <p:cNvPicPr>
            <a:picLocks noGrp="1"/>
          </p:cNvPicPr>
          <p:nvPr>
            <p:ph sz="half" idx="2"/>
          </p:nvPr>
        </p:nvPicPr>
        <p:blipFill>
          <a:blip r:embed="rId2" cstate="print"/>
          <a:stretch>
            <a:fillRect/>
          </a:stretch>
        </p:blipFill>
        <p:spPr>
          <a:xfrm>
            <a:off x="4648200" y="1600200"/>
            <a:ext cx="4038600" cy="45259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marL="0" marR="0" algn="l">
              <a:lnSpc>
                <a:spcPct val="100000"/>
              </a:lnSpc>
              <a:spcBef>
                <a:spcPts val="0"/>
              </a:spcBef>
              <a:spcAft>
                <a:spcPts val="0"/>
              </a:spcAft>
              <a:buNone/>
            </a:pPr>
            <a:r>
              <a:rPr sz="2000" b="1" i="0" u="none" cap="none">
                <a:solidFill>
                  <a:srgbClr val="8B0A50">
                    <a:alpha val="100000"/>
                  </a:srgbClr>
                </a:solidFill>
                <a:latin typeface="Arial"/>
                <a:cs typeface="Arial"/>
                <a:sym typeface="Arial"/>
              </a:rPr>
              <a:t>Service use - share of spend on complex households by service type</a:t>
            </a:r>
          </a:p>
        </p:txBody>
      </p:sp>
      <p:pic>
        <p:nvPicPr>
          <p:cNvPr id="3" name="Content Placeholder 2"/>
          <p:cNvPicPr>
            <a:picLocks noGrp="1"/>
          </p:cNvPicPr>
          <p:nvPr>
            <p:ph idx="1"/>
          </p:nvPr>
        </p:nvPicPr>
        <p:blipFill>
          <a:blip r:embed="rId2" cstate="print"/>
          <a:stretch>
            <a:fillRect/>
          </a:stretch>
        </p:blipFill>
        <p:spPr>
          <a:xfrm>
            <a:off x="457200" y="1600200"/>
            <a:ext cx="8229600" cy="452596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marL="0" marR="0" algn="l">
              <a:lnSpc>
                <a:spcPct val="100000"/>
              </a:lnSpc>
              <a:spcBef>
                <a:spcPts val="0"/>
              </a:spcBef>
              <a:spcAft>
                <a:spcPts val="0"/>
              </a:spcAft>
              <a:buNone/>
            </a:pPr>
            <a:r>
              <a:rPr sz="2000" b="1" i="0" u="none" cap="none">
                <a:solidFill>
                  <a:srgbClr val="8B0A50">
                    <a:alpha val="100000"/>
                  </a:srgbClr>
                </a:solidFill>
                <a:latin typeface="Arial"/>
                <a:cs typeface="Arial"/>
                <a:sym typeface="Arial"/>
              </a:rPr>
              <a:t>Service use - Number of services used by complex households</a:t>
            </a:r>
          </a:p>
        </p:txBody>
      </p:sp>
      <p:pic>
        <p:nvPicPr>
          <p:cNvPr id="3" name="Content Placeholder 2"/>
          <p:cNvPicPr>
            <a:picLocks noGrp="1"/>
          </p:cNvPicPr>
          <p:nvPr>
            <p:ph idx="1"/>
          </p:nvPr>
        </p:nvPicPr>
        <p:blipFill>
          <a:blip r:embed="rId2" cstate="print"/>
          <a:stretch>
            <a:fillRect/>
          </a:stretch>
        </p:blipFill>
        <p:spPr>
          <a:xfrm>
            <a:off x="457200" y="1600200"/>
            <a:ext cx="8229600" cy="4525963"/>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AMO_UNIQUEIDENTIFIER" val="Empty"/>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D86E01CF588084C893785EE614F40B8" ma:contentTypeVersion="3" ma:contentTypeDescription="Create a new document." ma:contentTypeScope="" ma:versionID="22ea714e611be6ffa0664fde9ebf8fad">
  <xsd:schema xmlns:xsd="http://www.w3.org/2001/XMLSchema" xmlns:xs="http://www.w3.org/2001/XMLSchema" xmlns:p="http://schemas.microsoft.com/office/2006/metadata/properties" xmlns:ns2="ca29c663-e608-490a-929e-b1499c8d2d7b" targetNamespace="http://schemas.microsoft.com/office/2006/metadata/properties" ma:root="true" ma:fieldsID="73ffd1409f7c4bb5168ef3816c4c0134" ns2:_="">
    <xsd:import namespace="ca29c663-e608-490a-929e-b1499c8d2d7b"/>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29c663-e608-490a-929e-b1499c8d2d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81E939A-D25B-4868-A9A5-D7286D3AF5C5}"/>
</file>

<file path=customXml/itemProps2.xml><?xml version="1.0" encoding="utf-8"?>
<ds:datastoreItem xmlns:ds="http://schemas.openxmlformats.org/officeDocument/2006/customXml" ds:itemID="{D2D5C56E-5FD4-4FFC-9B52-8E646393E864}"/>
</file>

<file path=customXml/itemProps3.xml><?xml version="1.0" encoding="utf-8"?>
<ds:datastoreItem xmlns:ds="http://schemas.openxmlformats.org/officeDocument/2006/customXml" ds:itemID="{17ACE17C-8ADC-432A-B75A-21C6D50A3BD1}"/>
</file>

<file path=docProps/app.xml><?xml version="1.0" encoding="utf-8"?>
<Properties xmlns="http://schemas.openxmlformats.org/officeDocument/2006/extended-properties" xmlns:vt="http://schemas.openxmlformats.org/officeDocument/2006/docPropsVTypes">
  <TotalTime>17</TotalTime>
  <Words>743</Words>
  <Application>Microsoft Office PowerPoint</Application>
  <PresentationFormat>On-screen Show (4:3)</PresentationFormat>
  <Paragraphs>79</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PowerPoint Presentation</vt:lpstr>
      <vt:lpstr>PowerPoint Presentation</vt:lpstr>
      <vt:lpstr>Summary:</vt:lpstr>
      <vt:lpstr>PowerPoint Presentation</vt:lpstr>
      <vt:lpstr>Age and gender</vt:lpstr>
      <vt:lpstr>Number of people in households</vt:lpstr>
      <vt:lpstr>Ethnicity</vt:lpstr>
      <vt:lpstr>Service use - share of spend on complex households by service type</vt:lpstr>
      <vt:lpstr>Service use - Number of services used by complex households</vt:lpstr>
      <vt:lpstr>Annual use of health and care services by complex needs households (2021)</vt:lpstr>
      <vt:lpstr>Annual use of health and care services by complex needs households (2021)</vt:lpstr>
      <vt:lpstr>Mental health conditions and learning disabilities</vt:lpstr>
      <vt:lpstr>Age and gender of people with mental health problems in complex households</vt:lpstr>
      <vt:lpstr>Depression and anxiety in complex households</vt:lpstr>
      <vt:lpstr>Incidence of depression in complex and other households</vt:lpstr>
      <vt:lpstr>Severe mental illness and substance misuse complex households</vt:lpstr>
      <vt:lpstr>A&amp;E attendances for mental health problems</vt:lpstr>
      <vt:lpstr>Emergency admissions for mental health problems</vt:lpstr>
      <vt:lpstr>Use of community mental health services for mental health problems</vt:lpstr>
      <vt:lpstr>Reasons for use community mental health services by complex households (% contacts)</vt:lpstr>
      <vt:lpstr>Mental health problems amongst 15-30 year-old women</vt:lpstr>
      <vt:lpstr>Physical health problems in complex households</vt:lpstr>
      <vt:lpstr>Asthma in complex households</vt:lpstr>
      <vt:lpstr>Rheumatological conditions in complex households</vt:lpstr>
      <vt:lpstr>Methods</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Roberta Piroddi</cp:lastModifiedBy>
  <cp:revision>5</cp:revision>
  <dcterms:created xsi:type="dcterms:W3CDTF">2017-02-13T16:18:36Z</dcterms:created>
  <dcterms:modified xsi:type="dcterms:W3CDTF">2022-11-09T18:16:14Z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0x010100FD86E01CF588084C893785EE614F40B8</vt:lpwstr>
  </property>
</Properties>
</file>