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59" r:id="rId8"/>
    <p:sldId id="260" r:id="rId9"/>
    <p:sldId id="26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130" d="100"/>
          <a:sy n="130" d="100"/>
        </p:scale>
        <p:origin x="4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573B-A581-E95C-DC64-A7D1F3631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BBC44B-2BBE-1F63-21FD-F7D8F2436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379A58-8C75-E72A-9649-A19E80A7DF83}"/>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5" name="Footer Placeholder 4">
            <a:extLst>
              <a:ext uri="{FF2B5EF4-FFF2-40B4-BE49-F238E27FC236}">
                <a16:creationId xmlns:a16="http://schemas.microsoft.com/office/drawing/2014/main" id="{B099CDFE-54F1-E6D2-6DF9-3AB42F5E21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2C6FFC-1E08-F743-1DFB-B6E9399C98E7}"/>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383048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0A83-F9A2-2441-DBBF-C0FB221BEC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E209CA-C6BF-E263-2033-73513A5D4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313A8F-99AE-8056-F960-4D80C9315741}"/>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5" name="Footer Placeholder 4">
            <a:extLst>
              <a:ext uri="{FF2B5EF4-FFF2-40B4-BE49-F238E27FC236}">
                <a16:creationId xmlns:a16="http://schemas.microsoft.com/office/drawing/2014/main" id="{E9996E0E-91D9-9552-E4BD-AA95D2AAE7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D55D48-AD78-6D88-024C-E6FB4F13A329}"/>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107318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E7B93-ECA0-BBD0-6CB6-F3D5E8B9A7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2E7C5B-223E-57C7-4797-9FBF0538B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85E593-95E9-3349-E683-38F3077B9C56}"/>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5" name="Footer Placeholder 4">
            <a:extLst>
              <a:ext uri="{FF2B5EF4-FFF2-40B4-BE49-F238E27FC236}">
                <a16:creationId xmlns:a16="http://schemas.microsoft.com/office/drawing/2014/main" id="{0C60E240-A510-1884-7A04-EA82E311EB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5F14F2-3783-65D9-C317-1342F41DF04A}"/>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100913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BB28-F59A-C0C1-CCA9-0CDF679DB2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124BB3-9E07-6B6F-02BA-6C6B050DC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46E7C-F0C6-2CCC-5680-A9D01FBD1F6C}"/>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5" name="Footer Placeholder 4">
            <a:extLst>
              <a:ext uri="{FF2B5EF4-FFF2-40B4-BE49-F238E27FC236}">
                <a16:creationId xmlns:a16="http://schemas.microsoft.com/office/drawing/2014/main" id="{42D565A6-3AE3-E812-C822-6D52072D5B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7B9122-44D7-4E63-BEC3-6CB87373F713}"/>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5293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6D5-FBCF-596B-4DE3-BE4C4915D9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07D726-3F1E-EE3A-C138-46C453248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54A3C-B36F-BC1E-92D1-36EAFACF10BF}"/>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5" name="Footer Placeholder 4">
            <a:extLst>
              <a:ext uri="{FF2B5EF4-FFF2-40B4-BE49-F238E27FC236}">
                <a16:creationId xmlns:a16="http://schemas.microsoft.com/office/drawing/2014/main" id="{2AAE346D-1CA0-1AA8-185A-055AB87640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EEDB32-4963-D605-6FF1-2DE49228078A}"/>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385503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3B7D-F931-5EB7-3F71-B98F1B89A0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9234A5-90E0-9F8B-31DE-D087AC4FD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89011F-E7CC-4A0C-7D71-52C652570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8AD23A-1C3E-0652-9DC0-5C6CEB7AE6B3}"/>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6" name="Footer Placeholder 5">
            <a:extLst>
              <a:ext uri="{FF2B5EF4-FFF2-40B4-BE49-F238E27FC236}">
                <a16:creationId xmlns:a16="http://schemas.microsoft.com/office/drawing/2014/main" id="{002E4C9C-07DF-3520-BF37-4359D9CD6B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2786A9-8B07-3BB8-D9E1-D93B0AF41929}"/>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6221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5A91-3E79-CB63-CEB6-48E57DBF46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4FE2F4-6633-6FDD-1EE2-1065C76AE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EB677-ADF6-CEE3-17A8-9FB2A5B4E7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854F98-EF95-40A7-9EEB-2F3827DED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67128-2AF7-21DA-2EDD-739F64769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9F9204-A8AD-E816-BBA7-2E3C09364F2F}"/>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8" name="Footer Placeholder 7">
            <a:extLst>
              <a:ext uri="{FF2B5EF4-FFF2-40B4-BE49-F238E27FC236}">
                <a16:creationId xmlns:a16="http://schemas.microsoft.com/office/drawing/2014/main" id="{D5C9B9A3-8ED5-EF99-2349-FA378DF8332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A9944E-9081-EC1D-F874-1B4C6CD96246}"/>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147827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B49C-BAA1-A754-C756-459C8525A0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97B9AE4-A534-8D59-46BB-E977FD3C97C1}"/>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4" name="Footer Placeholder 3">
            <a:extLst>
              <a:ext uri="{FF2B5EF4-FFF2-40B4-BE49-F238E27FC236}">
                <a16:creationId xmlns:a16="http://schemas.microsoft.com/office/drawing/2014/main" id="{C65A240C-83C6-39CA-003B-4B7767D64A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7D8863-2CF9-7EDB-17C1-3C731AA10CC5}"/>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415666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54462-BB85-2FDB-78D0-6693FF857B35}"/>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3" name="Footer Placeholder 2">
            <a:extLst>
              <a:ext uri="{FF2B5EF4-FFF2-40B4-BE49-F238E27FC236}">
                <a16:creationId xmlns:a16="http://schemas.microsoft.com/office/drawing/2014/main" id="{0FDBF891-5F1C-24E9-75E2-5B7D30BD8F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3A364EB-4B47-4CC7-31ED-D388857BEC1C}"/>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307495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C6D9-BFD6-EB2F-509E-B98CE3D23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D588B02-C095-C3C0-3B2B-BADB1DEA8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C02F32-ACE1-0EE2-67BF-6242CB193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D097F-A5AD-1444-B5C6-5F97500CFF9C}"/>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6" name="Footer Placeholder 5">
            <a:extLst>
              <a:ext uri="{FF2B5EF4-FFF2-40B4-BE49-F238E27FC236}">
                <a16:creationId xmlns:a16="http://schemas.microsoft.com/office/drawing/2014/main" id="{51175BCE-9DA8-9081-9582-A122F5D589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36FD5B-3324-7BFF-2578-BCA522CF6C10}"/>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1823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EADA-1377-0787-3420-B596C95AB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CCC704-A774-6C3A-D2F0-1549A660B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518637-B097-71EB-17EA-B0E412537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F73FF-43A3-2D7C-BFC5-9C43F5FFC4FC}"/>
              </a:ext>
            </a:extLst>
          </p:cNvPr>
          <p:cNvSpPr>
            <a:spLocks noGrp="1"/>
          </p:cNvSpPr>
          <p:nvPr>
            <p:ph type="dt" sz="half" idx="10"/>
          </p:nvPr>
        </p:nvSpPr>
        <p:spPr/>
        <p:txBody>
          <a:bodyPr/>
          <a:lstStyle/>
          <a:p>
            <a:fld id="{B18F3DA0-31BA-4F7F-A5F3-3137A54AA2DE}" type="datetimeFigureOut">
              <a:rPr lang="en-GB" smtClean="0"/>
              <a:t>17/11/2023</a:t>
            </a:fld>
            <a:endParaRPr lang="en-GB"/>
          </a:p>
        </p:txBody>
      </p:sp>
      <p:sp>
        <p:nvSpPr>
          <p:cNvPr id="6" name="Footer Placeholder 5">
            <a:extLst>
              <a:ext uri="{FF2B5EF4-FFF2-40B4-BE49-F238E27FC236}">
                <a16:creationId xmlns:a16="http://schemas.microsoft.com/office/drawing/2014/main" id="{F2285409-1189-0693-C0D1-C8F8F869B4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C640EA-B7E6-6DE1-05DA-BEA6CC943FCF}"/>
              </a:ext>
            </a:extLst>
          </p:cNvPr>
          <p:cNvSpPr>
            <a:spLocks noGrp="1"/>
          </p:cNvSpPr>
          <p:nvPr>
            <p:ph type="sldNum" sz="quarter" idx="12"/>
          </p:nvPr>
        </p:nvSpPr>
        <p:spPr/>
        <p:txBody>
          <a:bodyPr/>
          <a:lstStyle/>
          <a:p>
            <a:fld id="{27C89849-7E6B-46FA-BD62-AD31925A8000}" type="slidenum">
              <a:rPr lang="en-GB" smtClean="0"/>
              <a:t>‹#›</a:t>
            </a:fld>
            <a:endParaRPr lang="en-GB"/>
          </a:p>
        </p:txBody>
      </p:sp>
    </p:spTree>
    <p:extLst>
      <p:ext uri="{BB962C8B-B14F-4D97-AF65-F5344CB8AC3E}">
        <p14:creationId xmlns:p14="http://schemas.microsoft.com/office/powerpoint/2010/main" val="395015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4A00B-359A-47A0-28ED-5C86B33E6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061508-1B73-29BE-FA5C-2F315C551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086564-2B6F-353B-71D1-5B98A89CC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F3DA0-31BA-4F7F-A5F3-3137A54AA2DE}" type="datetimeFigureOut">
              <a:rPr lang="en-GB" smtClean="0"/>
              <a:t>17/11/2023</a:t>
            </a:fld>
            <a:endParaRPr lang="en-GB"/>
          </a:p>
        </p:txBody>
      </p:sp>
      <p:sp>
        <p:nvSpPr>
          <p:cNvPr id="5" name="Footer Placeholder 4">
            <a:extLst>
              <a:ext uri="{FF2B5EF4-FFF2-40B4-BE49-F238E27FC236}">
                <a16:creationId xmlns:a16="http://schemas.microsoft.com/office/drawing/2014/main" id="{AF931B6F-5F1B-9DE9-951D-71A204018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E5EEF92-574B-0A00-26C1-3A216F3F6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89849-7E6B-46FA-BD62-AD31925A8000}" type="slidenum">
              <a:rPr lang="en-GB" smtClean="0"/>
              <a:t>‹#›</a:t>
            </a:fld>
            <a:endParaRPr lang="en-GB"/>
          </a:p>
        </p:txBody>
      </p:sp>
    </p:spTree>
    <p:extLst>
      <p:ext uri="{BB962C8B-B14F-4D97-AF65-F5344CB8AC3E}">
        <p14:creationId xmlns:p14="http://schemas.microsoft.com/office/powerpoint/2010/main" val="402974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CCAF-22C3-9087-C2C3-6E740BEBA2EC}"/>
              </a:ext>
            </a:extLst>
          </p:cNvPr>
          <p:cNvSpPr>
            <a:spLocks noGrp="1"/>
          </p:cNvSpPr>
          <p:nvPr>
            <p:ph type="ctrTitle"/>
          </p:nvPr>
        </p:nvSpPr>
        <p:spPr>
          <a:xfrm>
            <a:off x="1524000" y="680929"/>
            <a:ext cx="9144000" cy="2387600"/>
          </a:xfrm>
        </p:spPr>
        <p:txBody>
          <a:bodyPr>
            <a:normAutofit/>
          </a:bodyPr>
          <a:lstStyle/>
          <a:p>
            <a:r>
              <a:rPr lang="en-GB" sz="5400" dirty="0"/>
              <a:t>Complex households</a:t>
            </a:r>
          </a:p>
        </p:txBody>
      </p:sp>
      <p:sp>
        <p:nvSpPr>
          <p:cNvPr id="3" name="Subtitle 2">
            <a:extLst>
              <a:ext uri="{FF2B5EF4-FFF2-40B4-BE49-F238E27FC236}">
                <a16:creationId xmlns:a16="http://schemas.microsoft.com/office/drawing/2014/main" id="{180B49CD-F725-884B-698B-0486B06A84B2}"/>
              </a:ext>
            </a:extLst>
          </p:cNvPr>
          <p:cNvSpPr>
            <a:spLocks noGrp="1"/>
          </p:cNvSpPr>
          <p:nvPr>
            <p:ph type="subTitle" idx="1"/>
          </p:nvPr>
        </p:nvSpPr>
        <p:spPr/>
        <p:txBody>
          <a:bodyPr/>
          <a:lstStyle/>
          <a:p>
            <a:r>
              <a:rPr lang="en-GB" dirty="0"/>
              <a:t>Documentation pack</a:t>
            </a:r>
          </a:p>
          <a:p>
            <a:r>
              <a:rPr lang="en-GB" dirty="0"/>
              <a:t>Dr Roberta Piroddi, Dr Konstantinos Daras, Prof Ben Barr </a:t>
            </a:r>
          </a:p>
          <a:p>
            <a:r>
              <a:rPr lang="en-GB" dirty="0"/>
              <a:t>November 2023 </a:t>
            </a:r>
          </a:p>
        </p:txBody>
      </p:sp>
    </p:spTree>
    <p:extLst>
      <p:ext uri="{BB962C8B-B14F-4D97-AF65-F5344CB8AC3E}">
        <p14:creationId xmlns:p14="http://schemas.microsoft.com/office/powerpoint/2010/main" val="131095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99A9C-EFE8-6758-A07F-6BC019FF1270}"/>
              </a:ext>
            </a:extLst>
          </p:cNvPr>
          <p:cNvSpPr txBox="1"/>
          <p:nvPr/>
        </p:nvSpPr>
        <p:spPr>
          <a:xfrm>
            <a:off x="549822" y="823307"/>
            <a:ext cx="10430860" cy="4893647"/>
          </a:xfrm>
          <a:prstGeom prst="rect">
            <a:avLst/>
          </a:prstGeom>
          <a:noFill/>
        </p:spPr>
        <p:txBody>
          <a:bodyPr wrap="square">
            <a:spAutoFit/>
          </a:bodyPr>
          <a:lstStyle/>
          <a:p>
            <a:r>
              <a:rPr lang="en-GB" sz="1400" dirty="0"/>
              <a:t>This folder contains software, data and documentation to implement the algorithm to identify household with children with the most complex needs in C&amp;M. The software consists of </a:t>
            </a:r>
            <a:r>
              <a:rPr lang="en-GB" sz="1400" dirty="0" err="1"/>
              <a:t>sql</a:t>
            </a:r>
            <a:r>
              <a:rPr lang="en-GB" sz="1400" dirty="0"/>
              <a:t> and R scripts; the data is in comma separated values, excel. Documentation is in tiff images, power-point slides and pdfs.</a:t>
            </a:r>
          </a:p>
          <a:p>
            <a:endParaRPr lang="en-GB" sz="1400" dirty="0"/>
          </a:p>
          <a:p>
            <a:r>
              <a:rPr lang="en-GB" sz="1400" dirty="0"/>
              <a:t>The outcome is a binary segmentation of all individuals living in households with children as belonging to the highest complexity category of households or not, for a given period of 12 months (in our example 2021) for a given local authority, based on cumulative annual features of service utilisation and service cost and health and social characteristics in that period of 12 months. </a:t>
            </a:r>
          </a:p>
          <a:p>
            <a:endParaRPr lang="en-GB" sz="1400" dirty="0"/>
          </a:p>
          <a:p>
            <a:r>
              <a:rPr lang="en-GB" sz="1400" dirty="0"/>
              <a:t>To identify these households, the algorithm uses several data sources: </a:t>
            </a:r>
            <a:r>
              <a:rPr lang="en-GB" sz="1400" dirty="0" err="1"/>
              <a:t>gp</a:t>
            </a:r>
            <a:r>
              <a:rPr lang="en-GB" sz="1400" dirty="0"/>
              <a:t> records, secondary (APC- admitted patient care, and ECDS – emergency cere), community health services (CSDS), mental health services (MHSDS), adult social care records (ASC), ONS linked mortality (Mort) records, and a one-off record of pseudonymised residential identifiers linked to individual pseudonyms (PUPRN).</a:t>
            </a:r>
          </a:p>
          <a:p>
            <a:endParaRPr lang="en-GB" sz="1400" dirty="0"/>
          </a:p>
          <a:p>
            <a:r>
              <a:rPr lang="en-GB" sz="1400" dirty="0"/>
              <a:t>The process consists of three steps: </a:t>
            </a:r>
          </a:p>
          <a:p>
            <a:r>
              <a:rPr lang="en-GB" sz="1400" dirty="0"/>
              <a:t>1. Different datasets are linked and restructured to be in a format where it is possible to extract the features of interest. This is contained in \01_restructure_data </a:t>
            </a:r>
          </a:p>
          <a:p>
            <a:r>
              <a:rPr lang="en-GB" sz="1400" dirty="0"/>
              <a:t>2. Datasets, restructured and linked datasets are used to extract features, and all features are concatenated into a single table, with one row per person registered with ICB GPs and as many columns as features computed per individual. This is contained in \02_extract_features </a:t>
            </a:r>
          </a:p>
          <a:p>
            <a:r>
              <a:rPr lang="en-GB" sz="1400" dirty="0"/>
              <a:t>3. The input table created at the end of step 2 is used as input to step 3, where algorithm identifies the households with most complex needs and segments the population into 2 categories: one of complex households and the rest. This is contained in \03_find_households.</a:t>
            </a:r>
          </a:p>
          <a:p>
            <a:endParaRPr lang="en-GB" sz="1400" dirty="0"/>
          </a:p>
          <a:p>
            <a:r>
              <a:rPr lang="en-GB" sz="1400" dirty="0"/>
              <a:t>Please see schematic workflow on next slide.</a:t>
            </a:r>
          </a:p>
          <a:p>
            <a:endParaRPr lang="en-GB" dirty="0"/>
          </a:p>
        </p:txBody>
      </p:sp>
      <p:sp>
        <p:nvSpPr>
          <p:cNvPr id="4" name="TextBox 3">
            <a:extLst>
              <a:ext uri="{FF2B5EF4-FFF2-40B4-BE49-F238E27FC236}">
                <a16:creationId xmlns:a16="http://schemas.microsoft.com/office/drawing/2014/main" id="{85C8BB5B-EAE8-E5A0-1BBF-1E33B5B90CB6}"/>
              </a:ext>
            </a:extLst>
          </p:cNvPr>
          <p:cNvSpPr txBox="1"/>
          <p:nvPr/>
        </p:nvSpPr>
        <p:spPr>
          <a:xfrm>
            <a:off x="549822" y="323193"/>
            <a:ext cx="3586655" cy="369332"/>
          </a:xfrm>
          <a:prstGeom prst="rect">
            <a:avLst/>
          </a:prstGeom>
          <a:noFill/>
        </p:spPr>
        <p:txBody>
          <a:bodyPr wrap="square" rtlCol="0">
            <a:spAutoFit/>
          </a:bodyPr>
          <a:lstStyle/>
          <a:p>
            <a:r>
              <a:rPr lang="en-GB" dirty="0"/>
              <a:t>Content</a:t>
            </a:r>
          </a:p>
        </p:txBody>
      </p:sp>
    </p:spTree>
    <p:extLst>
      <p:ext uri="{BB962C8B-B14F-4D97-AF65-F5344CB8AC3E}">
        <p14:creationId xmlns:p14="http://schemas.microsoft.com/office/powerpoint/2010/main" val="268309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386467-70A1-F861-EC53-3C995FA5D494}"/>
              </a:ext>
            </a:extLst>
          </p:cNvPr>
          <p:cNvSpPr/>
          <p:nvPr/>
        </p:nvSpPr>
        <p:spPr>
          <a:xfrm>
            <a:off x="3561319" y="222464"/>
            <a:ext cx="766925"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GP</a:t>
            </a:r>
          </a:p>
        </p:txBody>
      </p:sp>
      <p:sp>
        <p:nvSpPr>
          <p:cNvPr id="3" name="Rectangle 2">
            <a:extLst>
              <a:ext uri="{FF2B5EF4-FFF2-40B4-BE49-F238E27FC236}">
                <a16:creationId xmlns:a16="http://schemas.microsoft.com/office/drawing/2014/main" id="{B7C0163E-7145-6B7D-9B61-DDD607261C20}"/>
              </a:ext>
            </a:extLst>
          </p:cNvPr>
          <p:cNvSpPr/>
          <p:nvPr/>
        </p:nvSpPr>
        <p:spPr>
          <a:xfrm>
            <a:off x="1805881" y="1417757"/>
            <a:ext cx="5851281" cy="940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D7DD66E-B543-3BC3-B5EA-748EB25E948B}"/>
              </a:ext>
            </a:extLst>
          </p:cNvPr>
          <p:cNvSpPr/>
          <p:nvPr/>
        </p:nvSpPr>
        <p:spPr>
          <a:xfrm>
            <a:off x="1780443" y="3203329"/>
            <a:ext cx="5851281" cy="940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CED7206D-A92F-B0EB-8260-3E77D5347ADB}"/>
              </a:ext>
            </a:extLst>
          </p:cNvPr>
          <p:cNvSpPr/>
          <p:nvPr/>
        </p:nvSpPr>
        <p:spPr>
          <a:xfrm>
            <a:off x="1780443" y="4892918"/>
            <a:ext cx="5851281" cy="940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52A4A78-CF0E-3FE7-8873-46944C460FF3}"/>
              </a:ext>
            </a:extLst>
          </p:cNvPr>
          <p:cNvSpPr txBox="1"/>
          <p:nvPr/>
        </p:nvSpPr>
        <p:spPr>
          <a:xfrm>
            <a:off x="8649099" y="3429000"/>
            <a:ext cx="2479430" cy="369332"/>
          </a:xfrm>
          <a:prstGeom prst="rect">
            <a:avLst/>
          </a:prstGeom>
          <a:noFill/>
        </p:spPr>
        <p:txBody>
          <a:bodyPr wrap="square" rtlCol="0">
            <a:spAutoFit/>
          </a:bodyPr>
          <a:lstStyle/>
          <a:p>
            <a:r>
              <a:rPr lang="en-GB" dirty="0"/>
              <a:t>2. EXTRACT FEATURES</a:t>
            </a:r>
          </a:p>
        </p:txBody>
      </p:sp>
      <p:sp>
        <p:nvSpPr>
          <p:cNvPr id="9" name="TextBox 8">
            <a:extLst>
              <a:ext uri="{FF2B5EF4-FFF2-40B4-BE49-F238E27FC236}">
                <a16:creationId xmlns:a16="http://schemas.microsoft.com/office/drawing/2014/main" id="{DEA2F00E-8178-523F-3E67-B4BAEB8DA707}"/>
              </a:ext>
            </a:extLst>
          </p:cNvPr>
          <p:cNvSpPr txBox="1"/>
          <p:nvPr/>
        </p:nvSpPr>
        <p:spPr>
          <a:xfrm>
            <a:off x="8601076" y="1922746"/>
            <a:ext cx="2479430" cy="369332"/>
          </a:xfrm>
          <a:prstGeom prst="rect">
            <a:avLst/>
          </a:prstGeom>
          <a:noFill/>
        </p:spPr>
        <p:txBody>
          <a:bodyPr wrap="square" rtlCol="0">
            <a:spAutoFit/>
          </a:bodyPr>
          <a:lstStyle/>
          <a:p>
            <a:r>
              <a:rPr lang="en-GB" dirty="0"/>
              <a:t>1. RESTRUCTURE/LINK</a:t>
            </a:r>
          </a:p>
        </p:txBody>
      </p:sp>
      <p:sp>
        <p:nvSpPr>
          <p:cNvPr id="10" name="TextBox 9">
            <a:extLst>
              <a:ext uri="{FF2B5EF4-FFF2-40B4-BE49-F238E27FC236}">
                <a16:creationId xmlns:a16="http://schemas.microsoft.com/office/drawing/2014/main" id="{A3E46CF2-97E9-4843-B9CA-849A087C1A50}"/>
              </a:ext>
            </a:extLst>
          </p:cNvPr>
          <p:cNvSpPr txBox="1"/>
          <p:nvPr/>
        </p:nvSpPr>
        <p:spPr>
          <a:xfrm>
            <a:off x="8601076" y="4935254"/>
            <a:ext cx="2838452" cy="646331"/>
          </a:xfrm>
          <a:prstGeom prst="rect">
            <a:avLst/>
          </a:prstGeom>
          <a:noFill/>
        </p:spPr>
        <p:txBody>
          <a:bodyPr wrap="square" rtlCol="0">
            <a:spAutoFit/>
          </a:bodyPr>
          <a:lstStyle/>
          <a:p>
            <a:r>
              <a:rPr lang="en-GB" dirty="0"/>
              <a:t>3. DEFINE/IDENTIFY/REPORT COMPLEX HOUSEHOLDS</a:t>
            </a:r>
          </a:p>
        </p:txBody>
      </p:sp>
      <p:sp>
        <p:nvSpPr>
          <p:cNvPr id="11" name="TextBox 10">
            <a:extLst>
              <a:ext uri="{FF2B5EF4-FFF2-40B4-BE49-F238E27FC236}">
                <a16:creationId xmlns:a16="http://schemas.microsoft.com/office/drawing/2014/main" id="{38F34E28-6C62-146D-0E8D-C0B78D6310CC}"/>
              </a:ext>
            </a:extLst>
          </p:cNvPr>
          <p:cNvSpPr txBox="1"/>
          <p:nvPr/>
        </p:nvSpPr>
        <p:spPr>
          <a:xfrm>
            <a:off x="2048607" y="1701755"/>
            <a:ext cx="678827" cy="369332"/>
          </a:xfrm>
          <a:prstGeom prst="rect">
            <a:avLst/>
          </a:prstGeom>
          <a:noFill/>
        </p:spPr>
        <p:txBody>
          <a:bodyPr wrap="square" rtlCol="0">
            <a:spAutoFit/>
          </a:bodyPr>
          <a:lstStyle/>
          <a:p>
            <a:r>
              <a:rPr lang="en-GB" dirty="0"/>
              <a:t>SQL </a:t>
            </a:r>
          </a:p>
        </p:txBody>
      </p:sp>
      <p:sp>
        <p:nvSpPr>
          <p:cNvPr id="12" name="TextBox 11">
            <a:extLst>
              <a:ext uri="{FF2B5EF4-FFF2-40B4-BE49-F238E27FC236}">
                <a16:creationId xmlns:a16="http://schemas.microsoft.com/office/drawing/2014/main" id="{2B198670-D580-16B0-6090-4F50ED3F382E}"/>
              </a:ext>
            </a:extLst>
          </p:cNvPr>
          <p:cNvSpPr txBox="1"/>
          <p:nvPr/>
        </p:nvSpPr>
        <p:spPr>
          <a:xfrm>
            <a:off x="2217655" y="3489052"/>
            <a:ext cx="597877" cy="369332"/>
          </a:xfrm>
          <a:prstGeom prst="rect">
            <a:avLst/>
          </a:prstGeom>
          <a:noFill/>
        </p:spPr>
        <p:txBody>
          <a:bodyPr wrap="square" rtlCol="0">
            <a:spAutoFit/>
          </a:bodyPr>
          <a:lstStyle/>
          <a:p>
            <a:r>
              <a:rPr lang="en-GB" dirty="0"/>
              <a:t>SQL</a:t>
            </a:r>
          </a:p>
        </p:txBody>
      </p:sp>
      <p:sp>
        <p:nvSpPr>
          <p:cNvPr id="13" name="TextBox 12">
            <a:extLst>
              <a:ext uri="{FF2B5EF4-FFF2-40B4-BE49-F238E27FC236}">
                <a16:creationId xmlns:a16="http://schemas.microsoft.com/office/drawing/2014/main" id="{DD9D3451-64AC-1F3A-7452-E4D0CAEA9CA6}"/>
              </a:ext>
            </a:extLst>
          </p:cNvPr>
          <p:cNvSpPr txBox="1"/>
          <p:nvPr/>
        </p:nvSpPr>
        <p:spPr>
          <a:xfrm>
            <a:off x="2222051" y="5161032"/>
            <a:ext cx="597877" cy="369332"/>
          </a:xfrm>
          <a:prstGeom prst="rect">
            <a:avLst/>
          </a:prstGeom>
          <a:noFill/>
        </p:spPr>
        <p:txBody>
          <a:bodyPr wrap="square" rtlCol="0">
            <a:spAutoFit/>
          </a:bodyPr>
          <a:lstStyle/>
          <a:p>
            <a:r>
              <a:rPr lang="en-GB" dirty="0"/>
              <a:t>R</a:t>
            </a:r>
          </a:p>
        </p:txBody>
      </p:sp>
      <p:sp>
        <p:nvSpPr>
          <p:cNvPr id="14" name="Rectangle 13">
            <a:extLst>
              <a:ext uri="{FF2B5EF4-FFF2-40B4-BE49-F238E27FC236}">
                <a16:creationId xmlns:a16="http://schemas.microsoft.com/office/drawing/2014/main" id="{DC9B8287-7912-48CA-0470-EDE5877BFC81}"/>
              </a:ext>
            </a:extLst>
          </p:cNvPr>
          <p:cNvSpPr/>
          <p:nvPr/>
        </p:nvSpPr>
        <p:spPr>
          <a:xfrm>
            <a:off x="301340" y="229798"/>
            <a:ext cx="766925"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APC</a:t>
            </a:r>
          </a:p>
        </p:txBody>
      </p:sp>
      <p:sp>
        <p:nvSpPr>
          <p:cNvPr id="15" name="Rectangle 14">
            <a:extLst>
              <a:ext uri="{FF2B5EF4-FFF2-40B4-BE49-F238E27FC236}">
                <a16:creationId xmlns:a16="http://schemas.microsoft.com/office/drawing/2014/main" id="{62A9ABD6-6D98-8559-D928-989EE0BE55B5}"/>
              </a:ext>
            </a:extLst>
          </p:cNvPr>
          <p:cNvSpPr/>
          <p:nvPr/>
        </p:nvSpPr>
        <p:spPr>
          <a:xfrm>
            <a:off x="1328553" y="222465"/>
            <a:ext cx="766925"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ECDS</a:t>
            </a:r>
          </a:p>
        </p:txBody>
      </p:sp>
      <p:sp>
        <p:nvSpPr>
          <p:cNvPr id="16" name="Rectangle 15">
            <a:extLst>
              <a:ext uri="{FF2B5EF4-FFF2-40B4-BE49-F238E27FC236}">
                <a16:creationId xmlns:a16="http://schemas.microsoft.com/office/drawing/2014/main" id="{3D46DE1F-3786-86F9-26E1-80352FB8DAD9}"/>
              </a:ext>
            </a:extLst>
          </p:cNvPr>
          <p:cNvSpPr/>
          <p:nvPr/>
        </p:nvSpPr>
        <p:spPr>
          <a:xfrm>
            <a:off x="4614757" y="229796"/>
            <a:ext cx="766925"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CSDS</a:t>
            </a:r>
          </a:p>
        </p:txBody>
      </p:sp>
      <p:sp>
        <p:nvSpPr>
          <p:cNvPr id="17" name="Rectangle 16">
            <a:extLst>
              <a:ext uri="{FF2B5EF4-FFF2-40B4-BE49-F238E27FC236}">
                <a16:creationId xmlns:a16="http://schemas.microsoft.com/office/drawing/2014/main" id="{3FF1BD1F-160F-5A69-C33B-BA8490BB7205}"/>
              </a:ext>
            </a:extLst>
          </p:cNvPr>
          <p:cNvSpPr/>
          <p:nvPr/>
        </p:nvSpPr>
        <p:spPr>
          <a:xfrm>
            <a:off x="5583220" y="239787"/>
            <a:ext cx="945174"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MHSDS</a:t>
            </a:r>
          </a:p>
        </p:txBody>
      </p:sp>
      <p:sp>
        <p:nvSpPr>
          <p:cNvPr id="18" name="Rectangle 17">
            <a:extLst>
              <a:ext uri="{FF2B5EF4-FFF2-40B4-BE49-F238E27FC236}">
                <a16:creationId xmlns:a16="http://schemas.microsoft.com/office/drawing/2014/main" id="{B9F184EF-B2E2-2C88-85EE-82B8B49B669E}"/>
              </a:ext>
            </a:extLst>
          </p:cNvPr>
          <p:cNvSpPr/>
          <p:nvPr/>
        </p:nvSpPr>
        <p:spPr>
          <a:xfrm>
            <a:off x="2408072" y="229796"/>
            <a:ext cx="766925"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ASC</a:t>
            </a:r>
          </a:p>
        </p:txBody>
      </p:sp>
      <p:sp>
        <p:nvSpPr>
          <p:cNvPr id="19" name="Rectangle 18">
            <a:extLst>
              <a:ext uri="{FF2B5EF4-FFF2-40B4-BE49-F238E27FC236}">
                <a16:creationId xmlns:a16="http://schemas.microsoft.com/office/drawing/2014/main" id="{1435D126-B951-A63F-C4A2-25F607A7D723}"/>
              </a:ext>
            </a:extLst>
          </p:cNvPr>
          <p:cNvSpPr/>
          <p:nvPr/>
        </p:nvSpPr>
        <p:spPr>
          <a:xfrm>
            <a:off x="6821442" y="239786"/>
            <a:ext cx="766925"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Mort</a:t>
            </a:r>
          </a:p>
        </p:txBody>
      </p:sp>
      <p:sp>
        <p:nvSpPr>
          <p:cNvPr id="20" name="Rectangle 19">
            <a:extLst>
              <a:ext uri="{FF2B5EF4-FFF2-40B4-BE49-F238E27FC236}">
                <a16:creationId xmlns:a16="http://schemas.microsoft.com/office/drawing/2014/main" id="{D72C5963-9704-5A19-0BDA-5357F6202853}"/>
              </a:ext>
            </a:extLst>
          </p:cNvPr>
          <p:cNvSpPr/>
          <p:nvPr/>
        </p:nvSpPr>
        <p:spPr>
          <a:xfrm>
            <a:off x="7881415" y="239786"/>
            <a:ext cx="1535368" cy="801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PUPRN</a:t>
            </a:r>
          </a:p>
        </p:txBody>
      </p:sp>
      <p:sp>
        <p:nvSpPr>
          <p:cNvPr id="4" name="TextBox 3">
            <a:extLst>
              <a:ext uri="{FF2B5EF4-FFF2-40B4-BE49-F238E27FC236}">
                <a16:creationId xmlns:a16="http://schemas.microsoft.com/office/drawing/2014/main" id="{EE6843B0-AF69-AAF6-382F-3D9566DB0561}"/>
              </a:ext>
            </a:extLst>
          </p:cNvPr>
          <p:cNvSpPr txBox="1"/>
          <p:nvPr/>
        </p:nvSpPr>
        <p:spPr>
          <a:xfrm>
            <a:off x="3083551" y="1703462"/>
            <a:ext cx="3545849" cy="369332"/>
          </a:xfrm>
          <a:prstGeom prst="rect">
            <a:avLst/>
          </a:prstGeom>
          <a:noFill/>
        </p:spPr>
        <p:txBody>
          <a:bodyPr wrap="square" rtlCol="0">
            <a:spAutoFit/>
          </a:bodyPr>
          <a:lstStyle/>
          <a:p>
            <a:r>
              <a:rPr lang="en-GB" dirty="0"/>
              <a:t>\01_restructure_data </a:t>
            </a:r>
          </a:p>
        </p:txBody>
      </p:sp>
      <p:sp>
        <p:nvSpPr>
          <p:cNvPr id="5" name="TextBox 4">
            <a:extLst>
              <a:ext uri="{FF2B5EF4-FFF2-40B4-BE49-F238E27FC236}">
                <a16:creationId xmlns:a16="http://schemas.microsoft.com/office/drawing/2014/main" id="{8A57E705-846D-DD40-7E24-5ED7C399B8E0}"/>
              </a:ext>
            </a:extLst>
          </p:cNvPr>
          <p:cNvSpPr txBox="1"/>
          <p:nvPr/>
        </p:nvSpPr>
        <p:spPr>
          <a:xfrm>
            <a:off x="3194728" y="3489052"/>
            <a:ext cx="3545849" cy="369332"/>
          </a:xfrm>
          <a:prstGeom prst="rect">
            <a:avLst/>
          </a:prstGeom>
          <a:noFill/>
        </p:spPr>
        <p:txBody>
          <a:bodyPr wrap="square" rtlCol="0">
            <a:spAutoFit/>
          </a:bodyPr>
          <a:lstStyle/>
          <a:p>
            <a:r>
              <a:rPr lang="en-GB" dirty="0"/>
              <a:t>\02_extract_features </a:t>
            </a:r>
          </a:p>
        </p:txBody>
      </p:sp>
      <p:sp>
        <p:nvSpPr>
          <p:cNvPr id="21" name="TextBox 20">
            <a:extLst>
              <a:ext uri="{FF2B5EF4-FFF2-40B4-BE49-F238E27FC236}">
                <a16:creationId xmlns:a16="http://schemas.microsoft.com/office/drawing/2014/main" id="{AAC0192A-3EA3-50E7-DB24-EBE9E137855C}"/>
              </a:ext>
            </a:extLst>
          </p:cNvPr>
          <p:cNvSpPr txBox="1"/>
          <p:nvPr/>
        </p:nvSpPr>
        <p:spPr>
          <a:xfrm>
            <a:off x="3214997" y="5161032"/>
            <a:ext cx="3545849" cy="369332"/>
          </a:xfrm>
          <a:prstGeom prst="rect">
            <a:avLst/>
          </a:prstGeom>
          <a:noFill/>
        </p:spPr>
        <p:txBody>
          <a:bodyPr wrap="square" rtlCol="0">
            <a:spAutoFit/>
          </a:bodyPr>
          <a:lstStyle/>
          <a:p>
            <a:r>
              <a:rPr lang="en-GB"/>
              <a:t>\03_find_households </a:t>
            </a:r>
            <a:endParaRPr lang="en-GB" dirty="0"/>
          </a:p>
        </p:txBody>
      </p:sp>
      <p:cxnSp>
        <p:nvCxnSpPr>
          <p:cNvPr id="27" name="Straight Arrow Connector 26">
            <a:extLst>
              <a:ext uri="{FF2B5EF4-FFF2-40B4-BE49-F238E27FC236}">
                <a16:creationId xmlns:a16="http://schemas.microsoft.com/office/drawing/2014/main" id="{B22D7A86-6695-9B1A-E820-464CDC25531D}"/>
              </a:ext>
            </a:extLst>
          </p:cNvPr>
          <p:cNvCxnSpPr>
            <a:stCxn id="2" idx="2"/>
          </p:cNvCxnSpPr>
          <p:nvPr/>
        </p:nvCxnSpPr>
        <p:spPr>
          <a:xfrm flipH="1">
            <a:off x="3944781" y="1024303"/>
            <a:ext cx="1" cy="39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AE78A28-699D-D09E-921C-DD555A03E51F}"/>
              </a:ext>
            </a:extLst>
          </p:cNvPr>
          <p:cNvCxnSpPr/>
          <p:nvPr/>
        </p:nvCxnSpPr>
        <p:spPr>
          <a:xfrm flipH="1">
            <a:off x="5004753" y="1033105"/>
            <a:ext cx="1" cy="39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E7BC31-82AE-BBC7-4FBD-523F6A6DCF0E}"/>
              </a:ext>
            </a:extLst>
          </p:cNvPr>
          <p:cNvCxnSpPr/>
          <p:nvPr/>
        </p:nvCxnSpPr>
        <p:spPr>
          <a:xfrm flipH="1">
            <a:off x="5988809" y="1041625"/>
            <a:ext cx="1" cy="39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6CC645-B31A-FEF9-F2FE-4342D59F9825}"/>
              </a:ext>
            </a:extLst>
          </p:cNvPr>
          <p:cNvCxnSpPr/>
          <p:nvPr/>
        </p:nvCxnSpPr>
        <p:spPr>
          <a:xfrm flipH="1">
            <a:off x="7191765" y="1050710"/>
            <a:ext cx="1" cy="39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EEAACD-3EE9-27C8-15DA-F832B3291A9B}"/>
              </a:ext>
            </a:extLst>
          </p:cNvPr>
          <p:cNvCxnSpPr>
            <a:endCxn id="3" idx="3"/>
          </p:cNvCxnSpPr>
          <p:nvPr/>
        </p:nvCxnSpPr>
        <p:spPr>
          <a:xfrm flipH="1">
            <a:off x="7657162" y="1886421"/>
            <a:ext cx="695531"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96164B-D072-425F-D43A-DC7B1780367E}"/>
              </a:ext>
            </a:extLst>
          </p:cNvPr>
          <p:cNvCxnSpPr/>
          <p:nvPr/>
        </p:nvCxnSpPr>
        <p:spPr>
          <a:xfrm>
            <a:off x="8352693" y="1050710"/>
            <a:ext cx="0" cy="835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FAF8EA-B408-5F0C-1718-7249C760FB23}"/>
              </a:ext>
            </a:extLst>
          </p:cNvPr>
          <p:cNvCxnSpPr>
            <a:cxnSpLocks/>
            <a:stCxn id="18" idx="2"/>
          </p:cNvCxnSpPr>
          <p:nvPr/>
        </p:nvCxnSpPr>
        <p:spPr>
          <a:xfrm>
            <a:off x="2791535" y="1031635"/>
            <a:ext cx="0" cy="268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63C3D3E-E1A7-5405-4ADC-4579B087A7B7}"/>
              </a:ext>
            </a:extLst>
          </p:cNvPr>
          <p:cNvCxnSpPr>
            <a:stCxn id="15" idx="2"/>
          </p:cNvCxnSpPr>
          <p:nvPr/>
        </p:nvCxnSpPr>
        <p:spPr>
          <a:xfrm flipH="1">
            <a:off x="1712015" y="1024304"/>
            <a:ext cx="1" cy="164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D75E19-5A0C-F8D7-2A1A-9AEE4A692779}"/>
              </a:ext>
            </a:extLst>
          </p:cNvPr>
          <p:cNvCxnSpPr/>
          <p:nvPr/>
        </p:nvCxnSpPr>
        <p:spPr>
          <a:xfrm flipH="1">
            <a:off x="992135" y="1189003"/>
            <a:ext cx="719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247ED05-BFA0-8D7B-03F2-6A2092DDBF43}"/>
              </a:ext>
            </a:extLst>
          </p:cNvPr>
          <p:cNvCxnSpPr/>
          <p:nvPr/>
        </p:nvCxnSpPr>
        <p:spPr>
          <a:xfrm>
            <a:off x="1328553" y="1308538"/>
            <a:ext cx="1461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58B91D3-49E1-2A74-7626-9809244DFE1A}"/>
              </a:ext>
            </a:extLst>
          </p:cNvPr>
          <p:cNvCxnSpPr>
            <a:cxnSpLocks/>
          </p:cNvCxnSpPr>
          <p:nvPr/>
        </p:nvCxnSpPr>
        <p:spPr>
          <a:xfrm>
            <a:off x="1328553" y="1299749"/>
            <a:ext cx="0" cy="1245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C3CFCFC-A1C1-B5D4-163F-A3F7DC4AE646}"/>
              </a:ext>
            </a:extLst>
          </p:cNvPr>
          <p:cNvCxnSpPr>
            <a:cxnSpLocks/>
          </p:cNvCxnSpPr>
          <p:nvPr/>
        </p:nvCxnSpPr>
        <p:spPr>
          <a:xfrm>
            <a:off x="992135" y="1189003"/>
            <a:ext cx="0" cy="1538431"/>
          </a:xfrm>
          <a:prstGeom prst="line">
            <a:avLst/>
          </a:prstGeom>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B06F1B-C7BC-2813-2DA2-4AF279999D0A}"/>
              </a:ext>
            </a:extLst>
          </p:cNvPr>
          <p:cNvGrpSpPr/>
          <p:nvPr/>
        </p:nvGrpSpPr>
        <p:grpSpPr>
          <a:xfrm>
            <a:off x="684802" y="1031637"/>
            <a:ext cx="1461950" cy="1927025"/>
            <a:chOff x="684802" y="1031637"/>
            <a:chExt cx="1461950" cy="1927025"/>
          </a:xfrm>
        </p:grpSpPr>
        <p:cxnSp>
          <p:nvCxnSpPr>
            <p:cNvPr id="38" name="Straight Connector 37">
              <a:extLst>
                <a:ext uri="{FF2B5EF4-FFF2-40B4-BE49-F238E27FC236}">
                  <a16:creationId xmlns:a16="http://schemas.microsoft.com/office/drawing/2014/main" id="{038A2C94-B1AA-DE18-74F3-3B8448547420}"/>
                </a:ext>
              </a:extLst>
            </p:cNvPr>
            <p:cNvCxnSpPr>
              <a:stCxn id="14" idx="2"/>
            </p:cNvCxnSpPr>
            <p:nvPr/>
          </p:nvCxnSpPr>
          <p:spPr>
            <a:xfrm flipH="1">
              <a:off x="684802" y="1031637"/>
              <a:ext cx="1" cy="1908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AD4299-26A3-6294-02F4-D87DE1EAE77C}"/>
                </a:ext>
              </a:extLst>
            </p:cNvPr>
            <p:cNvCxnSpPr/>
            <p:nvPr/>
          </p:nvCxnSpPr>
          <p:spPr>
            <a:xfrm>
              <a:off x="684802" y="2958662"/>
              <a:ext cx="146195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F264777C-3F0E-75A4-281E-728052402E22}"/>
              </a:ext>
            </a:extLst>
          </p:cNvPr>
          <p:cNvCxnSpPr/>
          <p:nvPr/>
        </p:nvCxnSpPr>
        <p:spPr>
          <a:xfrm>
            <a:off x="1328553" y="2545744"/>
            <a:ext cx="1461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5805927-F6E4-F39E-5525-2C6EEC606C49}"/>
              </a:ext>
            </a:extLst>
          </p:cNvPr>
          <p:cNvCxnSpPr/>
          <p:nvPr/>
        </p:nvCxnSpPr>
        <p:spPr>
          <a:xfrm>
            <a:off x="981040" y="2727434"/>
            <a:ext cx="1461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DF0D7B-FF24-5ABA-122C-B0A6CD4042B9}"/>
              </a:ext>
            </a:extLst>
          </p:cNvPr>
          <p:cNvCxnSpPr>
            <a:cxnSpLocks/>
          </p:cNvCxnSpPr>
          <p:nvPr/>
        </p:nvCxnSpPr>
        <p:spPr>
          <a:xfrm>
            <a:off x="2787673" y="2564872"/>
            <a:ext cx="0" cy="542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2BC3135-577D-F77F-0739-D1988C9145E9}"/>
              </a:ext>
            </a:extLst>
          </p:cNvPr>
          <p:cNvCxnSpPr>
            <a:cxnSpLocks/>
          </p:cNvCxnSpPr>
          <p:nvPr/>
        </p:nvCxnSpPr>
        <p:spPr>
          <a:xfrm>
            <a:off x="2146752" y="2958662"/>
            <a:ext cx="0" cy="148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8F5F446-DA4F-7B70-CD01-7FFD68C310DB}"/>
              </a:ext>
            </a:extLst>
          </p:cNvPr>
          <p:cNvCxnSpPr>
            <a:cxnSpLocks/>
          </p:cNvCxnSpPr>
          <p:nvPr/>
        </p:nvCxnSpPr>
        <p:spPr>
          <a:xfrm>
            <a:off x="2442990" y="2735604"/>
            <a:ext cx="0" cy="37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4ECBF1B-08D2-22C0-0806-8775B4C5B577}"/>
              </a:ext>
            </a:extLst>
          </p:cNvPr>
          <p:cNvCxnSpPr>
            <a:cxnSpLocks/>
          </p:cNvCxnSpPr>
          <p:nvPr/>
        </p:nvCxnSpPr>
        <p:spPr>
          <a:xfrm>
            <a:off x="4328244" y="2365104"/>
            <a:ext cx="0" cy="74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07BD001-3DAE-870C-4DAD-5818C2B7F35B}"/>
              </a:ext>
            </a:extLst>
          </p:cNvPr>
          <p:cNvCxnSpPr>
            <a:cxnSpLocks/>
          </p:cNvCxnSpPr>
          <p:nvPr/>
        </p:nvCxnSpPr>
        <p:spPr>
          <a:xfrm>
            <a:off x="4967652" y="2365104"/>
            <a:ext cx="0" cy="74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315E82-6B1C-6D42-BF2A-81580DB7A142}"/>
              </a:ext>
            </a:extLst>
          </p:cNvPr>
          <p:cNvCxnSpPr>
            <a:cxnSpLocks/>
          </p:cNvCxnSpPr>
          <p:nvPr/>
        </p:nvCxnSpPr>
        <p:spPr>
          <a:xfrm>
            <a:off x="5583220" y="2365104"/>
            <a:ext cx="0" cy="74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D5FB326-BAD0-E2D4-781F-491D62CD318D}"/>
              </a:ext>
            </a:extLst>
          </p:cNvPr>
          <p:cNvCxnSpPr>
            <a:cxnSpLocks/>
          </p:cNvCxnSpPr>
          <p:nvPr/>
        </p:nvCxnSpPr>
        <p:spPr>
          <a:xfrm>
            <a:off x="4595250" y="4144107"/>
            <a:ext cx="0" cy="74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6D8E406-9983-4F38-2F46-FDDC25C57E16}"/>
              </a:ext>
            </a:extLst>
          </p:cNvPr>
          <p:cNvCxnSpPr>
            <a:cxnSpLocks/>
          </p:cNvCxnSpPr>
          <p:nvPr/>
        </p:nvCxnSpPr>
        <p:spPr>
          <a:xfrm>
            <a:off x="3062132" y="5833696"/>
            <a:ext cx="0" cy="54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9926FBC-9CEE-54C4-42C6-B0E0E9B9DFB0}"/>
              </a:ext>
            </a:extLst>
          </p:cNvPr>
          <p:cNvCxnSpPr>
            <a:cxnSpLocks/>
          </p:cNvCxnSpPr>
          <p:nvPr/>
        </p:nvCxnSpPr>
        <p:spPr>
          <a:xfrm>
            <a:off x="4630124" y="5833696"/>
            <a:ext cx="0" cy="54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2A41AFF-B57E-ABEB-0A3F-356D71B29A7C}"/>
              </a:ext>
            </a:extLst>
          </p:cNvPr>
          <p:cNvCxnSpPr>
            <a:cxnSpLocks/>
          </p:cNvCxnSpPr>
          <p:nvPr/>
        </p:nvCxnSpPr>
        <p:spPr>
          <a:xfrm>
            <a:off x="6081229" y="5833696"/>
            <a:ext cx="0" cy="54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7E4E1DA-4806-E17E-2099-830A2651395D}"/>
              </a:ext>
            </a:extLst>
          </p:cNvPr>
          <p:cNvSpPr txBox="1"/>
          <p:nvPr/>
        </p:nvSpPr>
        <p:spPr>
          <a:xfrm>
            <a:off x="2516593" y="4249753"/>
            <a:ext cx="2739133" cy="307777"/>
          </a:xfrm>
          <a:prstGeom prst="rect">
            <a:avLst/>
          </a:prstGeom>
          <a:noFill/>
        </p:spPr>
        <p:txBody>
          <a:bodyPr wrap="square" rtlCol="0">
            <a:spAutoFit/>
          </a:bodyPr>
          <a:lstStyle/>
          <a:p>
            <a:r>
              <a:rPr lang="en-GB" sz="1400" dirty="0" err="1"/>
              <a:t>Sql</a:t>
            </a:r>
            <a:r>
              <a:rPr lang="en-GB" sz="1400" dirty="0"/>
              <a:t> table: RP007_SPHD_7</a:t>
            </a:r>
          </a:p>
        </p:txBody>
      </p:sp>
      <p:sp>
        <p:nvSpPr>
          <p:cNvPr id="76" name="TextBox 75">
            <a:extLst>
              <a:ext uri="{FF2B5EF4-FFF2-40B4-BE49-F238E27FC236}">
                <a16:creationId xmlns:a16="http://schemas.microsoft.com/office/drawing/2014/main" id="{020E474B-A920-55F1-FDD4-4D48BFAD998C}"/>
              </a:ext>
            </a:extLst>
          </p:cNvPr>
          <p:cNvSpPr txBox="1"/>
          <p:nvPr/>
        </p:nvSpPr>
        <p:spPr>
          <a:xfrm>
            <a:off x="4694018" y="4478168"/>
            <a:ext cx="2648607" cy="307777"/>
          </a:xfrm>
          <a:prstGeom prst="rect">
            <a:avLst/>
          </a:prstGeom>
          <a:noFill/>
        </p:spPr>
        <p:txBody>
          <a:bodyPr wrap="square" rtlCol="0">
            <a:spAutoFit/>
          </a:bodyPr>
          <a:lstStyle/>
          <a:p>
            <a:r>
              <a:rPr lang="en-GB" sz="1400" dirty="0"/>
              <a:t>*_cldat_2021.csv</a:t>
            </a:r>
          </a:p>
        </p:txBody>
      </p:sp>
      <p:sp>
        <p:nvSpPr>
          <p:cNvPr id="77" name="TextBox 76">
            <a:extLst>
              <a:ext uri="{FF2B5EF4-FFF2-40B4-BE49-F238E27FC236}">
                <a16:creationId xmlns:a16="http://schemas.microsoft.com/office/drawing/2014/main" id="{F735AA47-13F4-3656-6E56-8EAF19F47A84}"/>
              </a:ext>
            </a:extLst>
          </p:cNvPr>
          <p:cNvSpPr txBox="1"/>
          <p:nvPr/>
        </p:nvSpPr>
        <p:spPr>
          <a:xfrm>
            <a:off x="57679" y="6365629"/>
            <a:ext cx="4319951" cy="307777"/>
          </a:xfrm>
          <a:prstGeom prst="rect">
            <a:avLst/>
          </a:prstGeom>
          <a:noFill/>
        </p:spPr>
        <p:txBody>
          <a:bodyPr wrap="square" rtlCol="0">
            <a:spAutoFit/>
          </a:bodyPr>
          <a:lstStyle/>
          <a:p>
            <a:r>
              <a:rPr lang="en-GB" sz="1400" dirty="0"/>
              <a:t>*</a:t>
            </a:r>
            <a:r>
              <a:rPr lang="en-GB" sz="1400" dirty="0" err="1"/>
              <a:t>indiv_household_dataset_children.Rdata</a:t>
            </a:r>
            <a:endParaRPr lang="en-GB" sz="1400" dirty="0"/>
          </a:p>
        </p:txBody>
      </p:sp>
      <p:sp>
        <p:nvSpPr>
          <p:cNvPr id="78" name="TextBox 77">
            <a:extLst>
              <a:ext uri="{FF2B5EF4-FFF2-40B4-BE49-F238E27FC236}">
                <a16:creationId xmlns:a16="http://schemas.microsoft.com/office/drawing/2014/main" id="{A04F4FF6-D3B9-A06A-83F8-FBA5ED58EED3}"/>
              </a:ext>
            </a:extLst>
          </p:cNvPr>
          <p:cNvSpPr txBox="1"/>
          <p:nvPr/>
        </p:nvSpPr>
        <p:spPr>
          <a:xfrm>
            <a:off x="3359595" y="6352766"/>
            <a:ext cx="3571527" cy="307777"/>
          </a:xfrm>
          <a:prstGeom prst="rect">
            <a:avLst/>
          </a:prstGeom>
          <a:noFill/>
        </p:spPr>
        <p:txBody>
          <a:bodyPr wrap="square" rtlCol="0">
            <a:spAutoFit/>
          </a:bodyPr>
          <a:lstStyle/>
          <a:p>
            <a:r>
              <a:rPr lang="en-GB" sz="1400" dirty="0"/>
              <a:t>*</a:t>
            </a:r>
            <a:r>
              <a:rPr lang="en-GB" sz="1400" dirty="0" err="1"/>
              <a:t>household_dataset_children.Rdata</a:t>
            </a:r>
            <a:endParaRPr lang="en-GB" sz="1400" dirty="0"/>
          </a:p>
        </p:txBody>
      </p:sp>
      <p:sp>
        <p:nvSpPr>
          <p:cNvPr id="79" name="TextBox 78">
            <a:extLst>
              <a:ext uri="{FF2B5EF4-FFF2-40B4-BE49-F238E27FC236}">
                <a16:creationId xmlns:a16="http://schemas.microsoft.com/office/drawing/2014/main" id="{E2AF21EC-681A-EEE1-988E-78590F0475B5}"/>
              </a:ext>
            </a:extLst>
          </p:cNvPr>
          <p:cNvSpPr txBox="1"/>
          <p:nvPr/>
        </p:nvSpPr>
        <p:spPr>
          <a:xfrm>
            <a:off x="6287143" y="6352765"/>
            <a:ext cx="2838452" cy="307777"/>
          </a:xfrm>
          <a:prstGeom prst="rect">
            <a:avLst/>
          </a:prstGeom>
          <a:noFill/>
        </p:spPr>
        <p:txBody>
          <a:bodyPr wrap="square" rtlCol="0">
            <a:spAutoFit/>
          </a:bodyPr>
          <a:lstStyle/>
          <a:p>
            <a:r>
              <a:rPr lang="en-GB" sz="1400" dirty="0"/>
              <a:t>*complex_households.pptx</a:t>
            </a:r>
          </a:p>
        </p:txBody>
      </p:sp>
      <p:sp>
        <p:nvSpPr>
          <p:cNvPr id="80" name="TextBox 79">
            <a:extLst>
              <a:ext uri="{FF2B5EF4-FFF2-40B4-BE49-F238E27FC236}">
                <a16:creationId xmlns:a16="http://schemas.microsoft.com/office/drawing/2014/main" id="{F1342490-9659-39B6-6C64-03A35BC8D0C4}"/>
              </a:ext>
            </a:extLst>
          </p:cNvPr>
          <p:cNvSpPr txBox="1"/>
          <p:nvPr/>
        </p:nvSpPr>
        <p:spPr>
          <a:xfrm>
            <a:off x="9331508" y="6392917"/>
            <a:ext cx="2695903" cy="307777"/>
          </a:xfrm>
          <a:prstGeom prst="rect">
            <a:avLst/>
          </a:prstGeom>
          <a:noFill/>
        </p:spPr>
        <p:txBody>
          <a:bodyPr wrap="square" rtlCol="0">
            <a:spAutoFit/>
          </a:bodyPr>
          <a:lstStyle/>
          <a:p>
            <a:r>
              <a:rPr lang="en-GB" sz="1400" dirty="0"/>
              <a:t>* = place/local authority</a:t>
            </a:r>
          </a:p>
        </p:txBody>
      </p:sp>
      <p:sp>
        <p:nvSpPr>
          <p:cNvPr id="82" name="TextBox 81">
            <a:extLst>
              <a:ext uri="{FF2B5EF4-FFF2-40B4-BE49-F238E27FC236}">
                <a16:creationId xmlns:a16="http://schemas.microsoft.com/office/drawing/2014/main" id="{33864849-1552-1A9B-C4A6-92272C2D9633}"/>
              </a:ext>
            </a:extLst>
          </p:cNvPr>
          <p:cNvSpPr txBox="1"/>
          <p:nvPr/>
        </p:nvSpPr>
        <p:spPr>
          <a:xfrm>
            <a:off x="3452648" y="2564872"/>
            <a:ext cx="748523" cy="375397"/>
          </a:xfrm>
          <a:prstGeom prst="rect">
            <a:avLst/>
          </a:prstGeom>
          <a:noFill/>
        </p:spPr>
        <p:txBody>
          <a:bodyPr wrap="square" rtlCol="0">
            <a:spAutoFit/>
          </a:bodyPr>
          <a:lstStyle/>
          <a:p>
            <a:r>
              <a:rPr lang="en-GB" dirty="0" err="1"/>
              <a:t>reGP</a:t>
            </a:r>
            <a:endParaRPr lang="en-GB" dirty="0"/>
          </a:p>
        </p:txBody>
      </p:sp>
      <p:sp>
        <p:nvSpPr>
          <p:cNvPr id="83" name="TextBox 82">
            <a:extLst>
              <a:ext uri="{FF2B5EF4-FFF2-40B4-BE49-F238E27FC236}">
                <a16:creationId xmlns:a16="http://schemas.microsoft.com/office/drawing/2014/main" id="{C7BC1240-5D25-C916-47E6-C45EC8AD7405}"/>
              </a:ext>
            </a:extLst>
          </p:cNvPr>
          <p:cNvSpPr txBox="1"/>
          <p:nvPr/>
        </p:nvSpPr>
        <p:spPr>
          <a:xfrm>
            <a:off x="4496843" y="2558521"/>
            <a:ext cx="941618" cy="369332"/>
          </a:xfrm>
          <a:prstGeom prst="rect">
            <a:avLst/>
          </a:prstGeom>
          <a:solidFill>
            <a:schemeClr val="bg1"/>
          </a:solidFill>
        </p:spPr>
        <p:txBody>
          <a:bodyPr wrap="square" rtlCol="0">
            <a:spAutoFit/>
          </a:bodyPr>
          <a:lstStyle/>
          <a:p>
            <a:r>
              <a:rPr lang="en-GB" dirty="0" err="1"/>
              <a:t>reCSDS</a:t>
            </a:r>
            <a:endParaRPr lang="en-GB" dirty="0"/>
          </a:p>
        </p:txBody>
      </p:sp>
      <p:sp>
        <p:nvSpPr>
          <p:cNvPr id="84" name="TextBox 83">
            <a:extLst>
              <a:ext uri="{FF2B5EF4-FFF2-40B4-BE49-F238E27FC236}">
                <a16:creationId xmlns:a16="http://schemas.microsoft.com/office/drawing/2014/main" id="{126B35BE-DEE2-0B9A-C526-FF7D1E095621}"/>
              </a:ext>
            </a:extLst>
          </p:cNvPr>
          <p:cNvSpPr txBox="1"/>
          <p:nvPr/>
        </p:nvSpPr>
        <p:spPr>
          <a:xfrm>
            <a:off x="5601925" y="2552529"/>
            <a:ext cx="1564054" cy="369332"/>
          </a:xfrm>
          <a:prstGeom prst="rect">
            <a:avLst/>
          </a:prstGeom>
          <a:noFill/>
        </p:spPr>
        <p:txBody>
          <a:bodyPr wrap="square" rtlCol="0">
            <a:spAutoFit/>
          </a:bodyPr>
          <a:lstStyle/>
          <a:p>
            <a:r>
              <a:rPr lang="en-GB" dirty="0" err="1"/>
              <a:t>reMHSDS</a:t>
            </a:r>
            <a:endParaRPr lang="en-GB" dirty="0"/>
          </a:p>
        </p:txBody>
      </p:sp>
    </p:spTree>
    <p:extLst>
      <p:ext uri="{BB962C8B-B14F-4D97-AF65-F5344CB8AC3E}">
        <p14:creationId xmlns:p14="http://schemas.microsoft.com/office/powerpoint/2010/main" val="47328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99A9C-EFE8-6758-A07F-6BC019FF1270}"/>
              </a:ext>
            </a:extLst>
          </p:cNvPr>
          <p:cNvSpPr txBox="1"/>
          <p:nvPr/>
        </p:nvSpPr>
        <p:spPr>
          <a:xfrm>
            <a:off x="549822" y="988845"/>
            <a:ext cx="10430860" cy="3816429"/>
          </a:xfrm>
          <a:prstGeom prst="rect">
            <a:avLst/>
          </a:prstGeom>
          <a:noFill/>
        </p:spPr>
        <p:txBody>
          <a:bodyPr wrap="square">
            <a:spAutoFit/>
          </a:bodyPr>
          <a:lstStyle/>
          <a:p>
            <a:r>
              <a:rPr lang="en-GB" sz="1400" dirty="0"/>
              <a:t>Not all data sources need to be restructured before extracting features.</a:t>
            </a:r>
          </a:p>
          <a:p>
            <a:r>
              <a:rPr lang="en-GB" sz="1400" dirty="0"/>
              <a:t>GP data is restructured to extract demographic characteristics (MPI table), conditions with conditions start date and the last recorded date (Conditions table) and a segmentation (Segment) table where people are assigned categories of single disease, of multiple diseases (e.g. cardiovascular disease), some social characteristics (e.g. homeless, complex).</a:t>
            </a:r>
          </a:p>
          <a:p>
            <a:r>
              <a:rPr lang="en-GB" sz="1400" dirty="0"/>
              <a:t>The </a:t>
            </a:r>
            <a:r>
              <a:rPr lang="en-GB" sz="1400" dirty="0" err="1"/>
              <a:t>snomed</a:t>
            </a:r>
            <a:r>
              <a:rPr lang="en-GB" sz="1400" dirty="0"/>
              <a:t> codes used to define the conditions for the Conditions table are in GP\groupcodes_v2.xlsx</a:t>
            </a:r>
          </a:p>
          <a:p>
            <a:r>
              <a:rPr lang="en-GB" sz="1400" dirty="0"/>
              <a:t>The Segment table is the one that is used to extract features, by definition in the </a:t>
            </a:r>
            <a:r>
              <a:rPr lang="en-GB" sz="1400" dirty="0" err="1"/>
              <a:t>sql</a:t>
            </a:r>
            <a:r>
              <a:rPr lang="en-GB" sz="1400" dirty="0"/>
              <a:t> code, the segment table is a snapshot of the presence of a condition at the time period when the feature needs to be calculated for.</a:t>
            </a:r>
          </a:p>
          <a:p>
            <a:endParaRPr lang="en-GB" sz="1400" dirty="0"/>
          </a:p>
          <a:p>
            <a:r>
              <a:rPr lang="en-GB" sz="1400" dirty="0"/>
              <a:t>MHSDS and CSDS also need to be restructured.</a:t>
            </a:r>
          </a:p>
          <a:p>
            <a:endParaRPr lang="en-GB" sz="1400" dirty="0"/>
          </a:p>
          <a:p>
            <a:r>
              <a:rPr lang="en-GB" sz="1400" dirty="0"/>
              <a:t>Subfolders \GP – containing steps to restructure GP data, \MHSDS – containing steps to restructure MHSDS data, \CSDS – containing steps to restructure CSDS data, .</a:t>
            </a:r>
          </a:p>
          <a:p>
            <a:endParaRPr lang="en-GB" sz="1400" dirty="0"/>
          </a:p>
          <a:p>
            <a:r>
              <a:rPr lang="en-GB" sz="1400" dirty="0"/>
              <a:t>All scripts in SQL. Run following numeric order in file name. </a:t>
            </a:r>
          </a:p>
          <a:p>
            <a:endParaRPr lang="en-GB" sz="1400" dirty="0"/>
          </a:p>
          <a:p>
            <a:endParaRPr lang="en-GB" sz="1400" dirty="0"/>
          </a:p>
          <a:p>
            <a:endParaRPr lang="en-GB" dirty="0"/>
          </a:p>
        </p:txBody>
      </p:sp>
      <p:sp>
        <p:nvSpPr>
          <p:cNvPr id="4" name="TextBox 3">
            <a:extLst>
              <a:ext uri="{FF2B5EF4-FFF2-40B4-BE49-F238E27FC236}">
                <a16:creationId xmlns:a16="http://schemas.microsoft.com/office/drawing/2014/main" id="{85C8BB5B-EAE8-E5A0-1BBF-1E33B5B90CB6}"/>
              </a:ext>
            </a:extLst>
          </p:cNvPr>
          <p:cNvSpPr txBox="1"/>
          <p:nvPr/>
        </p:nvSpPr>
        <p:spPr>
          <a:xfrm>
            <a:off x="549822" y="323193"/>
            <a:ext cx="3586655" cy="369332"/>
          </a:xfrm>
          <a:prstGeom prst="rect">
            <a:avLst/>
          </a:prstGeom>
          <a:noFill/>
        </p:spPr>
        <p:txBody>
          <a:bodyPr wrap="square" rtlCol="0">
            <a:spAutoFit/>
          </a:bodyPr>
          <a:lstStyle/>
          <a:p>
            <a:r>
              <a:rPr lang="en-GB" sz="1800" dirty="0"/>
              <a:t>\01_restructure_data</a:t>
            </a:r>
            <a:endParaRPr lang="en-GB" dirty="0"/>
          </a:p>
        </p:txBody>
      </p:sp>
    </p:spTree>
    <p:extLst>
      <p:ext uri="{BB962C8B-B14F-4D97-AF65-F5344CB8AC3E}">
        <p14:creationId xmlns:p14="http://schemas.microsoft.com/office/powerpoint/2010/main" val="423203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99A9C-EFE8-6758-A07F-6BC019FF1270}"/>
              </a:ext>
            </a:extLst>
          </p:cNvPr>
          <p:cNvSpPr txBox="1"/>
          <p:nvPr/>
        </p:nvSpPr>
        <p:spPr>
          <a:xfrm>
            <a:off x="549822" y="823307"/>
            <a:ext cx="10430860" cy="6617196"/>
          </a:xfrm>
          <a:prstGeom prst="rect">
            <a:avLst/>
          </a:prstGeom>
          <a:noFill/>
        </p:spPr>
        <p:txBody>
          <a:bodyPr wrap="square">
            <a:spAutoFit/>
          </a:bodyPr>
          <a:lstStyle/>
          <a:p>
            <a:r>
              <a:rPr lang="en-GB" sz="1400" dirty="0"/>
              <a:t>The process of feature extraction is divided in 2 parts:</a:t>
            </a:r>
          </a:p>
          <a:p>
            <a:endParaRPr lang="en-GB" sz="1400" dirty="0"/>
          </a:p>
          <a:p>
            <a:pPr marL="342900" indent="-342900">
              <a:buAutoNum type="arabicPeriod"/>
            </a:pPr>
            <a:r>
              <a:rPr lang="en-GB" sz="1400" dirty="0"/>
              <a:t>Features are extracted and yearly summaries calculated for each individual</a:t>
            </a:r>
          </a:p>
          <a:p>
            <a:pPr marL="342900" indent="-342900">
              <a:buAutoNum type="arabicPeriod"/>
            </a:pPr>
            <a:r>
              <a:rPr lang="en-GB" sz="1400" dirty="0"/>
              <a:t>Features are added to a cohort table containing information of every person registered with a GP: the list of these people is from the MPI table (e.g. the number of rows is the number of people in the population), the number of columns accrues with more categories of features being added. The final list of variables is in “input_complexhouseholds_v2.xlsx”</a:t>
            </a:r>
          </a:p>
          <a:p>
            <a:pPr marL="342900" indent="-342900">
              <a:buAutoNum type="arabicPeriod"/>
            </a:pPr>
            <a:endParaRPr lang="en-GB" sz="1400" dirty="0"/>
          </a:p>
          <a:p>
            <a:r>
              <a:rPr lang="en-GB" sz="1400" dirty="0"/>
              <a:t> The categories of features are:</a:t>
            </a:r>
          </a:p>
          <a:p>
            <a:r>
              <a:rPr lang="en-GB" sz="1400" dirty="0"/>
              <a:t>- demographic characteristics</a:t>
            </a:r>
          </a:p>
          <a:p>
            <a:r>
              <a:rPr lang="en-GB" sz="1400" dirty="0"/>
              <a:t>- residential characteristics</a:t>
            </a:r>
          </a:p>
          <a:p>
            <a:r>
              <a:rPr lang="en-GB" sz="1400" dirty="0"/>
              <a:t>- social characteristics</a:t>
            </a:r>
          </a:p>
          <a:p>
            <a:r>
              <a:rPr lang="en-GB" sz="1400" dirty="0"/>
              <a:t>- health characteristics (e.g. presence of health conditions/category of health conditions)</a:t>
            </a:r>
          </a:p>
          <a:p>
            <a:r>
              <a:rPr lang="en-GB" sz="1400" dirty="0"/>
              <a:t>- annual antidepressant prescriptions</a:t>
            </a:r>
          </a:p>
          <a:p>
            <a:r>
              <a:rPr lang="en-GB" sz="1400" dirty="0"/>
              <a:t>- annual use and classification of secondary care services</a:t>
            </a:r>
          </a:p>
          <a:p>
            <a:r>
              <a:rPr lang="en-GB" sz="1400" dirty="0"/>
              <a:t>- annual cost of use of secondary services</a:t>
            </a:r>
          </a:p>
          <a:p>
            <a:r>
              <a:rPr lang="en-GB" sz="1400" dirty="0"/>
              <a:t>- annual use and classification of mental health services</a:t>
            </a:r>
          </a:p>
          <a:p>
            <a:r>
              <a:rPr lang="en-GB" sz="1400" dirty="0"/>
              <a:t>- annual use and classification of community health services</a:t>
            </a:r>
          </a:p>
          <a:p>
            <a:r>
              <a:rPr lang="en-GB" sz="1400" dirty="0"/>
              <a:t>- annual use and classification of adult social care services</a:t>
            </a:r>
          </a:p>
          <a:p>
            <a:endParaRPr lang="en-GB" sz="1400" dirty="0"/>
          </a:p>
          <a:p>
            <a:r>
              <a:rPr lang="en-GB" sz="1400" dirty="0"/>
              <a:t>The output is a cohort table in the software called RP007_SPHD_7. This is a </a:t>
            </a:r>
            <a:r>
              <a:rPr lang="en-GB" sz="1400" dirty="0" err="1"/>
              <a:t>sql</a:t>
            </a:r>
            <a:r>
              <a:rPr lang="en-GB" sz="1400" dirty="0"/>
              <a:t> table with format as in “input_complexhouseholds_v2.xlsx”. </a:t>
            </a:r>
          </a:p>
          <a:p>
            <a:r>
              <a:rPr lang="en-GB" sz="1400" dirty="0"/>
              <a:t>The </a:t>
            </a:r>
            <a:r>
              <a:rPr lang="en-GB" sz="1400" dirty="0" err="1"/>
              <a:t>sql</a:t>
            </a:r>
            <a:r>
              <a:rPr lang="en-GB" sz="1400" dirty="0"/>
              <a:t> cohort is divided and extracted into *.csv tables - *_cldat_2021.csv, one for each local authority to be input for the next step.</a:t>
            </a:r>
          </a:p>
          <a:p>
            <a:endParaRPr lang="en-GB" sz="1400" dirty="0"/>
          </a:p>
          <a:p>
            <a:r>
              <a:rPr lang="en-GB" sz="1400" dirty="0"/>
              <a:t>All scripts in SQL. Run following numeric order in file name. </a:t>
            </a:r>
          </a:p>
          <a:p>
            <a:endParaRPr lang="en-GB" sz="1400" dirty="0"/>
          </a:p>
          <a:p>
            <a:endParaRPr lang="en-GB" sz="1400" dirty="0"/>
          </a:p>
          <a:p>
            <a:endParaRPr lang="en-GB" sz="1400" dirty="0"/>
          </a:p>
          <a:p>
            <a:endParaRPr lang="en-GB" sz="1400" dirty="0"/>
          </a:p>
          <a:p>
            <a:endParaRPr lang="en-GB" sz="1400" dirty="0"/>
          </a:p>
          <a:p>
            <a:endParaRPr lang="en-GB" sz="1400" dirty="0"/>
          </a:p>
          <a:p>
            <a:endParaRPr lang="en-GB" dirty="0"/>
          </a:p>
        </p:txBody>
      </p:sp>
      <p:sp>
        <p:nvSpPr>
          <p:cNvPr id="4" name="TextBox 3">
            <a:extLst>
              <a:ext uri="{FF2B5EF4-FFF2-40B4-BE49-F238E27FC236}">
                <a16:creationId xmlns:a16="http://schemas.microsoft.com/office/drawing/2014/main" id="{85C8BB5B-EAE8-E5A0-1BBF-1E33B5B90CB6}"/>
              </a:ext>
            </a:extLst>
          </p:cNvPr>
          <p:cNvSpPr txBox="1"/>
          <p:nvPr/>
        </p:nvSpPr>
        <p:spPr>
          <a:xfrm>
            <a:off x="549822" y="323193"/>
            <a:ext cx="3586655" cy="369332"/>
          </a:xfrm>
          <a:prstGeom prst="rect">
            <a:avLst/>
          </a:prstGeom>
          <a:noFill/>
        </p:spPr>
        <p:txBody>
          <a:bodyPr wrap="square" rtlCol="0">
            <a:spAutoFit/>
          </a:bodyPr>
          <a:lstStyle/>
          <a:p>
            <a:r>
              <a:rPr lang="en-GB" sz="1800" dirty="0"/>
              <a:t>\02_extract_features </a:t>
            </a:r>
          </a:p>
        </p:txBody>
      </p:sp>
    </p:spTree>
    <p:extLst>
      <p:ext uri="{BB962C8B-B14F-4D97-AF65-F5344CB8AC3E}">
        <p14:creationId xmlns:p14="http://schemas.microsoft.com/office/powerpoint/2010/main" val="38402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99A9C-EFE8-6758-A07F-6BC019FF1270}"/>
              </a:ext>
            </a:extLst>
          </p:cNvPr>
          <p:cNvSpPr txBox="1"/>
          <p:nvPr/>
        </p:nvSpPr>
        <p:spPr>
          <a:xfrm>
            <a:off x="549822" y="823307"/>
            <a:ext cx="10430860" cy="6401753"/>
          </a:xfrm>
          <a:prstGeom prst="rect">
            <a:avLst/>
          </a:prstGeom>
          <a:noFill/>
        </p:spPr>
        <p:txBody>
          <a:bodyPr wrap="square">
            <a:spAutoFit/>
          </a:bodyPr>
          <a:lstStyle/>
          <a:p>
            <a:r>
              <a:rPr lang="en-GB" sz="1400" dirty="0"/>
              <a:t>This contain R scripts to compute from the features a household complexity score, assign it to each household, identify which households have children, separate these households into two categories of highest need or not, and assign a binary label to each of these households.</a:t>
            </a:r>
          </a:p>
          <a:p>
            <a:r>
              <a:rPr lang="en-GB" sz="1400" dirty="0"/>
              <a:t>The definition of complex households is:</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r>
              <a:rPr lang="en-GB" sz="1400" dirty="0"/>
              <a:t>Script 01_system_complexhouseholds_compile_cohort.R implements the definition above. It takes as input *_cldat_2021.csv (format shown in in “input_complexhouseholds_v2.xlsx”)</a:t>
            </a:r>
          </a:p>
          <a:p>
            <a:r>
              <a:rPr lang="en-GB" sz="1400" dirty="0"/>
              <a:t>. Generate as output the individual level characteristics and a complex household label - *</a:t>
            </a:r>
            <a:r>
              <a:rPr lang="en-GB" sz="1400" dirty="0" err="1"/>
              <a:t>indiv_household_dataset_children.Rdata</a:t>
            </a:r>
            <a:endParaRPr lang="en-GB" sz="1400" dirty="0"/>
          </a:p>
          <a:p>
            <a:r>
              <a:rPr lang="en-GB" sz="1400" dirty="0"/>
              <a:t>, the household level characteristics and a complex household label - *</a:t>
            </a:r>
            <a:r>
              <a:rPr lang="en-GB" sz="1400" dirty="0" err="1"/>
              <a:t>household_dataset_children.Rdata</a:t>
            </a:r>
            <a:r>
              <a:rPr lang="en-GB" sz="1400" dirty="0"/>
              <a:t>.</a:t>
            </a:r>
          </a:p>
          <a:p>
            <a:r>
              <a:rPr lang="en-GB" sz="1400" dirty="0"/>
              <a:t>Script 02_ </a:t>
            </a:r>
            <a:r>
              <a:rPr lang="en-GB" sz="1400" dirty="0" err="1"/>
              <a:t>system_complexhouseholds_produce_reports</a:t>
            </a:r>
            <a:r>
              <a:rPr lang="en-GB" sz="1400" dirty="0"/>
              <a:t> shows an example of analysis and plots and statistics which would be good to have in a dashboard. It outputs a </a:t>
            </a:r>
            <a:r>
              <a:rPr lang="en-GB" sz="1400" dirty="0" err="1"/>
              <a:t>powerpoint</a:t>
            </a:r>
            <a:r>
              <a:rPr lang="en-GB" sz="1400" dirty="0"/>
              <a:t> slide deck *complex_households.pptx</a:t>
            </a:r>
          </a:p>
          <a:p>
            <a:r>
              <a:rPr lang="en-GB" sz="1400" dirty="0"/>
              <a:t>with the report and a lot of plots. All in subfolder \Figures</a:t>
            </a:r>
          </a:p>
          <a:p>
            <a:r>
              <a:rPr lang="en-GB" sz="1400" dirty="0"/>
              <a:t>Script 00_ </a:t>
            </a:r>
            <a:r>
              <a:rPr lang="en-GB" sz="1400" dirty="0" err="1"/>
              <a:t>system_complexhouseholds_run_scripts</a:t>
            </a:r>
            <a:r>
              <a:rPr lang="en-GB" sz="1400" dirty="0"/>
              <a:t> iterates through each local authority, since the segmentation and analysis are at a local authority level.</a:t>
            </a:r>
          </a:p>
          <a:p>
            <a:endParaRPr lang="en-GB" sz="1400" dirty="0"/>
          </a:p>
          <a:p>
            <a:r>
              <a:rPr lang="en-GB" sz="1400" dirty="0"/>
              <a:t>Subfolders \data – contains auxiliary open source data, and \figures – contains report and plots examples.</a:t>
            </a:r>
          </a:p>
          <a:p>
            <a:endParaRPr lang="en-GB" sz="1400" dirty="0"/>
          </a:p>
          <a:p>
            <a:r>
              <a:rPr lang="en-GB" sz="1400" dirty="0"/>
              <a:t>All scripts in R. Run following numeric order in file name. </a:t>
            </a:r>
          </a:p>
          <a:p>
            <a:endParaRPr lang="en-GB" dirty="0"/>
          </a:p>
        </p:txBody>
      </p:sp>
      <p:sp>
        <p:nvSpPr>
          <p:cNvPr id="4" name="TextBox 3">
            <a:extLst>
              <a:ext uri="{FF2B5EF4-FFF2-40B4-BE49-F238E27FC236}">
                <a16:creationId xmlns:a16="http://schemas.microsoft.com/office/drawing/2014/main" id="{85C8BB5B-EAE8-E5A0-1BBF-1E33B5B90CB6}"/>
              </a:ext>
            </a:extLst>
          </p:cNvPr>
          <p:cNvSpPr txBox="1"/>
          <p:nvPr/>
        </p:nvSpPr>
        <p:spPr>
          <a:xfrm>
            <a:off x="549822" y="323193"/>
            <a:ext cx="3586655" cy="369332"/>
          </a:xfrm>
          <a:prstGeom prst="rect">
            <a:avLst/>
          </a:prstGeom>
          <a:noFill/>
        </p:spPr>
        <p:txBody>
          <a:bodyPr wrap="square" rtlCol="0">
            <a:spAutoFit/>
          </a:bodyPr>
          <a:lstStyle/>
          <a:p>
            <a:r>
              <a:rPr lang="en-GB" sz="1800" dirty="0"/>
              <a:t>\03_find_households</a:t>
            </a:r>
            <a:endParaRPr lang="en-GB" dirty="0"/>
          </a:p>
        </p:txBody>
      </p:sp>
      <p:pic>
        <p:nvPicPr>
          <p:cNvPr id="5" name="Picture 4">
            <a:extLst>
              <a:ext uri="{FF2B5EF4-FFF2-40B4-BE49-F238E27FC236}">
                <a16:creationId xmlns:a16="http://schemas.microsoft.com/office/drawing/2014/main" id="{A92A6501-BD99-ED41-BF35-0063F717CD6A}"/>
              </a:ext>
            </a:extLst>
          </p:cNvPr>
          <p:cNvPicPr>
            <a:picLocks noChangeAspect="1"/>
          </p:cNvPicPr>
          <p:nvPr/>
        </p:nvPicPr>
        <p:blipFill>
          <a:blip r:embed="rId2"/>
          <a:stretch>
            <a:fillRect/>
          </a:stretch>
        </p:blipFill>
        <p:spPr>
          <a:xfrm>
            <a:off x="3657600" y="1288245"/>
            <a:ext cx="5624511" cy="2412773"/>
          </a:xfrm>
          <a:prstGeom prst="rect">
            <a:avLst/>
          </a:prstGeom>
        </p:spPr>
      </p:pic>
    </p:spTree>
    <p:extLst>
      <p:ext uri="{BB962C8B-B14F-4D97-AF65-F5344CB8AC3E}">
        <p14:creationId xmlns:p14="http://schemas.microsoft.com/office/powerpoint/2010/main" val="254571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1981200" y="1600201"/>
            <a:ext cx="8229600" cy="4525963"/>
          </a:xfrm>
        </p:spPr>
        <p:txBody>
          <a:bodyPr/>
          <a:lstStyle/>
          <a:p>
            <a:pPr marL="0">
              <a:lnSpc>
                <a:spcPct val="100000"/>
              </a:lnSpc>
              <a:spcBef>
                <a:spcPts val="0"/>
              </a:spcBef>
              <a:buNone/>
            </a:pPr>
            <a:r>
              <a:rPr sz="1600" dirty="0">
                <a:solidFill>
                  <a:srgbClr val="000000">
                    <a:alpha val="100000"/>
                  </a:srgbClr>
                </a:solidFill>
                <a:latin typeface="Arial"/>
                <a:cs typeface="Arial"/>
                <a:sym typeface="Arial"/>
              </a:rPr>
              <a:t>This work was supported by funding of the National Institute for Health and Social Care Research - NIHR - Public Policy Research </a:t>
            </a:r>
            <a:r>
              <a:rPr sz="1600" dirty="0" err="1">
                <a:solidFill>
                  <a:srgbClr val="000000">
                    <a:alpha val="100000"/>
                  </a:srgbClr>
                </a:solidFill>
                <a:latin typeface="Arial"/>
                <a:cs typeface="Arial"/>
                <a:sym typeface="Arial"/>
              </a:rPr>
              <a:t>Programme</a:t>
            </a:r>
            <a:r>
              <a:rPr sz="1600" dirty="0">
                <a:solidFill>
                  <a:srgbClr val="000000">
                    <a:alpha val="100000"/>
                  </a:srgbClr>
                </a:solidFill>
                <a:latin typeface="Arial"/>
                <a:cs typeface="Arial"/>
                <a:sym typeface="Arial"/>
              </a:rPr>
              <a:t> grant number 202428 - RESTORE: Research for Equitable </a:t>
            </a:r>
            <a:r>
              <a:rPr sz="1600" dirty="0" err="1">
                <a:solidFill>
                  <a:srgbClr val="000000">
                    <a:alpha val="100000"/>
                  </a:srgbClr>
                </a:solidFill>
                <a:latin typeface="Arial"/>
                <a:cs typeface="Arial"/>
                <a:sym typeface="Arial"/>
              </a:rPr>
              <a:t>sySTem</a:t>
            </a:r>
            <a:r>
              <a:rPr sz="1600" dirty="0">
                <a:solidFill>
                  <a:srgbClr val="000000">
                    <a:alpha val="100000"/>
                  </a:srgbClr>
                </a:solidFill>
                <a:latin typeface="Arial"/>
                <a:cs typeface="Arial"/>
                <a:sym typeface="Arial"/>
              </a:rPr>
              <a:t> </a:t>
            </a:r>
            <a:r>
              <a:rPr sz="1600" dirty="0" err="1">
                <a:solidFill>
                  <a:srgbClr val="000000">
                    <a:alpha val="100000"/>
                  </a:srgbClr>
                </a:solidFill>
                <a:latin typeface="Arial"/>
                <a:cs typeface="Arial"/>
                <a:sym typeface="Arial"/>
              </a:rPr>
              <a:t>respOnse</a:t>
            </a:r>
            <a:r>
              <a:rPr sz="1600" dirty="0">
                <a:solidFill>
                  <a:srgbClr val="000000">
                    <a:alpha val="100000"/>
                  </a:srgbClr>
                </a:solidFill>
                <a:latin typeface="Arial"/>
                <a:cs typeface="Arial"/>
                <a:sym typeface="Arial"/>
              </a:rPr>
              <a:t> and </a:t>
            </a:r>
            <a:r>
              <a:rPr sz="1600" dirty="0" err="1">
                <a:solidFill>
                  <a:srgbClr val="000000">
                    <a:alpha val="100000"/>
                  </a:srgbClr>
                </a:solidFill>
                <a:latin typeface="Arial"/>
                <a:cs typeface="Arial"/>
                <a:sym typeface="Arial"/>
              </a:rPr>
              <a:t>REcovery</a:t>
            </a:r>
            <a:r>
              <a:rPr sz="1600" dirty="0">
                <a:solidFill>
                  <a:srgbClr val="000000">
                    <a:alpha val="100000"/>
                  </a:srgbClr>
                </a:solidFill>
                <a:latin typeface="Arial"/>
                <a:cs typeface="Arial"/>
                <a:sym typeface="Arial"/>
              </a:rPr>
              <a:t>.</a:t>
            </a:r>
          </a:p>
          <a:p>
            <a:pPr marL="0">
              <a:lnSpc>
                <a:spcPct val="100000"/>
              </a:lnSpc>
              <a:spcBef>
                <a:spcPts val="0"/>
              </a:spcBef>
              <a:buNone/>
            </a:pPr>
            <a:r>
              <a:rPr sz="1600" dirty="0">
                <a:solidFill>
                  <a:srgbClr val="8B0A50">
                    <a:alpha val="100000"/>
                  </a:srgbClr>
                </a:solidFill>
                <a:latin typeface="Arial"/>
                <a:cs typeface="Arial"/>
                <a:sym typeface="Arial"/>
              </a:rPr>
              <a:t>The views expressed in this publication are those of the authors and not necessarily those of the National Institute for Health and Social Care Research or the Department for Health and Social Care.</a:t>
            </a:r>
          </a:p>
        </p:txBody>
      </p:sp>
      <p:pic>
        <p:nvPicPr>
          <p:cNvPr id="3" name="Content Placeholder 2"/>
          <p:cNvPicPr>
            <a:picLocks noGrp="1"/>
          </p:cNvPicPr>
          <p:nvPr>
            <p:ph/>
          </p:nvPr>
        </p:nvPicPr>
        <p:blipFill>
          <a:blip r:embed="rId2" cstate="print"/>
          <a:stretch>
            <a:fillRect/>
          </a:stretch>
        </p:blipFill>
        <p:spPr>
          <a:xfrm>
            <a:off x="8382000" y="5486400"/>
            <a:ext cx="1828800" cy="457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86E01CF588084C893785EE614F40B8" ma:contentTypeVersion="3" ma:contentTypeDescription="Create a new document." ma:contentTypeScope="" ma:versionID="22ea714e611be6ffa0664fde9ebf8fad">
  <xsd:schema xmlns:xsd="http://www.w3.org/2001/XMLSchema" xmlns:xs="http://www.w3.org/2001/XMLSchema" xmlns:p="http://schemas.microsoft.com/office/2006/metadata/properties" xmlns:ns2="ca29c663-e608-490a-929e-b1499c8d2d7b" targetNamespace="http://schemas.microsoft.com/office/2006/metadata/properties" ma:root="true" ma:fieldsID="73ffd1409f7c4bb5168ef3816c4c0134" ns2:_="">
    <xsd:import namespace="ca29c663-e608-490a-929e-b1499c8d2d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9c663-e608-490a-929e-b1499c8d2d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FE85AA-F14D-42C8-BC57-699A23F3A351}">
  <ds:schemaRefs>
    <ds:schemaRef ds:uri="http://schemas.microsoft.com/office/infopath/2007/PartnerControls"/>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ca29c663-e608-490a-929e-b1499c8d2d7b"/>
    <ds:schemaRef ds:uri="http://purl.org/dc/elements/1.1/"/>
  </ds:schemaRefs>
</ds:datastoreItem>
</file>

<file path=customXml/itemProps2.xml><?xml version="1.0" encoding="utf-8"?>
<ds:datastoreItem xmlns:ds="http://schemas.openxmlformats.org/officeDocument/2006/customXml" ds:itemID="{151C9919-C6ED-4690-9196-185168C47EBB}">
  <ds:schemaRefs>
    <ds:schemaRef ds:uri="http://schemas.microsoft.com/sharepoint/v3/contenttype/forms"/>
  </ds:schemaRefs>
</ds:datastoreItem>
</file>

<file path=customXml/itemProps3.xml><?xml version="1.0" encoding="utf-8"?>
<ds:datastoreItem xmlns:ds="http://schemas.openxmlformats.org/officeDocument/2006/customXml" ds:itemID="{D1C21A29-A647-458F-85A0-A494EB412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29c663-e608-490a-929e-b1499c8d2d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449</TotalTime>
  <Words>1265</Words>
  <Application>Microsoft Office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Complex households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Roberta Piroddi</dc:creator>
  <cp:lastModifiedBy>Daras, Konstantinos</cp:lastModifiedBy>
  <cp:revision>5</cp:revision>
  <dcterms:created xsi:type="dcterms:W3CDTF">2023-11-14T14:23:56Z</dcterms:created>
  <dcterms:modified xsi:type="dcterms:W3CDTF">2023-11-17T15:43:21Z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0x010100FD86E01CF588084C893785EE614F40B8</vt:lpwstr>
  </property>
</Properties>
</file>