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9" r:id="rId2"/>
    <p:sldId id="297" r:id="rId3"/>
    <p:sldId id="296" r:id="rId4"/>
    <p:sldId id="256" r:id="rId5"/>
    <p:sldId id="261" r:id="rId6"/>
    <p:sldId id="263" r:id="rId7"/>
    <p:sldId id="264" r:id="rId8"/>
    <p:sldId id="266" r:id="rId9"/>
    <p:sldId id="267" r:id="rId10"/>
    <p:sldId id="268" r:id="rId11"/>
    <p:sldId id="269" r:id="rId12"/>
    <p:sldId id="270" r:id="rId13"/>
    <p:sldId id="271" r:id="rId14"/>
    <p:sldId id="273" r:id="rId15"/>
    <p:sldId id="272" r:id="rId16"/>
    <p:sldId id="274" r:id="rId17"/>
    <p:sldId id="295" r:id="rId18"/>
    <p:sldId id="275" r:id="rId19"/>
    <p:sldId id="310" r:id="rId20"/>
    <p:sldId id="276" r:id="rId21"/>
    <p:sldId id="284" r:id="rId22"/>
    <p:sldId id="277" r:id="rId23"/>
    <p:sldId id="304" r:id="rId24"/>
    <p:sldId id="278" r:id="rId25"/>
    <p:sldId id="279" r:id="rId26"/>
    <p:sldId id="280" r:id="rId27"/>
    <p:sldId id="281" r:id="rId28"/>
    <p:sldId id="283" r:id="rId29"/>
    <p:sldId id="311" r:id="rId30"/>
    <p:sldId id="285" r:id="rId31"/>
    <p:sldId id="312" r:id="rId32"/>
    <p:sldId id="286" r:id="rId33"/>
    <p:sldId id="298" r:id="rId34"/>
    <p:sldId id="299" r:id="rId35"/>
    <p:sldId id="300" r:id="rId36"/>
    <p:sldId id="301" r:id="rId37"/>
    <p:sldId id="302" r:id="rId38"/>
    <p:sldId id="303" r:id="rId39"/>
    <p:sldId id="313" r:id="rId40"/>
    <p:sldId id="314" r:id="rId41"/>
    <p:sldId id="287" r:id="rId42"/>
    <p:sldId id="307" r:id="rId43"/>
    <p:sldId id="288" r:id="rId44"/>
    <p:sldId id="290" r:id="rId45"/>
    <p:sldId id="291" r:id="rId46"/>
    <p:sldId id="292" r:id="rId47"/>
    <p:sldId id="308" r:id="rId48"/>
    <p:sldId id="309" r:id="rId49"/>
    <p:sldId id="294" r:id="rId50"/>
    <p:sldId id="293" r:id="rId51"/>
    <p:sldId id="305" r:id="rId52"/>
    <p:sldId id="30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0058" autoAdjust="0"/>
  </p:normalViewPr>
  <p:slideViewPr>
    <p:cSldViewPr snapToGrid="0">
      <p:cViewPr varScale="1">
        <p:scale>
          <a:sx n="113" d="100"/>
          <a:sy n="113" d="100"/>
        </p:scale>
        <p:origin x="33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134FB-D531-4EEF-9D97-EBB493911C1E}" type="datetimeFigureOut">
              <a:rPr lang="fr-FR" smtClean="0"/>
              <a:t>06/06/2025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0935F-063F-4135-AC93-B1B6E544D3F5}" type="slidenum">
              <a:rPr lang="fr-FR" smtClean="0"/>
              <a:t>‹N°›</a:t>
            </a:fld>
            <a:endParaRPr lang="fr-FR"/>
          </a:p>
        </p:txBody>
      </p:sp>
    </p:spTree>
    <p:extLst>
      <p:ext uri="{BB962C8B-B14F-4D97-AF65-F5344CB8AC3E}">
        <p14:creationId xmlns:p14="http://schemas.microsoft.com/office/powerpoint/2010/main" val="587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Titre et contenu">
    <p:spTree>
      <p:nvGrpSpPr>
        <p:cNvPr id="1" name=""/>
        <p:cNvGrpSpPr/>
        <p:nvPr/>
      </p:nvGrpSpPr>
      <p:grpSpPr>
        <a:xfrm>
          <a:off x="0" y="0"/>
          <a:ext cx="0" cy="0"/>
          <a:chOff x="0" y="0"/>
          <a:chExt cx="0" cy="0"/>
        </a:xfrm>
      </p:grpSpPr>
      <p:grpSp>
        <p:nvGrpSpPr>
          <p:cNvPr id="7" name="Grouper 3"/>
          <p:cNvGrpSpPr/>
          <p:nvPr/>
        </p:nvGrpSpPr>
        <p:grpSpPr>
          <a:xfrm>
            <a:off x="1996376" y="117926"/>
            <a:ext cx="9860264" cy="934810"/>
            <a:chOff x="1979712" y="404664"/>
            <a:chExt cx="6336704" cy="1051560"/>
          </a:xfrm>
        </p:grpSpPr>
        <p:sp>
          <p:nvSpPr>
            <p:cNvPr id="8" name="Rectangle 7"/>
            <p:cNvSpPr/>
            <p:nvPr/>
          </p:nvSpPr>
          <p:spPr>
            <a:xfrm>
              <a:off x="8047974" y="404664"/>
              <a:ext cx="126734" cy="1051560"/>
            </a:xfrm>
            <a:prstGeom prst="rect">
              <a:avLst/>
            </a:prstGeom>
            <a:solidFill>
              <a:srgbClr val="9164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dirty="0">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9" name="Rectangle 8"/>
            <p:cNvSpPr/>
            <p:nvPr/>
          </p:nvSpPr>
          <p:spPr>
            <a:xfrm flipH="1">
              <a:off x="8235951" y="404664"/>
              <a:ext cx="80465" cy="1051560"/>
            </a:xfrm>
            <a:prstGeom prst="rect">
              <a:avLst/>
            </a:prstGeom>
            <a:solidFill>
              <a:srgbClr val="9164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dirty="0">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0" name="Rectangle 9"/>
            <p:cNvSpPr/>
            <p:nvPr/>
          </p:nvSpPr>
          <p:spPr>
            <a:xfrm>
              <a:off x="1979712" y="404664"/>
              <a:ext cx="5256584" cy="1051560"/>
            </a:xfrm>
            <a:prstGeom prst="rect">
              <a:avLst/>
            </a:prstGeom>
            <a:solidFill>
              <a:srgbClr val="9164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dirty="0">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1" name="Rectangle 10"/>
            <p:cNvSpPr/>
            <p:nvPr/>
          </p:nvSpPr>
          <p:spPr>
            <a:xfrm>
              <a:off x="7734828" y="404664"/>
              <a:ext cx="253468" cy="1051560"/>
            </a:xfrm>
            <a:prstGeom prst="rect">
              <a:avLst/>
            </a:prstGeom>
            <a:solidFill>
              <a:srgbClr val="9164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dirty="0">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2" name="Rectangle 11"/>
            <p:cNvSpPr/>
            <p:nvPr/>
          </p:nvSpPr>
          <p:spPr>
            <a:xfrm>
              <a:off x="7294947" y="404664"/>
              <a:ext cx="380202" cy="1051560"/>
            </a:xfrm>
            <a:prstGeom prst="rect">
              <a:avLst/>
            </a:prstGeom>
            <a:solidFill>
              <a:srgbClr val="9164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dirty="0">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grpSp>
      <p:sp>
        <p:nvSpPr>
          <p:cNvPr id="13"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dirty="0">
              <a:solidFill>
                <a:schemeClr val="bg1"/>
              </a:solidFill>
              <a:latin typeface="Avenir Heavy"/>
              <a:cs typeface="Avenir Heavy"/>
            </a:endParaRPr>
          </a:p>
        </p:txBody>
      </p:sp>
      <p:sp>
        <p:nvSpPr>
          <p:cNvPr id="14"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316152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re et image">
    <p:spTree>
      <p:nvGrpSpPr>
        <p:cNvPr id="1" name=""/>
        <p:cNvGrpSpPr/>
        <p:nvPr/>
      </p:nvGrpSpPr>
      <p:grpSpPr>
        <a:xfrm>
          <a:off x="0" y="0"/>
          <a:ext cx="0" cy="0"/>
          <a:chOff x="0" y="0"/>
          <a:chExt cx="0" cy="0"/>
        </a:xfrm>
      </p:grpSpPr>
      <p:sp>
        <p:nvSpPr>
          <p:cNvPr id="3" name="ZoneTexte 2"/>
          <p:cNvSpPr txBox="1"/>
          <p:nvPr/>
        </p:nvSpPr>
        <p:spPr>
          <a:xfrm>
            <a:off x="9690751" y="1105000"/>
            <a:ext cx="1768433" cy="307777"/>
          </a:xfrm>
          <a:prstGeom prst="rect">
            <a:avLst/>
          </a:prstGeom>
          <a:noFill/>
        </p:spPr>
        <p:txBody>
          <a:bodyPr wrap="none" rtlCol="0">
            <a:spAutoFit/>
          </a:bodyPr>
          <a:lstStyle/>
          <a:p>
            <a:r>
              <a:rPr lang="fr-FR" sz="1400" b="1" i="1" err="1">
                <a:solidFill>
                  <a:schemeClr val="tx1"/>
                </a:solidFill>
                <a:latin typeface="Comic Sans MS" pitchFamily="66" charset="0"/>
                <a:cs typeface="Arial" pitchFamily="34" charset="0"/>
              </a:rPr>
              <a:t>Profiling</a:t>
            </a:r>
            <a:r>
              <a:rPr lang="fr-FR" sz="1400" b="1" i="1">
                <a:solidFill>
                  <a:schemeClr val="tx1"/>
                </a:solidFill>
                <a:latin typeface="Comic Sans MS" pitchFamily="66" charset="0"/>
                <a:cs typeface="Arial" pitchFamily="34" charset="0"/>
              </a:rPr>
              <a:t> </a:t>
            </a:r>
            <a:r>
              <a:rPr lang="fr-FR" sz="1400" b="1" i="1" err="1">
                <a:solidFill>
                  <a:schemeClr val="tx1"/>
                </a:solidFill>
                <a:latin typeface="Comic Sans MS" pitchFamily="66" charset="0"/>
                <a:cs typeface="Arial" pitchFamily="34" charset="0"/>
              </a:rPr>
              <a:t>Immunity</a:t>
            </a:r>
            <a:endParaRPr lang="fr-FR" sz="1400" b="1" i="1">
              <a:solidFill>
                <a:schemeClr val="tx1"/>
              </a:solidFill>
              <a:latin typeface="Comic Sans MS" pitchFamily="66" charset="0"/>
              <a:cs typeface="Arial" pitchFamily="34" charset="0"/>
            </a:endParaRPr>
          </a:p>
        </p:txBody>
      </p:sp>
      <p:sp>
        <p:nvSpPr>
          <p:cNvPr id="4" name="Espace réservé du titre 1"/>
          <p:cNvSpPr>
            <a:spLocks noGrp="1"/>
          </p:cNvSpPr>
          <p:nvPr>
            <p:ph type="title"/>
          </p:nvPr>
        </p:nvSpPr>
        <p:spPr>
          <a:xfrm>
            <a:off x="2063552" y="116632"/>
            <a:ext cx="9985109" cy="921337"/>
          </a:xfrm>
          <a:prstGeom prst="rect">
            <a:avLst/>
          </a:prstGeom>
        </p:spPr>
        <p:txBody>
          <a:bodyPr vert="horz" lIns="54000" tIns="36000" rIns="91440" bIns="45720" rtlCol="0" anchor="ctr" anchorCtr="0">
            <a:noAutofit/>
          </a:bodyPr>
          <a:lstStyle>
            <a:lvl1pPr algn="l">
              <a:defRPr sz="2000">
                <a:solidFill>
                  <a:schemeClr val="tx1"/>
                </a:solidFill>
              </a:defRPr>
            </a:lvl1pPr>
          </a:lstStyle>
          <a:p>
            <a:r>
              <a:rPr lang="fr-FR"/>
              <a:t>Modifiez le style du titre</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25732"/>
          <a:stretch/>
        </p:blipFill>
        <p:spPr>
          <a:xfrm>
            <a:off x="168875" y="1390764"/>
            <a:ext cx="2566752" cy="5106857"/>
          </a:xfrm>
          <a:prstGeom prst="rect">
            <a:avLst/>
          </a:prstGeom>
        </p:spPr>
      </p:pic>
    </p:spTree>
    <p:extLst>
      <p:ext uri="{BB962C8B-B14F-4D97-AF65-F5344CB8AC3E}">
        <p14:creationId xmlns:p14="http://schemas.microsoft.com/office/powerpoint/2010/main" val="315189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re et image">
    <p:spTree>
      <p:nvGrpSpPr>
        <p:cNvPr id="1" name=""/>
        <p:cNvGrpSpPr/>
        <p:nvPr/>
      </p:nvGrpSpPr>
      <p:grpSpPr>
        <a:xfrm>
          <a:off x="0" y="0"/>
          <a:ext cx="0" cy="0"/>
          <a:chOff x="0" y="0"/>
          <a:chExt cx="0" cy="0"/>
        </a:xfrm>
      </p:grpSpPr>
      <p:sp>
        <p:nvSpPr>
          <p:cNvPr id="3" name="ZoneTexte 2"/>
          <p:cNvSpPr txBox="1"/>
          <p:nvPr/>
        </p:nvSpPr>
        <p:spPr>
          <a:xfrm>
            <a:off x="9690751" y="1105000"/>
            <a:ext cx="1768433" cy="307777"/>
          </a:xfrm>
          <a:prstGeom prst="rect">
            <a:avLst/>
          </a:prstGeom>
          <a:noFill/>
        </p:spPr>
        <p:txBody>
          <a:bodyPr wrap="none" rtlCol="0">
            <a:spAutoFit/>
          </a:bodyPr>
          <a:lstStyle/>
          <a:p>
            <a:r>
              <a:rPr lang="fr-FR" sz="1400" b="1" i="1" err="1">
                <a:solidFill>
                  <a:schemeClr val="tx1"/>
                </a:solidFill>
                <a:latin typeface="Comic Sans MS" pitchFamily="66" charset="0"/>
                <a:cs typeface="Arial" pitchFamily="34" charset="0"/>
              </a:rPr>
              <a:t>Profiling</a:t>
            </a:r>
            <a:r>
              <a:rPr lang="fr-FR" sz="1400" b="1" i="1">
                <a:solidFill>
                  <a:schemeClr val="tx1"/>
                </a:solidFill>
                <a:latin typeface="Comic Sans MS" pitchFamily="66" charset="0"/>
                <a:cs typeface="Arial" pitchFamily="34" charset="0"/>
              </a:rPr>
              <a:t> </a:t>
            </a:r>
            <a:r>
              <a:rPr lang="fr-FR" sz="1400" b="1" i="1" err="1">
                <a:solidFill>
                  <a:schemeClr val="tx1"/>
                </a:solidFill>
                <a:latin typeface="Comic Sans MS" pitchFamily="66" charset="0"/>
                <a:cs typeface="Arial" pitchFamily="34" charset="0"/>
              </a:rPr>
              <a:t>Immunity</a:t>
            </a:r>
            <a:endParaRPr lang="fr-FR" sz="1400" b="1" i="1">
              <a:solidFill>
                <a:schemeClr val="tx1"/>
              </a:solidFill>
              <a:latin typeface="Comic Sans MS" pitchFamily="66" charset="0"/>
              <a:cs typeface="Arial" pitchFamily="34" charset="0"/>
            </a:endParaRPr>
          </a:p>
        </p:txBody>
      </p:sp>
      <p:sp>
        <p:nvSpPr>
          <p:cNvPr id="4" name="Espace réservé du titre 1"/>
          <p:cNvSpPr>
            <a:spLocks noGrp="1"/>
          </p:cNvSpPr>
          <p:nvPr>
            <p:ph type="title"/>
          </p:nvPr>
        </p:nvSpPr>
        <p:spPr>
          <a:xfrm>
            <a:off x="2063552" y="116632"/>
            <a:ext cx="7680853" cy="921337"/>
          </a:xfrm>
          <a:prstGeom prst="rect">
            <a:avLst/>
          </a:prstGeom>
        </p:spPr>
        <p:txBody>
          <a:bodyPr vert="horz" lIns="54000" tIns="36000" rIns="91440" bIns="45720" rtlCol="0" anchor="ctr" anchorCtr="0">
            <a:noAutofit/>
          </a:bodyPr>
          <a:lstStyle>
            <a:lvl1pPr algn="l">
              <a:defRPr sz="2000">
                <a:solidFill>
                  <a:schemeClr val="tx1"/>
                </a:solidFill>
              </a:defRPr>
            </a:lvl1pPr>
          </a:lstStyle>
          <a:p>
            <a:r>
              <a:rPr lang="fr-FR"/>
              <a:t>Modifiez le style du titre</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25732"/>
          <a:stretch/>
        </p:blipFill>
        <p:spPr>
          <a:xfrm>
            <a:off x="168875" y="1390764"/>
            <a:ext cx="2566752" cy="5106857"/>
          </a:xfrm>
          <a:prstGeom prst="rect">
            <a:avLst/>
          </a:prstGeom>
        </p:spPr>
      </p:pic>
      <p:sp>
        <p:nvSpPr>
          <p:cNvPr id="5" name="ZoneTexte 4"/>
          <p:cNvSpPr txBox="1"/>
          <p:nvPr/>
        </p:nvSpPr>
        <p:spPr>
          <a:xfrm>
            <a:off x="9744405" y="287070"/>
            <a:ext cx="2304256" cy="523220"/>
          </a:xfrm>
          <a:prstGeom prst="rect">
            <a:avLst/>
          </a:prstGeom>
          <a:solidFill>
            <a:schemeClr val="tx2">
              <a:lumMod val="50000"/>
            </a:schemeClr>
          </a:solidFill>
        </p:spPr>
        <p:txBody>
          <a:bodyPr wrap="square" rtlCol="0" anchor="ctr">
            <a:spAutoFit/>
          </a:bodyPr>
          <a:lstStyle/>
          <a:p>
            <a:pPr algn="ctr"/>
            <a:r>
              <a:rPr lang="fr-FR" sz="2800" b="1" dirty="0" err="1">
                <a:solidFill>
                  <a:schemeClr val="bg1"/>
                </a:solidFill>
              </a:rPr>
              <a:t>Context</a:t>
            </a:r>
            <a:endParaRPr lang="fr-FR" sz="3200" b="1" dirty="0">
              <a:solidFill>
                <a:schemeClr val="bg1"/>
              </a:solidFill>
            </a:endParaRPr>
          </a:p>
        </p:txBody>
      </p:sp>
    </p:spTree>
    <p:extLst>
      <p:ext uri="{BB962C8B-B14F-4D97-AF65-F5344CB8AC3E}">
        <p14:creationId xmlns:p14="http://schemas.microsoft.com/office/powerpoint/2010/main" val="403216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titre et image">
    <p:spTree>
      <p:nvGrpSpPr>
        <p:cNvPr id="1" name=""/>
        <p:cNvGrpSpPr/>
        <p:nvPr/>
      </p:nvGrpSpPr>
      <p:grpSpPr>
        <a:xfrm>
          <a:off x="0" y="0"/>
          <a:ext cx="0" cy="0"/>
          <a:chOff x="0" y="0"/>
          <a:chExt cx="0" cy="0"/>
        </a:xfrm>
      </p:grpSpPr>
      <p:sp>
        <p:nvSpPr>
          <p:cNvPr id="3" name="ZoneTexte 2"/>
          <p:cNvSpPr txBox="1"/>
          <p:nvPr/>
        </p:nvSpPr>
        <p:spPr>
          <a:xfrm>
            <a:off x="9690751" y="1105000"/>
            <a:ext cx="1768433" cy="307777"/>
          </a:xfrm>
          <a:prstGeom prst="rect">
            <a:avLst/>
          </a:prstGeom>
          <a:noFill/>
        </p:spPr>
        <p:txBody>
          <a:bodyPr wrap="none" rtlCol="0">
            <a:spAutoFit/>
          </a:bodyPr>
          <a:lstStyle/>
          <a:p>
            <a:r>
              <a:rPr lang="fr-FR" sz="1400" b="1" i="1" err="1">
                <a:solidFill>
                  <a:schemeClr val="tx1"/>
                </a:solidFill>
                <a:latin typeface="Comic Sans MS" pitchFamily="66" charset="0"/>
                <a:cs typeface="Arial" pitchFamily="34" charset="0"/>
              </a:rPr>
              <a:t>Profiling</a:t>
            </a:r>
            <a:r>
              <a:rPr lang="fr-FR" sz="1400" b="1" i="1">
                <a:solidFill>
                  <a:schemeClr val="tx1"/>
                </a:solidFill>
                <a:latin typeface="Comic Sans MS" pitchFamily="66" charset="0"/>
                <a:cs typeface="Arial" pitchFamily="34" charset="0"/>
              </a:rPr>
              <a:t> </a:t>
            </a:r>
            <a:r>
              <a:rPr lang="fr-FR" sz="1400" b="1" i="1" err="1">
                <a:solidFill>
                  <a:schemeClr val="tx1"/>
                </a:solidFill>
                <a:latin typeface="Comic Sans MS" pitchFamily="66" charset="0"/>
                <a:cs typeface="Arial" pitchFamily="34" charset="0"/>
              </a:rPr>
              <a:t>Immunity</a:t>
            </a:r>
            <a:endParaRPr lang="fr-FR" sz="1400" b="1" i="1">
              <a:solidFill>
                <a:schemeClr val="tx1"/>
              </a:solidFill>
              <a:latin typeface="Comic Sans MS" pitchFamily="66" charset="0"/>
              <a:cs typeface="Arial" pitchFamily="34" charset="0"/>
            </a:endParaRPr>
          </a:p>
        </p:txBody>
      </p:sp>
      <p:sp>
        <p:nvSpPr>
          <p:cNvPr id="4" name="Espace réservé du titre 1"/>
          <p:cNvSpPr>
            <a:spLocks noGrp="1"/>
          </p:cNvSpPr>
          <p:nvPr>
            <p:ph type="title"/>
          </p:nvPr>
        </p:nvSpPr>
        <p:spPr>
          <a:xfrm>
            <a:off x="2063552" y="116632"/>
            <a:ext cx="7680853" cy="921337"/>
          </a:xfrm>
          <a:prstGeom prst="rect">
            <a:avLst/>
          </a:prstGeom>
        </p:spPr>
        <p:txBody>
          <a:bodyPr vert="horz" lIns="54000" tIns="36000" rIns="91440" bIns="45720" rtlCol="0" anchor="ctr" anchorCtr="0">
            <a:noAutofit/>
          </a:bodyPr>
          <a:lstStyle>
            <a:lvl1pPr algn="l">
              <a:defRPr sz="2000">
                <a:solidFill>
                  <a:schemeClr val="tx1"/>
                </a:solidFill>
              </a:defRPr>
            </a:lvl1pPr>
          </a:lstStyle>
          <a:p>
            <a:r>
              <a:rPr lang="fr-FR"/>
              <a:t>Modifiez le style du titre</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25732"/>
          <a:stretch/>
        </p:blipFill>
        <p:spPr>
          <a:xfrm>
            <a:off x="168875" y="1390764"/>
            <a:ext cx="2566752" cy="5106857"/>
          </a:xfrm>
          <a:prstGeom prst="rect">
            <a:avLst/>
          </a:prstGeom>
        </p:spPr>
      </p:pic>
      <p:sp>
        <p:nvSpPr>
          <p:cNvPr id="6" name="ZoneTexte 5"/>
          <p:cNvSpPr txBox="1"/>
          <p:nvPr/>
        </p:nvSpPr>
        <p:spPr>
          <a:xfrm>
            <a:off x="9744405" y="313492"/>
            <a:ext cx="2304256" cy="523220"/>
          </a:xfrm>
          <a:prstGeom prst="rect">
            <a:avLst/>
          </a:prstGeom>
          <a:solidFill>
            <a:schemeClr val="accent1">
              <a:lumMod val="75000"/>
            </a:schemeClr>
          </a:solidFill>
        </p:spPr>
        <p:txBody>
          <a:bodyPr wrap="square" rtlCol="0" anchor="ctr">
            <a:spAutoFit/>
          </a:bodyPr>
          <a:lstStyle/>
          <a:p>
            <a:pPr algn="ctr"/>
            <a:r>
              <a:rPr lang="fr-FR" sz="2800" b="1" dirty="0">
                <a:solidFill>
                  <a:schemeClr val="bg1"/>
                </a:solidFill>
              </a:rPr>
              <a:t>Project</a:t>
            </a:r>
            <a:endParaRPr lang="fr-FR" sz="3200" b="1" dirty="0">
              <a:solidFill>
                <a:schemeClr val="bg1"/>
              </a:solidFill>
            </a:endParaRPr>
          </a:p>
        </p:txBody>
      </p:sp>
    </p:spTree>
    <p:extLst>
      <p:ext uri="{BB962C8B-B14F-4D97-AF65-F5344CB8AC3E}">
        <p14:creationId xmlns:p14="http://schemas.microsoft.com/office/powerpoint/2010/main" val="124774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titre et image">
    <p:spTree>
      <p:nvGrpSpPr>
        <p:cNvPr id="1" name=""/>
        <p:cNvGrpSpPr/>
        <p:nvPr/>
      </p:nvGrpSpPr>
      <p:grpSpPr>
        <a:xfrm>
          <a:off x="0" y="0"/>
          <a:ext cx="0" cy="0"/>
          <a:chOff x="0" y="0"/>
          <a:chExt cx="0" cy="0"/>
        </a:xfrm>
      </p:grpSpPr>
      <p:sp>
        <p:nvSpPr>
          <p:cNvPr id="3" name="ZoneTexte 2"/>
          <p:cNvSpPr txBox="1"/>
          <p:nvPr/>
        </p:nvSpPr>
        <p:spPr>
          <a:xfrm>
            <a:off x="9690751" y="1105000"/>
            <a:ext cx="1768433" cy="307777"/>
          </a:xfrm>
          <a:prstGeom prst="rect">
            <a:avLst/>
          </a:prstGeom>
          <a:noFill/>
        </p:spPr>
        <p:txBody>
          <a:bodyPr wrap="none" rtlCol="0">
            <a:spAutoFit/>
          </a:bodyPr>
          <a:lstStyle/>
          <a:p>
            <a:r>
              <a:rPr lang="fr-FR" sz="1400" b="1" i="1" err="1">
                <a:solidFill>
                  <a:schemeClr val="tx1"/>
                </a:solidFill>
                <a:latin typeface="Comic Sans MS" pitchFamily="66" charset="0"/>
                <a:cs typeface="Arial" pitchFamily="34" charset="0"/>
              </a:rPr>
              <a:t>Profiling</a:t>
            </a:r>
            <a:r>
              <a:rPr lang="fr-FR" sz="1400" b="1" i="1">
                <a:solidFill>
                  <a:schemeClr val="tx1"/>
                </a:solidFill>
                <a:latin typeface="Comic Sans MS" pitchFamily="66" charset="0"/>
                <a:cs typeface="Arial" pitchFamily="34" charset="0"/>
              </a:rPr>
              <a:t> </a:t>
            </a:r>
            <a:r>
              <a:rPr lang="fr-FR" sz="1400" b="1" i="1" err="1">
                <a:solidFill>
                  <a:schemeClr val="tx1"/>
                </a:solidFill>
                <a:latin typeface="Comic Sans MS" pitchFamily="66" charset="0"/>
                <a:cs typeface="Arial" pitchFamily="34" charset="0"/>
              </a:rPr>
              <a:t>Immunity</a:t>
            </a:r>
            <a:endParaRPr lang="fr-FR" sz="1400" b="1" i="1">
              <a:solidFill>
                <a:schemeClr val="tx1"/>
              </a:solidFill>
              <a:latin typeface="Comic Sans MS" pitchFamily="66" charset="0"/>
              <a:cs typeface="Arial" pitchFamily="34" charset="0"/>
            </a:endParaRPr>
          </a:p>
        </p:txBody>
      </p:sp>
      <p:sp>
        <p:nvSpPr>
          <p:cNvPr id="4" name="Espace réservé du titre 1"/>
          <p:cNvSpPr>
            <a:spLocks noGrp="1"/>
          </p:cNvSpPr>
          <p:nvPr>
            <p:ph type="title"/>
          </p:nvPr>
        </p:nvSpPr>
        <p:spPr>
          <a:xfrm>
            <a:off x="2063552" y="116632"/>
            <a:ext cx="7680853" cy="921337"/>
          </a:xfrm>
          <a:prstGeom prst="rect">
            <a:avLst/>
          </a:prstGeom>
        </p:spPr>
        <p:txBody>
          <a:bodyPr vert="horz" lIns="54000" tIns="36000" rIns="91440" bIns="45720" rtlCol="0" anchor="ctr" anchorCtr="0">
            <a:noAutofit/>
          </a:bodyPr>
          <a:lstStyle>
            <a:lvl1pPr algn="l">
              <a:defRPr sz="2000">
                <a:solidFill>
                  <a:schemeClr val="tx1"/>
                </a:solidFill>
              </a:defRPr>
            </a:lvl1pPr>
          </a:lstStyle>
          <a:p>
            <a:r>
              <a:rPr lang="fr-FR"/>
              <a:t>Modifiez le style du titre</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25732"/>
          <a:stretch/>
        </p:blipFill>
        <p:spPr>
          <a:xfrm>
            <a:off x="168875" y="1390764"/>
            <a:ext cx="2566752" cy="5106857"/>
          </a:xfrm>
          <a:prstGeom prst="rect">
            <a:avLst/>
          </a:prstGeom>
        </p:spPr>
      </p:pic>
      <p:sp>
        <p:nvSpPr>
          <p:cNvPr id="8" name="ZoneTexte 7"/>
          <p:cNvSpPr txBox="1"/>
          <p:nvPr/>
        </p:nvSpPr>
        <p:spPr>
          <a:xfrm>
            <a:off x="9744405" y="313492"/>
            <a:ext cx="2304256" cy="523220"/>
          </a:xfrm>
          <a:prstGeom prst="rect">
            <a:avLst/>
          </a:prstGeom>
          <a:solidFill>
            <a:schemeClr val="accent2">
              <a:lumMod val="75000"/>
            </a:schemeClr>
          </a:solidFill>
        </p:spPr>
        <p:txBody>
          <a:bodyPr wrap="square" rtlCol="0" anchor="ctr">
            <a:spAutoFit/>
          </a:bodyPr>
          <a:lstStyle/>
          <a:p>
            <a:pPr algn="ctr"/>
            <a:r>
              <a:rPr lang="fr-FR" sz="2800" b="1" dirty="0" err="1">
                <a:solidFill>
                  <a:schemeClr val="bg1"/>
                </a:solidFill>
              </a:rPr>
              <a:t>Work</a:t>
            </a:r>
            <a:r>
              <a:rPr lang="fr-FR" sz="2800" b="1" dirty="0">
                <a:solidFill>
                  <a:schemeClr val="bg1"/>
                </a:solidFill>
              </a:rPr>
              <a:t> Plan</a:t>
            </a:r>
            <a:endParaRPr lang="fr-FR" sz="3200" b="1" dirty="0">
              <a:solidFill>
                <a:schemeClr val="bg1"/>
              </a:solidFill>
            </a:endParaRPr>
          </a:p>
        </p:txBody>
      </p:sp>
    </p:spTree>
    <p:extLst>
      <p:ext uri="{BB962C8B-B14F-4D97-AF65-F5344CB8AC3E}">
        <p14:creationId xmlns:p14="http://schemas.microsoft.com/office/powerpoint/2010/main" val="759485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Diapositive de titre">
    <p:spTree>
      <p:nvGrpSpPr>
        <p:cNvPr id="1" name=""/>
        <p:cNvGrpSpPr/>
        <p:nvPr/>
      </p:nvGrpSpPr>
      <p:grpSpPr>
        <a:xfrm>
          <a:off x="0" y="0"/>
          <a:ext cx="0" cy="0"/>
          <a:chOff x="0" y="0"/>
          <a:chExt cx="0" cy="0"/>
        </a:xfrm>
      </p:grpSpPr>
      <p:pic>
        <p:nvPicPr>
          <p:cNvPr id="1036" name="Picture 12" descr="C:\Users\Celine\Desktop\PPT_ciphe\ppt_ciphe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827" y="6191835"/>
            <a:ext cx="7727720" cy="4736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11424" y="1438072"/>
            <a:ext cx="10929133" cy="334744"/>
          </a:xfrm>
          <a:prstGeom prst="rect">
            <a:avLst/>
          </a:prstGeom>
          <a:gradFill flip="none" rotWithShape="1">
            <a:gsLst>
              <a:gs pos="0">
                <a:srgbClr val="00346F"/>
              </a:gs>
              <a:gs pos="100000">
                <a:srgbClr val="000F2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8" name="Titre 2"/>
          <p:cNvSpPr>
            <a:spLocks noGrp="1"/>
          </p:cNvSpPr>
          <p:nvPr>
            <p:ph type="ctrTitle" idx="4294967295"/>
          </p:nvPr>
        </p:nvSpPr>
        <p:spPr>
          <a:xfrm>
            <a:off x="1000307" y="2060848"/>
            <a:ext cx="10807189" cy="3816424"/>
          </a:xfrm>
          <a:prstGeom prst="rect">
            <a:avLst/>
          </a:prstGeom>
          <a:solidFill>
            <a:schemeClr val="accent1">
              <a:lumMod val="75000"/>
            </a:schemeClr>
          </a:solidFill>
        </p:spPr>
        <p:style>
          <a:lnRef idx="0">
            <a:scrgbClr r="0" g="0" b="0"/>
          </a:lnRef>
          <a:fillRef idx="1003">
            <a:schemeClr val="lt1"/>
          </a:fillRef>
          <a:effectRef idx="0">
            <a:scrgbClr r="0" g="0" b="0"/>
          </a:effectRef>
          <a:fontRef idx="major"/>
        </p:style>
        <p:txBody>
          <a:bodyPr anchor="ctr"/>
          <a:lstStyle/>
          <a:p>
            <a:pPr algn="ctr"/>
            <a:r>
              <a:rPr lang="fr-FR" b="1" cap="none">
                <a:solidFill>
                  <a:schemeClr val="bg1"/>
                </a:solidFill>
              </a:rPr>
              <a:t>Modifiez le style du titre</a:t>
            </a:r>
            <a:endParaRPr lang="fr-FR" b="1" cap="none" dirty="0">
              <a:solidFill>
                <a:schemeClr val="bg1"/>
              </a:solidFill>
            </a:endParaRPr>
          </a:p>
        </p:txBody>
      </p:sp>
      <p:sp>
        <p:nvSpPr>
          <p:cNvPr id="6" name="Espace réservé du numéro de diapositive 5"/>
          <p:cNvSpPr>
            <a:spLocks noGrp="1"/>
          </p:cNvSpPr>
          <p:nvPr>
            <p:ph type="sldNum" sz="quarter" idx="12"/>
          </p:nvPr>
        </p:nvSpPr>
        <p:spPr>
          <a:xfrm>
            <a:off x="239349" y="6160220"/>
            <a:ext cx="576064" cy="365125"/>
          </a:xfrm>
          <a:prstGeom prst="rect">
            <a:avLst/>
          </a:prstGeom>
        </p:spPr>
        <p:txBody>
          <a:bodyPr/>
          <a:lstStyle>
            <a:lvl1pPr>
              <a:defRPr>
                <a:solidFill>
                  <a:schemeClr val="tx1"/>
                </a:solidFill>
              </a:defRPr>
            </a:lvl1pPr>
          </a:lstStyle>
          <a:p>
            <a:fld id="{C98DC915-A3A1-4E28-8D1F-3F24DEF0DB23}" type="slidenum">
              <a:rPr lang="en-US" smtClean="0"/>
              <a:t>‹N°›</a:t>
            </a:fld>
            <a:endParaRPr lang="en-US"/>
          </a:p>
        </p:txBody>
      </p:sp>
    </p:spTree>
    <p:extLst>
      <p:ext uri="{BB962C8B-B14F-4D97-AF65-F5344CB8AC3E}">
        <p14:creationId xmlns:p14="http://schemas.microsoft.com/office/powerpoint/2010/main" val="178517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967541" y="103220"/>
            <a:ext cx="9889099" cy="929451"/>
          </a:xfrm>
          <a:prstGeom prst="rect">
            <a:avLst/>
          </a:prstGeom>
        </p:spPr>
      </p:pic>
      <p:sp>
        <p:nvSpPr>
          <p:cNvPr id="5"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a:solidFill>
                <a:schemeClr val="bg1"/>
              </a:solidFill>
              <a:latin typeface="Avenir Heavy"/>
              <a:cs typeface="Avenir Heavy"/>
            </a:endParaRPr>
          </a:p>
        </p:txBody>
      </p:sp>
      <p:sp>
        <p:nvSpPr>
          <p:cNvPr id="7"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146582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Disposition personnalisée">
    <p:spTree>
      <p:nvGrpSpPr>
        <p:cNvPr id="1" name=""/>
        <p:cNvGrpSpPr/>
        <p:nvPr/>
      </p:nvGrpSpPr>
      <p:grpSpPr>
        <a:xfrm>
          <a:off x="0" y="0"/>
          <a:ext cx="0" cy="0"/>
          <a:chOff x="0" y="0"/>
          <a:chExt cx="0" cy="0"/>
        </a:xfrm>
      </p:grpSpPr>
      <p:sp>
        <p:nvSpPr>
          <p:cNvPr id="6"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a:solidFill>
                <a:schemeClr val="bg1"/>
              </a:solidFill>
              <a:latin typeface="Avenir Heavy"/>
              <a:cs typeface="Avenir Heavy"/>
            </a:endParaRPr>
          </a:p>
        </p:txBody>
      </p:sp>
      <p:grpSp>
        <p:nvGrpSpPr>
          <p:cNvPr id="8" name="Grouper 3"/>
          <p:cNvGrpSpPr/>
          <p:nvPr/>
        </p:nvGrpSpPr>
        <p:grpSpPr>
          <a:xfrm>
            <a:off x="2004355" y="116632"/>
            <a:ext cx="9852284" cy="939811"/>
            <a:chOff x="1979712" y="404664"/>
            <a:chExt cx="6336704" cy="1051560"/>
          </a:xfrm>
          <a:solidFill>
            <a:schemeClr val="tx2">
              <a:lumMod val="75000"/>
            </a:schemeClr>
          </a:solidFill>
        </p:grpSpPr>
        <p:sp>
          <p:nvSpPr>
            <p:cNvPr id="9" name="Rectangle 8"/>
            <p:cNvSpPr/>
            <p:nvPr/>
          </p:nvSpPr>
          <p:spPr>
            <a:xfrm>
              <a:off x="8047974" y="404664"/>
              <a:ext cx="126734" cy="105156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0" name="Rectangle 9"/>
            <p:cNvSpPr/>
            <p:nvPr/>
          </p:nvSpPr>
          <p:spPr>
            <a:xfrm flipH="1">
              <a:off x="8235951" y="404664"/>
              <a:ext cx="80465" cy="105156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1" name="Rectangle 10"/>
            <p:cNvSpPr/>
            <p:nvPr/>
          </p:nvSpPr>
          <p:spPr>
            <a:xfrm>
              <a:off x="1979712" y="404664"/>
              <a:ext cx="5256584" cy="105156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2" name="Rectangle 11"/>
            <p:cNvSpPr/>
            <p:nvPr/>
          </p:nvSpPr>
          <p:spPr>
            <a:xfrm>
              <a:off x="7734828" y="404664"/>
              <a:ext cx="253468" cy="105156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3" name="Rectangle 12"/>
            <p:cNvSpPr/>
            <p:nvPr/>
          </p:nvSpPr>
          <p:spPr>
            <a:xfrm>
              <a:off x="7294947" y="404664"/>
              <a:ext cx="380202" cy="105156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grpSp>
      <p:sp>
        <p:nvSpPr>
          <p:cNvPr id="14" name="Espace réservé du titre 1"/>
          <p:cNvSpPr>
            <a:spLocks noGrp="1"/>
          </p:cNvSpPr>
          <p:nvPr>
            <p:ph type="title"/>
          </p:nvPr>
        </p:nvSpPr>
        <p:spPr>
          <a:xfrm>
            <a:off x="2004355" y="116632"/>
            <a:ext cx="8220104"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87302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Disposition personnalisée">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967541" y="116631"/>
            <a:ext cx="9889099" cy="912798"/>
          </a:xfrm>
          <a:prstGeom prst="rect">
            <a:avLst/>
          </a:prstGeom>
        </p:spPr>
      </p:pic>
      <p:sp>
        <p:nvSpPr>
          <p:cNvPr id="5"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dirty="0">
              <a:solidFill>
                <a:schemeClr val="bg1"/>
              </a:solidFill>
              <a:latin typeface="Avenir Heavy"/>
              <a:cs typeface="Avenir Heavy"/>
            </a:endParaRPr>
          </a:p>
        </p:txBody>
      </p:sp>
      <p:sp>
        <p:nvSpPr>
          <p:cNvPr id="7"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429304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967542" y="88508"/>
            <a:ext cx="9985109" cy="964229"/>
          </a:xfrm>
          <a:prstGeom prst="rect">
            <a:avLst/>
          </a:prstGeom>
        </p:spPr>
      </p:pic>
      <p:sp>
        <p:nvSpPr>
          <p:cNvPr id="5"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a:solidFill>
                <a:schemeClr val="bg1"/>
              </a:solidFill>
              <a:latin typeface="Avenir Heavy"/>
              <a:cs typeface="Avenir Heavy"/>
            </a:endParaRPr>
          </a:p>
        </p:txBody>
      </p:sp>
      <p:sp>
        <p:nvSpPr>
          <p:cNvPr id="7"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63060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Disposition personnalisée">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967541" y="116633"/>
            <a:ext cx="9793088" cy="936104"/>
          </a:xfrm>
          <a:prstGeom prst="rect">
            <a:avLst/>
          </a:prstGeom>
        </p:spPr>
      </p:pic>
      <p:sp>
        <p:nvSpPr>
          <p:cNvPr id="5"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a:solidFill>
                <a:schemeClr val="bg1"/>
              </a:solidFill>
              <a:latin typeface="Avenir Heavy"/>
              <a:cs typeface="Avenir Heavy"/>
            </a:endParaRPr>
          </a:p>
        </p:txBody>
      </p:sp>
      <p:sp>
        <p:nvSpPr>
          <p:cNvPr id="7"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317866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grpSp>
        <p:nvGrpSpPr>
          <p:cNvPr id="6" name="Grouper 1"/>
          <p:cNvGrpSpPr/>
          <p:nvPr/>
        </p:nvGrpSpPr>
        <p:grpSpPr>
          <a:xfrm>
            <a:off x="1957031" y="88255"/>
            <a:ext cx="9899609" cy="971058"/>
            <a:chOff x="1979712" y="404664"/>
            <a:chExt cx="6336704" cy="1051560"/>
          </a:xfrm>
        </p:grpSpPr>
        <p:sp>
          <p:nvSpPr>
            <p:cNvPr id="10" name="Rectangle 9"/>
            <p:cNvSpPr/>
            <p:nvPr/>
          </p:nvSpPr>
          <p:spPr>
            <a:xfrm>
              <a:off x="1979712" y="404664"/>
              <a:ext cx="5256584" cy="1051560"/>
            </a:xfrm>
            <a:prstGeom prst="rect">
              <a:avLst/>
            </a:prstGeom>
            <a:solidFill>
              <a:srgbClr val="B969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8" name="Rectangle 7"/>
            <p:cNvSpPr/>
            <p:nvPr/>
          </p:nvSpPr>
          <p:spPr>
            <a:xfrm>
              <a:off x="8047974" y="404664"/>
              <a:ext cx="126734" cy="1051560"/>
            </a:xfrm>
            <a:prstGeom prst="rect">
              <a:avLst/>
            </a:prstGeom>
            <a:solidFill>
              <a:srgbClr val="B969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9" name="Rectangle 8"/>
            <p:cNvSpPr/>
            <p:nvPr/>
          </p:nvSpPr>
          <p:spPr>
            <a:xfrm flipH="1">
              <a:off x="8235951" y="404664"/>
              <a:ext cx="80465" cy="1051560"/>
            </a:xfrm>
            <a:prstGeom prst="rect">
              <a:avLst/>
            </a:prstGeom>
            <a:solidFill>
              <a:srgbClr val="D383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1" name="Rectangle 10"/>
            <p:cNvSpPr/>
            <p:nvPr/>
          </p:nvSpPr>
          <p:spPr>
            <a:xfrm>
              <a:off x="7734828" y="404664"/>
              <a:ext cx="253468" cy="1051560"/>
            </a:xfrm>
            <a:prstGeom prst="rect">
              <a:avLst/>
            </a:prstGeom>
            <a:solidFill>
              <a:srgbClr val="B969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2" name="Rectangle 11"/>
            <p:cNvSpPr/>
            <p:nvPr/>
          </p:nvSpPr>
          <p:spPr>
            <a:xfrm>
              <a:off x="7294947" y="404664"/>
              <a:ext cx="380202" cy="1051560"/>
            </a:xfrm>
            <a:prstGeom prst="rect">
              <a:avLst/>
            </a:prstGeom>
            <a:solidFill>
              <a:srgbClr val="B969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grpSp>
      <p:sp>
        <p:nvSpPr>
          <p:cNvPr id="5"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a:solidFill>
                <a:schemeClr val="bg1"/>
              </a:solidFill>
              <a:latin typeface="Avenir Heavy"/>
              <a:cs typeface="Avenir Heavy"/>
            </a:endParaRPr>
          </a:p>
        </p:txBody>
      </p:sp>
      <p:sp>
        <p:nvSpPr>
          <p:cNvPr id="7"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380019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isposition personnalisée">
    <p:spTree>
      <p:nvGrpSpPr>
        <p:cNvPr id="1" name=""/>
        <p:cNvGrpSpPr/>
        <p:nvPr/>
      </p:nvGrpSpPr>
      <p:grpSpPr>
        <a:xfrm>
          <a:off x="0" y="0"/>
          <a:ext cx="0" cy="0"/>
          <a:chOff x="0" y="0"/>
          <a:chExt cx="0" cy="0"/>
        </a:xfrm>
      </p:grpSpPr>
      <p:grpSp>
        <p:nvGrpSpPr>
          <p:cNvPr id="6" name="Grouper 1"/>
          <p:cNvGrpSpPr/>
          <p:nvPr/>
        </p:nvGrpSpPr>
        <p:grpSpPr>
          <a:xfrm>
            <a:off x="1957031" y="88255"/>
            <a:ext cx="9899609" cy="971058"/>
            <a:chOff x="1979712" y="404664"/>
            <a:chExt cx="6336704" cy="1051560"/>
          </a:xfrm>
        </p:grpSpPr>
        <p:sp>
          <p:nvSpPr>
            <p:cNvPr id="10" name="Rectangle 9"/>
            <p:cNvSpPr/>
            <p:nvPr/>
          </p:nvSpPr>
          <p:spPr>
            <a:xfrm>
              <a:off x="1979712" y="404664"/>
              <a:ext cx="5256584" cy="1051560"/>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8" name="Rectangle 7"/>
            <p:cNvSpPr/>
            <p:nvPr/>
          </p:nvSpPr>
          <p:spPr>
            <a:xfrm>
              <a:off x="8047974" y="404664"/>
              <a:ext cx="126734" cy="1051560"/>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9" name="Rectangle 8"/>
            <p:cNvSpPr/>
            <p:nvPr/>
          </p:nvSpPr>
          <p:spPr>
            <a:xfrm flipH="1">
              <a:off x="8235951" y="404664"/>
              <a:ext cx="80465" cy="105156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1" name="Rectangle 10"/>
            <p:cNvSpPr/>
            <p:nvPr/>
          </p:nvSpPr>
          <p:spPr>
            <a:xfrm>
              <a:off x="7734828" y="404664"/>
              <a:ext cx="253468" cy="1051560"/>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
          <p:nvSpPr>
            <p:cNvPr id="12" name="Rectangle 11"/>
            <p:cNvSpPr/>
            <p:nvPr/>
          </p:nvSpPr>
          <p:spPr>
            <a:xfrm>
              <a:off x="7294947" y="404664"/>
              <a:ext cx="380202" cy="1051560"/>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b="1">
                <a:ln w="12700">
                  <a:solidFill>
                    <a:srgbClr val="00346F">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grpSp>
      <p:sp>
        <p:nvSpPr>
          <p:cNvPr id="5" name="Titre 3"/>
          <p:cNvSpPr txBox="1">
            <a:spLocks/>
          </p:cNvSpPr>
          <p:nvPr/>
        </p:nvSpPr>
        <p:spPr>
          <a:xfrm>
            <a:off x="1967542" y="116632"/>
            <a:ext cx="8256917" cy="912796"/>
          </a:xfrm>
          <a:prstGeom prst="rect">
            <a:avLst/>
          </a:prstGeom>
        </p:spPr>
        <p:txBody>
          <a:bodyPr vert="horz" lIns="162000" tIns="0" rIns="0" bIns="36000" rtlCol="0" anchor="ctr" anchorCtr="0">
            <a:normAutofit/>
          </a:bodyPr>
          <a:lstStyle>
            <a:lvl1pPr algn="l" defTabSz="914400" rtl="0" eaLnBrk="1" latinLnBrk="0" hangingPunct="1">
              <a:spcBef>
                <a:spcPct val="0"/>
              </a:spcBef>
              <a:buNone/>
              <a:defRPr lang="fr-FR" sz="2400" b="1" kern="1200" cap="none" baseline="0">
                <a:solidFill>
                  <a:srgbClr val="003777"/>
                </a:solidFill>
                <a:latin typeface="+mj-lt"/>
                <a:ea typeface="+mj-ea"/>
                <a:cs typeface="+mj-cs"/>
              </a:defRPr>
            </a:lvl1pPr>
          </a:lstStyle>
          <a:p>
            <a:endParaRPr lang="fr-FR" sz="2000">
              <a:solidFill>
                <a:schemeClr val="bg1"/>
              </a:solidFill>
              <a:latin typeface="Avenir Heavy"/>
              <a:cs typeface="Avenir Heavy"/>
            </a:endParaRPr>
          </a:p>
        </p:txBody>
      </p:sp>
      <p:sp>
        <p:nvSpPr>
          <p:cNvPr id="7"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157364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Disposition personnalisée">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967541" y="116633"/>
            <a:ext cx="10081120" cy="936104"/>
          </a:xfrm>
          <a:prstGeom prst="rect">
            <a:avLst/>
          </a:prstGeom>
        </p:spPr>
      </p:pic>
      <p:sp>
        <p:nvSpPr>
          <p:cNvPr id="4" name="Espace réservé du titre 1"/>
          <p:cNvSpPr>
            <a:spLocks noGrp="1"/>
          </p:cNvSpPr>
          <p:nvPr>
            <p:ph type="title"/>
          </p:nvPr>
        </p:nvSpPr>
        <p:spPr>
          <a:xfrm>
            <a:off x="1967542" y="116632"/>
            <a:ext cx="8256917" cy="921337"/>
          </a:xfrm>
          <a:prstGeom prst="rect">
            <a:avLst/>
          </a:prstGeom>
        </p:spPr>
        <p:txBody>
          <a:bodyPr vert="horz" lIns="54000" tIns="36000" rIns="91440" bIns="45720" rtlCol="0" anchor="ctr" anchorCtr="0">
            <a:noAutofit/>
          </a:bodyPr>
          <a:lstStyle>
            <a:lvl1pPr algn="ctr">
              <a:defRPr sz="2000">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191466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Connecteur droit 6"/>
          <p:cNvCxnSpPr/>
          <p:nvPr/>
        </p:nvCxnSpPr>
        <p:spPr>
          <a:xfrm>
            <a:off x="292445" y="1124744"/>
            <a:ext cx="11756216" cy="0"/>
          </a:xfrm>
          <a:prstGeom prst="line">
            <a:avLst/>
          </a:prstGeom>
        </p:spPr>
        <p:style>
          <a:lnRef idx="2">
            <a:schemeClr val="dk1"/>
          </a:lnRef>
          <a:fillRef idx="0">
            <a:schemeClr val="dk1"/>
          </a:fillRef>
          <a:effectRef idx="1">
            <a:schemeClr val="dk1"/>
          </a:effectRef>
          <a:fontRef idx="minor">
            <a:schemeClr val="tx1"/>
          </a:fontRef>
        </p:style>
      </p:cxnSp>
      <p:pic>
        <p:nvPicPr>
          <p:cNvPr id="10" name="Image 9"/>
          <p:cNvPicPr>
            <a:picLocks noChangeAspect="1"/>
          </p:cNvPicPr>
          <p:nvPr/>
        </p:nvPicPr>
        <p:blipFill rotWithShape="1">
          <a:blip r:embed="rId16" cstate="print">
            <a:extLst>
              <a:ext uri="{28A0092B-C50C-407E-A947-70E740481C1C}">
                <a14:useLocalDpi xmlns:a14="http://schemas.microsoft.com/office/drawing/2010/main" val="0"/>
              </a:ext>
            </a:extLst>
          </a:blip>
          <a:srcRect r="74133"/>
          <a:stretch/>
        </p:blipFill>
        <p:spPr>
          <a:xfrm>
            <a:off x="288032" y="102284"/>
            <a:ext cx="1583499" cy="950453"/>
          </a:xfrm>
          <a:prstGeom prst="rect">
            <a:avLst/>
          </a:prstGeom>
        </p:spPr>
      </p:pic>
    </p:spTree>
    <p:extLst>
      <p:ext uri="{BB962C8B-B14F-4D97-AF65-F5344CB8AC3E}">
        <p14:creationId xmlns:p14="http://schemas.microsoft.com/office/powerpoint/2010/main" val="3022034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Lst>
  <p:txStyles>
    <p:titleStyle>
      <a:lvl1pPr algn="ctr" defTabSz="914400" rtl="0" eaLnBrk="1" latinLnBrk="0" hangingPunct="1">
        <a:spcBef>
          <a:spcPct val="0"/>
        </a:spcBef>
        <a:buNone/>
        <a:defRPr sz="2400" kern="1200">
          <a:solidFill>
            <a:schemeClr val="bg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C1535-B8B3-4620-ABFA-EBCF7FE5EF46}"/>
              </a:ext>
            </a:extLst>
          </p:cNvPr>
          <p:cNvSpPr>
            <a:spLocks noGrp="1"/>
          </p:cNvSpPr>
          <p:nvPr>
            <p:ph type="title"/>
          </p:nvPr>
        </p:nvSpPr>
        <p:spPr/>
        <p:txBody>
          <a:bodyPr/>
          <a:lstStyle/>
          <a:p>
            <a:endParaRPr lang="fr-FR"/>
          </a:p>
        </p:txBody>
      </p:sp>
      <p:sp>
        <p:nvSpPr>
          <p:cNvPr id="4" name="Rectangle 3">
            <a:extLst>
              <a:ext uri="{FF2B5EF4-FFF2-40B4-BE49-F238E27FC236}">
                <a16:creationId xmlns:a16="http://schemas.microsoft.com/office/drawing/2014/main" id="{90FB6717-6DFF-4CB8-9ED5-7609F6DC560E}"/>
              </a:ext>
            </a:extLst>
          </p:cNvPr>
          <p:cNvSpPr/>
          <p:nvPr/>
        </p:nvSpPr>
        <p:spPr>
          <a:xfrm>
            <a:off x="4111864" y="3039797"/>
            <a:ext cx="4176913" cy="584775"/>
          </a:xfrm>
          <a:prstGeom prst="rect">
            <a:avLst/>
          </a:prstGeom>
        </p:spPr>
        <p:txBody>
          <a:bodyPr wrap="none">
            <a:spAutoFit/>
          </a:bodyPr>
          <a:lstStyle/>
          <a:p>
            <a:r>
              <a:rPr lang="fr-FR" sz="3200" b="1" dirty="0"/>
              <a:t>CIPHE CMP app tutorial</a:t>
            </a:r>
            <a:endParaRPr lang="fr-FR" sz="3200" dirty="0"/>
          </a:p>
        </p:txBody>
      </p:sp>
      <p:pic>
        <p:nvPicPr>
          <p:cNvPr id="1028" name="Picture 4" descr="SEEK: How Codex empowered SEEK to generate custom market insight ...">
            <a:extLst>
              <a:ext uri="{FF2B5EF4-FFF2-40B4-BE49-F238E27FC236}">
                <a16:creationId xmlns:a16="http://schemas.microsoft.com/office/drawing/2014/main" id="{1B8913DE-F2B4-47F4-A2D5-A131739EA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014" y="5898551"/>
            <a:ext cx="2130650" cy="704383"/>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3">
            <a:extLst>
              <a:ext uri="{FF2B5EF4-FFF2-40B4-BE49-F238E27FC236}">
                <a16:creationId xmlns:a16="http://schemas.microsoft.com/office/drawing/2014/main" id="{5ECCCC90-2D0E-4485-A8EE-5F95FC29DE31}"/>
              </a:ext>
            </a:extLst>
          </p:cNvPr>
          <p:cNvSpPr txBox="1">
            <a:spLocks/>
          </p:cNvSpPr>
          <p:nvPr/>
        </p:nvSpPr>
        <p:spPr>
          <a:xfrm>
            <a:off x="2225001" y="1593475"/>
            <a:ext cx="8136904" cy="4177812"/>
          </a:xfrm>
          <a:prstGeom prst="rect">
            <a:avLst/>
          </a:prstGeom>
          <a:blipFill dpi="0" rotWithShape="1">
            <a:blip r:embed="rId3">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endParaRPr lang="en-US" sz="2200" b="1" cap="all" dirty="0">
              <a:solidFill>
                <a:schemeClr val="tx1"/>
              </a:solidFill>
            </a:endParaRPr>
          </a:p>
        </p:txBody>
      </p:sp>
      <p:pic>
        <p:nvPicPr>
          <p:cNvPr id="1030" name="Picture 6" descr="Python Logo - PNG y Vector">
            <a:extLst>
              <a:ext uri="{FF2B5EF4-FFF2-40B4-BE49-F238E27FC236}">
                <a16:creationId xmlns:a16="http://schemas.microsoft.com/office/drawing/2014/main" id="{E103599E-267C-483E-9EE8-8C11764B9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4377" y="5699684"/>
            <a:ext cx="991400" cy="11021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sh Logo PNG Transparent &amp; SVG Vector - Freebie Supply">
            <a:extLst>
              <a:ext uri="{FF2B5EF4-FFF2-40B4-BE49-F238E27FC236}">
                <a16:creationId xmlns:a16="http://schemas.microsoft.com/office/drawing/2014/main" id="{D641985B-C87A-4EDE-B40E-0456A7CB8F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887" y="5841918"/>
            <a:ext cx="1941132" cy="81765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AC15E4D2-F1B7-40C2-8BC5-C341BCD89206}"/>
              </a:ext>
            </a:extLst>
          </p:cNvPr>
          <p:cNvSpPr txBox="1"/>
          <p:nvPr/>
        </p:nvSpPr>
        <p:spPr>
          <a:xfrm>
            <a:off x="153791" y="6013238"/>
            <a:ext cx="2540000" cy="646331"/>
          </a:xfrm>
          <a:prstGeom prst="rect">
            <a:avLst/>
          </a:prstGeom>
          <a:solidFill>
            <a:schemeClr val="accent1">
              <a:lumMod val="20000"/>
              <a:lumOff val="80000"/>
            </a:schemeClr>
          </a:solidFill>
        </p:spPr>
        <p:txBody>
          <a:bodyPr wrap="square" rtlCol="0">
            <a:spAutoFit/>
          </a:bodyPr>
          <a:lstStyle/>
          <a:p>
            <a:pPr algn="ctr"/>
            <a:r>
              <a:rPr lang="fr-FR" b="1" dirty="0"/>
              <a:t>Maelle Marine MONIER</a:t>
            </a:r>
          </a:p>
          <a:p>
            <a:pPr algn="ctr"/>
            <a:r>
              <a:rPr lang="fr-FR" dirty="0" err="1"/>
              <a:t>Bioinformatician</a:t>
            </a:r>
            <a:endParaRPr lang="fr-FR" dirty="0"/>
          </a:p>
        </p:txBody>
      </p:sp>
    </p:spTree>
    <p:extLst>
      <p:ext uri="{BB962C8B-B14F-4D97-AF65-F5344CB8AC3E}">
        <p14:creationId xmlns:p14="http://schemas.microsoft.com/office/powerpoint/2010/main" val="86392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5C773-083E-4400-95A4-67A827951A69}"/>
              </a:ext>
            </a:extLst>
          </p:cNvPr>
          <p:cNvSpPr>
            <a:spLocks noGrp="1"/>
          </p:cNvSpPr>
          <p:nvPr>
            <p:ph type="title"/>
          </p:nvPr>
        </p:nvSpPr>
        <p:spPr/>
        <p:txBody>
          <a:bodyPr/>
          <a:lstStyle/>
          <a:p>
            <a:r>
              <a:rPr lang="fr-FR" b="1" dirty="0"/>
              <a:t>1 – NORMALIZATION BETWEEN PLATES</a:t>
            </a:r>
            <a:endParaRPr lang="fr-FR" dirty="0"/>
          </a:p>
        </p:txBody>
      </p:sp>
      <p:pic>
        <p:nvPicPr>
          <p:cNvPr id="3" name="Image 2">
            <a:extLst>
              <a:ext uri="{FF2B5EF4-FFF2-40B4-BE49-F238E27FC236}">
                <a16:creationId xmlns:a16="http://schemas.microsoft.com/office/drawing/2014/main" id="{D4BA8AA6-2B78-45DC-B732-CFE4B8EFED59}"/>
              </a:ext>
            </a:extLst>
          </p:cNvPr>
          <p:cNvPicPr>
            <a:picLocks noChangeAspect="1"/>
          </p:cNvPicPr>
          <p:nvPr/>
        </p:nvPicPr>
        <p:blipFill>
          <a:blip r:embed="rId2"/>
          <a:stretch>
            <a:fillRect/>
          </a:stretch>
        </p:blipFill>
        <p:spPr>
          <a:xfrm>
            <a:off x="380554" y="1604635"/>
            <a:ext cx="6382641" cy="4696480"/>
          </a:xfrm>
          <a:prstGeom prst="rect">
            <a:avLst/>
          </a:prstGeom>
        </p:spPr>
      </p:pic>
      <p:cxnSp>
        <p:nvCxnSpPr>
          <p:cNvPr id="4" name="Connecteur droit avec flèche 3">
            <a:extLst>
              <a:ext uri="{FF2B5EF4-FFF2-40B4-BE49-F238E27FC236}">
                <a16:creationId xmlns:a16="http://schemas.microsoft.com/office/drawing/2014/main" id="{B8C943AA-C724-4000-923E-C41115DA6894}"/>
              </a:ext>
            </a:extLst>
          </p:cNvPr>
          <p:cNvCxnSpPr>
            <a:cxnSpLocks/>
          </p:cNvCxnSpPr>
          <p:nvPr/>
        </p:nvCxnSpPr>
        <p:spPr>
          <a:xfrm>
            <a:off x="6324600" y="5462706"/>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FB43C7C2-118F-4CA3-BAC1-BCB5FC6032A7}"/>
              </a:ext>
            </a:extLst>
          </p:cNvPr>
          <p:cNvSpPr txBox="1"/>
          <p:nvPr/>
        </p:nvSpPr>
        <p:spPr>
          <a:xfrm>
            <a:off x="7728909" y="5080274"/>
            <a:ext cx="2495550" cy="923330"/>
          </a:xfrm>
          <a:prstGeom prst="rect">
            <a:avLst/>
          </a:prstGeom>
          <a:solidFill>
            <a:schemeClr val="accent2">
              <a:lumMod val="20000"/>
              <a:lumOff val="80000"/>
            </a:schemeClr>
          </a:solidFill>
        </p:spPr>
        <p:txBody>
          <a:bodyPr wrap="square" rtlCol="0">
            <a:spAutoFit/>
          </a:bodyPr>
          <a:lstStyle/>
          <a:p>
            <a:pPr algn="ctr"/>
            <a:r>
              <a:rPr lang="fr-FR" b="1" dirty="0" err="1"/>
              <a:t>Bead</a:t>
            </a:r>
            <a:r>
              <a:rPr lang="fr-FR" b="1" dirty="0"/>
              <a:t> </a:t>
            </a:r>
            <a:r>
              <a:rPr lang="fr-FR" b="1" dirty="0" err="1"/>
              <a:t>gating</a:t>
            </a:r>
            <a:r>
              <a:rPr lang="fr-FR" b="1" dirty="0"/>
              <a:t> </a:t>
            </a:r>
            <a:r>
              <a:rPr lang="fr-FR" b="1" dirty="0" err="1"/>
              <a:t>step</a:t>
            </a:r>
            <a:r>
              <a:rPr lang="fr-FR" b="1" dirty="0"/>
              <a:t> 1 : </a:t>
            </a:r>
            <a:r>
              <a:rPr lang="fr-FR" dirty="0"/>
              <a:t>Click to </a:t>
            </a:r>
            <a:r>
              <a:rPr lang="fr-FR" dirty="0" err="1"/>
              <a:t>remove</a:t>
            </a:r>
            <a:r>
              <a:rPr lang="fr-FR" dirty="0"/>
              <a:t> doublets </a:t>
            </a:r>
            <a:r>
              <a:rPr lang="fr-FR" dirty="0" err="1"/>
              <a:t>from</a:t>
            </a:r>
            <a:r>
              <a:rPr lang="fr-FR" dirty="0"/>
              <a:t> </a:t>
            </a:r>
            <a:r>
              <a:rPr lang="fr-FR" dirty="0" err="1"/>
              <a:t>your</a:t>
            </a:r>
            <a:r>
              <a:rPr lang="fr-FR" dirty="0"/>
              <a:t> </a:t>
            </a:r>
            <a:r>
              <a:rPr lang="fr-FR" dirty="0" err="1"/>
              <a:t>beads</a:t>
            </a:r>
            <a:r>
              <a:rPr lang="fr-FR" dirty="0"/>
              <a:t> </a:t>
            </a:r>
          </a:p>
        </p:txBody>
      </p:sp>
    </p:spTree>
    <p:extLst>
      <p:ext uri="{BB962C8B-B14F-4D97-AF65-F5344CB8AC3E}">
        <p14:creationId xmlns:p14="http://schemas.microsoft.com/office/powerpoint/2010/main" val="75456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BC6D7C-7113-458E-8E6A-D84424036FE6}"/>
              </a:ext>
            </a:extLst>
          </p:cNvPr>
          <p:cNvSpPr>
            <a:spLocks noGrp="1"/>
          </p:cNvSpPr>
          <p:nvPr>
            <p:ph type="title"/>
          </p:nvPr>
        </p:nvSpPr>
        <p:spPr/>
        <p:txBody>
          <a:bodyPr/>
          <a:lstStyle/>
          <a:p>
            <a:r>
              <a:rPr lang="fr-FR" b="1" dirty="0"/>
              <a:t>1 – NORMALIZATION BETWEEN PLATES</a:t>
            </a:r>
            <a:endParaRPr lang="fr-FR" dirty="0"/>
          </a:p>
        </p:txBody>
      </p:sp>
      <p:pic>
        <p:nvPicPr>
          <p:cNvPr id="3" name="Image 2">
            <a:extLst>
              <a:ext uri="{FF2B5EF4-FFF2-40B4-BE49-F238E27FC236}">
                <a16:creationId xmlns:a16="http://schemas.microsoft.com/office/drawing/2014/main" id="{569296C5-90F8-4FE8-846F-75D419E897E7}"/>
              </a:ext>
            </a:extLst>
          </p:cNvPr>
          <p:cNvPicPr>
            <a:picLocks noChangeAspect="1"/>
          </p:cNvPicPr>
          <p:nvPr/>
        </p:nvPicPr>
        <p:blipFill>
          <a:blip r:embed="rId2"/>
          <a:stretch>
            <a:fillRect/>
          </a:stretch>
        </p:blipFill>
        <p:spPr>
          <a:xfrm>
            <a:off x="2884776" y="1438014"/>
            <a:ext cx="9307224" cy="3734321"/>
          </a:xfrm>
          <a:prstGeom prst="rect">
            <a:avLst/>
          </a:prstGeom>
        </p:spPr>
      </p:pic>
      <p:cxnSp>
        <p:nvCxnSpPr>
          <p:cNvPr id="4" name="Connecteur droit avec flèche 3">
            <a:extLst>
              <a:ext uri="{FF2B5EF4-FFF2-40B4-BE49-F238E27FC236}">
                <a16:creationId xmlns:a16="http://schemas.microsoft.com/office/drawing/2014/main" id="{4696D027-87CA-4FB7-895F-B72CA3FE1AA6}"/>
              </a:ext>
            </a:extLst>
          </p:cNvPr>
          <p:cNvCxnSpPr>
            <a:cxnSpLocks/>
          </p:cNvCxnSpPr>
          <p:nvPr/>
        </p:nvCxnSpPr>
        <p:spPr>
          <a:xfrm flipH="1">
            <a:off x="2496180" y="2150031"/>
            <a:ext cx="58102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23A76BC0-3666-44E0-9874-E239514062AF}"/>
              </a:ext>
            </a:extLst>
          </p:cNvPr>
          <p:cNvCxnSpPr>
            <a:cxnSpLocks/>
          </p:cNvCxnSpPr>
          <p:nvPr/>
        </p:nvCxnSpPr>
        <p:spPr>
          <a:xfrm flipH="1">
            <a:off x="2496179" y="2762250"/>
            <a:ext cx="58102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Connecteur droit avec flèche 5">
            <a:extLst>
              <a:ext uri="{FF2B5EF4-FFF2-40B4-BE49-F238E27FC236}">
                <a16:creationId xmlns:a16="http://schemas.microsoft.com/office/drawing/2014/main" id="{9C77278C-C740-46BB-A430-AF484E52F4B2}"/>
              </a:ext>
            </a:extLst>
          </p:cNvPr>
          <p:cNvCxnSpPr>
            <a:cxnSpLocks/>
          </p:cNvCxnSpPr>
          <p:nvPr/>
        </p:nvCxnSpPr>
        <p:spPr>
          <a:xfrm flipH="1">
            <a:off x="2496179" y="3371849"/>
            <a:ext cx="58102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Connecteur droit avec flèche 6">
            <a:extLst>
              <a:ext uri="{FF2B5EF4-FFF2-40B4-BE49-F238E27FC236}">
                <a16:creationId xmlns:a16="http://schemas.microsoft.com/office/drawing/2014/main" id="{DBF034B9-5F1E-47C8-8A48-1BE36F49F22C}"/>
              </a:ext>
            </a:extLst>
          </p:cNvPr>
          <p:cNvCxnSpPr>
            <a:cxnSpLocks/>
          </p:cNvCxnSpPr>
          <p:nvPr/>
        </p:nvCxnSpPr>
        <p:spPr>
          <a:xfrm flipH="1">
            <a:off x="2496179" y="3733800"/>
            <a:ext cx="58102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Connecteur droit avec flèche 7">
            <a:extLst>
              <a:ext uri="{FF2B5EF4-FFF2-40B4-BE49-F238E27FC236}">
                <a16:creationId xmlns:a16="http://schemas.microsoft.com/office/drawing/2014/main" id="{A396E581-9AA4-49FB-801F-31EC60D702DC}"/>
              </a:ext>
            </a:extLst>
          </p:cNvPr>
          <p:cNvCxnSpPr>
            <a:cxnSpLocks/>
          </p:cNvCxnSpPr>
          <p:nvPr/>
        </p:nvCxnSpPr>
        <p:spPr>
          <a:xfrm flipH="1">
            <a:off x="2496179" y="4248150"/>
            <a:ext cx="58102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23A8FF65-5C30-418F-BFAB-6CE6E5085D99}"/>
              </a:ext>
            </a:extLst>
          </p:cNvPr>
          <p:cNvSpPr txBox="1"/>
          <p:nvPr/>
        </p:nvSpPr>
        <p:spPr>
          <a:xfrm>
            <a:off x="243514" y="1784766"/>
            <a:ext cx="2343151" cy="738664"/>
          </a:xfrm>
          <a:prstGeom prst="rect">
            <a:avLst/>
          </a:prstGeom>
          <a:noFill/>
        </p:spPr>
        <p:txBody>
          <a:bodyPr wrap="square" rtlCol="0">
            <a:spAutoFit/>
          </a:bodyPr>
          <a:lstStyle/>
          <a:p>
            <a:pPr algn="ctr"/>
            <a:r>
              <a:rPr lang="fr-FR" sz="1400" dirty="0">
                <a:highlight>
                  <a:srgbClr val="FFFF00"/>
                </a:highlight>
              </a:rPr>
              <a:t>1- </a:t>
            </a:r>
            <a:r>
              <a:rPr lang="fr-FR" sz="1400" dirty="0" err="1"/>
              <a:t>Transform</a:t>
            </a:r>
            <a:r>
              <a:rPr lang="fr-FR" sz="1400" dirty="0"/>
              <a:t>  </a:t>
            </a:r>
            <a:r>
              <a:rPr lang="fr-FR" sz="1400" dirty="0" err="1"/>
              <a:t>beads</a:t>
            </a:r>
            <a:r>
              <a:rPr lang="fr-FR" sz="1400" dirty="0"/>
              <a:t> </a:t>
            </a:r>
            <a:r>
              <a:rPr lang="fr-FR" sz="1400" dirty="0" err="1"/>
              <a:t>with</a:t>
            </a:r>
            <a:r>
              <a:rPr lang="fr-FR" sz="1400" dirty="0"/>
              <a:t> </a:t>
            </a:r>
            <a:r>
              <a:rPr lang="fr-FR" sz="1400" dirty="0" err="1"/>
              <a:t>logicle</a:t>
            </a:r>
            <a:r>
              <a:rPr lang="fr-FR" sz="1400" dirty="0"/>
              <a:t>(500) (</a:t>
            </a:r>
            <a:r>
              <a:rPr lang="fr-FR" sz="1400" dirty="0" err="1"/>
              <a:t>just</a:t>
            </a:r>
            <a:r>
              <a:rPr lang="fr-FR" sz="1400" dirty="0"/>
              <a:t> for </a:t>
            </a:r>
            <a:r>
              <a:rPr lang="fr-FR" sz="1400" dirty="0" err="1"/>
              <a:t>better</a:t>
            </a:r>
            <a:r>
              <a:rPr lang="fr-FR" sz="1400" dirty="0"/>
              <a:t> </a:t>
            </a:r>
            <a:r>
              <a:rPr lang="fr-FR" sz="1400" dirty="0" err="1"/>
              <a:t>visualization</a:t>
            </a:r>
            <a:r>
              <a:rPr lang="fr-FR" sz="1400" dirty="0"/>
              <a:t>)</a:t>
            </a:r>
          </a:p>
        </p:txBody>
      </p:sp>
      <p:sp>
        <p:nvSpPr>
          <p:cNvPr id="12" name="ZoneTexte 11">
            <a:extLst>
              <a:ext uri="{FF2B5EF4-FFF2-40B4-BE49-F238E27FC236}">
                <a16:creationId xmlns:a16="http://schemas.microsoft.com/office/drawing/2014/main" id="{B6B9C776-76A3-4DDF-BC54-F892B416D117}"/>
              </a:ext>
            </a:extLst>
          </p:cNvPr>
          <p:cNvSpPr txBox="1"/>
          <p:nvPr/>
        </p:nvSpPr>
        <p:spPr>
          <a:xfrm>
            <a:off x="243514" y="2452210"/>
            <a:ext cx="2343151" cy="738664"/>
          </a:xfrm>
          <a:prstGeom prst="rect">
            <a:avLst/>
          </a:prstGeom>
          <a:noFill/>
        </p:spPr>
        <p:txBody>
          <a:bodyPr wrap="square" rtlCol="0">
            <a:spAutoFit/>
          </a:bodyPr>
          <a:lstStyle/>
          <a:p>
            <a:pPr algn="ctr"/>
            <a:r>
              <a:rPr lang="fr-FR" sz="1400" dirty="0">
                <a:highlight>
                  <a:srgbClr val="FFFF00"/>
                </a:highlight>
              </a:rPr>
              <a:t>2-</a:t>
            </a:r>
            <a:r>
              <a:rPr lang="fr-FR" sz="1400" dirty="0"/>
              <a:t> </a:t>
            </a:r>
            <a:r>
              <a:rPr lang="fr-FR" sz="1400" dirty="0" err="1"/>
              <a:t>Choose</a:t>
            </a:r>
            <a:r>
              <a:rPr lang="fr-FR" sz="1400" dirty="0"/>
              <a:t> marker </a:t>
            </a:r>
            <a:r>
              <a:rPr lang="fr-FR" sz="1400" dirty="0" err="1"/>
              <a:t>with</a:t>
            </a:r>
            <a:r>
              <a:rPr lang="fr-FR" sz="1400" dirty="0"/>
              <a:t> the </a:t>
            </a:r>
            <a:r>
              <a:rPr lang="fr-FR" sz="1400" dirty="0" err="1"/>
              <a:t>better</a:t>
            </a:r>
            <a:r>
              <a:rPr lang="fr-FR" sz="1400" dirty="0"/>
              <a:t> distinction </a:t>
            </a:r>
            <a:r>
              <a:rPr lang="fr-FR" sz="1400" dirty="0" err="1"/>
              <a:t>between</a:t>
            </a:r>
            <a:r>
              <a:rPr lang="fr-FR" sz="1400" dirty="0"/>
              <a:t> </a:t>
            </a:r>
            <a:r>
              <a:rPr lang="fr-FR" sz="1400" dirty="0" err="1"/>
              <a:t>peaks</a:t>
            </a:r>
            <a:endParaRPr lang="fr-FR" sz="1400" dirty="0"/>
          </a:p>
        </p:txBody>
      </p:sp>
      <p:sp>
        <p:nvSpPr>
          <p:cNvPr id="13" name="ZoneTexte 12">
            <a:extLst>
              <a:ext uri="{FF2B5EF4-FFF2-40B4-BE49-F238E27FC236}">
                <a16:creationId xmlns:a16="http://schemas.microsoft.com/office/drawing/2014/main" id="{01F4858B-3131-4E90-BE47-F93CBC838A8F}"/>
              </a:ext>
            </a:extLst>
          </p:cNvPr>
          <p:cNvSpPr txBox="1"/>
          <p:nvPr/>
        </p:nvSpPr>
        <p:spPr>
          <a:xfrm>
            <a:off x="243514" y="3103095"/>
            <a:ext cx="2343151" cy="523220"/>
          </a:xfrm>
          <a:prstGeom prst="rect">
            <a:avLst/>
          </a:prstGeom>
          <a:noFill/>
        </p:spPr>
        <p:txBody>
          <a:bodyPr wrap="square" rtlCol="0">
            <a:spAutoFit/>
          </a:bodyPr>
          <a:lstStyle/>
          <a:p>
            <a:pPr algn="ctr"/>
            <a:r>
              <a:rPr lang="fr-FR" sz="1400" dirty="0">
                <a:highlight>
                  <a:srgbClr val="FFFF00"/>
                </a:highlight>
              </a:rPr>
              <a:t>3-</a:t>
            </a:r>
            <a:r>
              <a:rPr lang="fr-FR" sz="1400" dirty="0"/>
              <a:t> </a:t>
            </a:r>
            <a:r>
              <a:rPr lang="fr-FR" sz="1400" dirty="0" err="1"/>
              <a:t>Indicate</a:t>
            </a:r>
            <a:r>
              <a:rPr lang="fr-FR" sz="1400" dirty="0"/>
              <a:t> the </a:t>
            </a:r>
            <a:r>
              <a:rPr lang="fr-FR" sz="1400" dirty="0" err="1"/>
              <a:t>number</a:t>
            </a:r>
            <a:r>
              <a:rPr lang="fr-FR" sz="1400" dirty="0"/>
              <a:t> of </a:t>
            </a:r>
            <a:r>
              <a:rPr lang="fr-FR" sz="1400" dirty="0" err="1"/>
              <a:t>bead</a:t>
            </a:r>
            <a:r>
              <a:rPr lang="fr-FR" sz="1400" dirty="0"/>
              <a:t> </a:t>
            </a:r>
            <a:r>
              <a:rPr lang="fr-FR" sz="1400" dirty="0" err="1"/>
              <a:t>peaks</a:t>
            </a:r>
            <a:endParaRPr lang="fr-FR" sz="1400" dirty="0"/>
          </a:p>
        </p:txBody>
      </p:sp>
      <p:sp>
        <p:nvSpPr>
          <p:cNvPr id="14" name="ZoneTexte 13">
            <a:extLst>
              <a:ext uri="{FF2B5EF4-FFF2-40B4-BE49-F238E27FC236}">
                <a16:creationId xmlns:a16="http://schemas.microsoft.com/office/drawing/2014/main" id="{E17D12CC-FB1C-4D8B-997F-9D3C562F3747}"/>
              </a:ext>
            </a:extLst>
          </p:cNvPr>
          <p:cNvSpPr txBox="1"/>
          <p:nvPr/>
        </p:nvSpPr>
        <p:spPr>
          <a:xfrm>
            <a:off x="243513" y="3512016"/>
            <a:ext cx="2343151" cy="523220"/>
          </a:xfrm>
          <a:prstGeom prst="rect">
            <a:avLst/>
          </a:prstGeom>
          <a:noFill/>
        </p:spPr>
        <p:txBody>
          <a:bodyPr wrap="square" rtlCol="0">
            <a:spAutoFit/>
          </a:bodyPr>
          <a:lstStyle/>
          <a:p>
            <a:pPr algn="ctr"/>
            <a:r>
              <a:rPr lang="fr-FR" sz="1400" dirty="0">
                <a:highlight>
                  <a:srgbClr val="FFFF00"/>
                </a:highlight>
              </a:rPr>
              <a:t>4-</a:t>
            </a:r>
            <a:r>
              <a:rPr lang="fr-FR" sz="1400" dirty="0"/>
              <a:t> Launch </a:t>
            </a:r>
            <a:r>
              <a:rPr lang="fr-FR" sz="1400" dirty="0" err="1"/>
              <a:t>clusterint</a:t>
            </a:r>
            <a:r>
              <a:rPr lang="fr-FR" sz="1400" dirty="0"/>
              <a:t> </a:t>
            </a:r>
            <a:r>
              <a:rPr lang="fr-FR" sz="1400" dirty="0" err="1"/>
              <a:t>algorithm</a:t>
            </a:r>
            <a:endParaRPr lang="fr-FR" sz="1400" dirty="0"/>
          </a:p>
        </p:txBody>
      </p:sp>
      <p:sp>
        <p:nvSpPr>
          <p:cNvPr id="15" name="ZoneTexte 14">
            <a:extLst>
              <a:ext uri="{FF2B5EF4-FFF2-40B4-BE49-F238E27FC236}">
                <a16:creationId xmlns:a16="http://schemas.microsoft.com/office/drawing/2014/main" id="{8E3C9752-55DF-4A9D-903B-19E91AD876F5}"/>
              </a:ext>
            </a:extLst>
          </p:cNvPr>
          <p:cNvSpPr txBox="1"/>
          <p:nvPr/>
        </p:nvSpPr>
        <p:spPr>
          <a:xfrm>
            <a:off x="153028" y="3997790"/>
            <a:ext cx="2343151" cy="738664"/>
          </a:xfrm>
          <a:prstGeom prst="rect">
            <a:avLst/>
          </a:prstGeom>
          <a:noFill/>
        </p:spPr>
        <p:txBody>
          <a:bodyPr wrap="square" rtlCol="0">
            <a:spAutoFit/>
          </a:bodyPr>
          <a:lstStyle/>
          <a:p>
            <a:pPr algn="ctr"/>
            <a:r>
              <a:rPr lang="fr-FR" sz="1400" dirty="0">
                <a:highlight>
                  <a:srgbClr val="FFFF00"/>
                </a:highlight>
              </a:rPr>
              <a:t>5-</a:t>
            </a:r>
            <a:r>
              <a:rPr lang="fr-FR" sz="1400" dirty="0"/>
              <a:t> </a:t>
            </a:r>
            <a:r>
              <a:rPr lang="fr-FR" sz="1400" dirty="0" err="1"/>
              <a:t>Choose</a:t>
            </a:r>
            <a:r>
              <a:rPr lang="fr-FR" sz="1400" dirty="0"/>
              <a:t> the </a:t>
            </a:r>
            <a:r>
              <a:rPr lang="fr-FR" sz="1400" dirty="0" err="1"/>
              <a:t>bead</a:t>
            </a:r>
            <a:r>
              <a:rPr lang="fr-FR" sz="1400" dirty="0"/>
              <a:t> </a:t>
            </a:r>
            <a:r>
              <a:rPr lang="fr-FR" sz="1400" dirty="0" err="1"/>
              <a:t>peak</a:t>
            </a:r>
            <a:r>
              <a:rPr lang="fr-FR" sz="1400" dirty="0"/>
              <a:t> </a:t>
            </a:r>
            <a:r>
              <a:rPr lang="fr-FR" sz="1400" dirty="0" err="1"/>
              <a:t>that</a:t>
            </a:r>
            <a:r>
              <a:rPr lang="fr-FR" sz="1400" dirty="0"/>
              <a:t> </a:t>
            </a:r>
            <a:r>
              <a:rPr lang="fr-FR" sz="1400" dirty="0" err="1"/>
              <a:t>you</a:t>
            </a:r>
            <a:r>
              <a:rPr lang="fr-FR" sz="1400" dirty="0"/>
              <a:t> </a:t>
            </a:r>
            <a:r>
              <a:rPr lang="fr-FR" sz="1400" dirty="0" err="1"/>
              <a:t>want</a:t>
            </a:r>
            <a:r>
              <a:rPr lang="fr-FR" sz="1400" dirty="0"/>
              <a:t> to use for the </a:t>
            </a:r>
            <a:r>
              <a:rPr lang="fr-FR" sz="1400" dirty="0" err="1"/>
              <a:t>normalization</a:t>
            </a:r>
            <a:endParaRPr lang="fr-FR" sz="1400" dirty="0"/>
          </a:p>
        </p:txBody>
      </p:sp>
    </p:spTree>
    <p:extLst>
      <p:ext uri="{BB962C8B-B14F-4D97-AF65-F5344CB8AC3E}">
        <p14:creationId xmlns:p14="http://schemas.microsoft.com/office/powerpoint/2010/main" val="305618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C1D16-8580-4732-B86B-5742D128F999}"/>
              </a:ext>
            </a:extLst>
          </p:cNvPr>
          <p:cNvSpPr>
            <a:spLocks noGrp="1"/>
          </p:cNvSpPr>
          <p:nvPr>
            <p:ph type="title"/>
          </p:nvPr>
        </p:nvSpPr>
        <p:spPr/>
        <p:txBody>
          <a:bodyPr/>
          <a:lstStyle/>
          <a:p>
            <a:r>
              <a:rPr lang="fr-FR" b="1" dirty="0"/>
              <a:t>1 – NORMALIZATION BETWEEN PLATES</a:t>
            </a:r>
            <a:endParaRPr lang="fr-FR" dirty="0"/>
          </a:p>
        </p:txBody>
      </p:sp>
      <p:pic>
        <p:nvPicPr>
          <p:cNvPr id="3" name="Image 2">
            <a:extLst>
              <a:ext uri="{FF2B5EF4-FFF2-40B4-BE49-F238E27FC236}">
                <a16:creationId xmlns:a16="http://schemas.microsoft.com/office/drawing/2014/main" id="{8F55E213-2837-433D-956A-5F53CA5D9CD9}"/>
              </a:ext>
            </a:extLst>
          </p:cNvPr>
          <p:cNvPicPr>
            <a:picLocks noChangeAspect="1"/>
          </p:cNvPicPr>
          <p:nvPr/>
        </p:nvPicPr>
        <p:blipFill>
          <a:blip r:embed="rId2"/>
          <a:stretch>
            <a:fillRect/>
          </a:stretch>
        </p:blipFill>
        <p:spPr>
          <a:xfrm>
            <a:off x="1247130" y="1390281"/>
            <a:ext cx="9240540" cy="5277587"/>
          </a:xfrm>
          <a:prstGeom prst="rect">
            <a:avLst/>
          </a:prstGeom>
        </p:spPr>
      </p:pic>
      <p:cxnSp>
        <p:nvCxnSpPr>
          <p:cNvPr id="4" name="Connecteur droit avec flèche 3">
            <a:extLst>
              <a:ext uri="{FF2B5EF4-FFF2-40B4-BE49-F238E27FC236}">
                <a16:creationId xmlns:a16="http://schemas.microsoft.com/office/drawing/2014/main" id="{774664F8-6BE2-4342-8DDD-E4C4446B093E}"/>
              </a:ext>
            </a:extLst>
          </p:cNvPr>
          <p:cNvCxnSpPr>
            <a:cxnSpLocks/>
          </p:cNvCxnSpPr>
          <p:nvPr/>
        </p:nvCxnSpPr>
        <p:spPr>
          <a:xfrm>
            <a:off x="9972675" y="3710106"/>
            <a:ext cx="63817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Connecteur droit avec flèche 5">
            <a:extLst>
              <a:ext uri="{FF2B5EF4-FFF2-40B4-BE49-F238E27FC236}">
                <a16:creationId xmlns:a16="http://schemas.microsoft.com/office/drawing/2014/main" id="{6E68C59A-BEF7-4C39-821F-AD44A5A1A94B}"/>
              </a:ext>
            </a:extLst>
          </p:cNvPr>
          <p:cNvCxnSpPr>
            <a:cxnSpLocks/>
          </p:cNvCxnSpPr>
          <p:nvPr/>
        </p:nvCxnSpPr>
        <p:spPr>
          <a:xfrm>
            <a:off x="9972675" y="4138731"/>
            <a:ext cx="63817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16253F82-E132-4479-9FD7-05FCE0A392C3}"/>
              </a:ext>
            </a:extLst>
          </p:cNvPr>
          <p:cNvSpPr txBox="1"/>
          <p:nvPr/>
        </p:nvSpPr>
        <p:spPr>
          <a:xfrm>
            <a:off x="8343900" y="1790700"/>
            <a:ext cx="2820045" cy="923330"/>
          </a:xfrm>
          <a:prstGeom prst="rect">
            <a:avLst/>
          </a:prstGeom>
          <a:solidFill>
            <a:schemeClr val="accent2">
              <a:lumMod val="40000"/>
              <a:lumOff val="60000"/>
            </a:schemeClr>
          </a:solidFill>
        </p:spPr>
        <p:txBody>
          <a:bodyPr wrap="square" rtlCol="0">
            <a:spAutoFit/>
          </a:bodyPr>
          <a:lstStyle/>
          <a:p>
            <a:pPr algn="ctr"/>
            <a:r>
              <a:rPr lang="fr-FR" dirty="0">
                <a:highlight>
                  <a:srgbClr val="FFFF00"/>
                </a:highlight>
              </a:rPr>
              <a:t>For </a:t>
            </a:r>
            <a:r>
              <a:rPr lang="fr-FR" dirty="0" err="1">
                <a:highlight>
                  <a:srgbClr val="FFFF00"/>
                </a:highlight>
              </a:rPr>
              <a:t>each</a:t>
            </a:r>
            <a:r>
              <a:rPr lang="fr-FR" dirty="0">
                <a:highlight>
                  <a:srgbClr val="FFFF00"/>
                </a:highlight>
              </a:rPr>
              <a:t> plate, </a:t>
            </a:r>
            <a:r>
              <a:rPr lang="fr-FR" dirty="0" err="1"/>
              <a:t>perform</a:t>
            </a:r>
            <a:r>
              <a:rPr lang="fr-FR" dirty="0"/>
              <a:t> </a:t>
            </a:r>
            <a:r>
              <a:rPr lang="fr-FR" dirty="0" err="1"/>
              <a:t>manual</a:t>
            </a:r>
            <a:r>
              <a:rPr lang="fr-FR" dirty="0"/>
              <a:t> </a:t>
            </a:r>
            <a:r>
              <a:rPr lang="fr-FR" dirty="0" err="1"/>
              <a:t>gating</a:t>
            </a:r>
            <a:r>
              <a:rPr lang="fr-FR" dirty="0"/>
              <a:t> to select </a:t>
            </a:r>
            <a:r>
              <a:rPr lang="fr-FR" dirty="0" err="1"/>
              <a:t>only</a:t>
            </a:r>
            <a:r>
              <a:rPr lang="fr-FR" dirty="0"/>
              <a:t> </a:t>
            </a:r>
            <a:r>
              <a:rPr lang="fr-FR" dirty="0" err="1"/>
              <a:t>beads</a:t>
            </a:r>
            <a:r>
              <a:rPr lang="fr-FR" dirty="0"/>
              <a:t> and not </a:t>
            </a:r>
            <a:r>
              <a:rPr lang="fr-FR" dirty="0" err="1"/>
              <a:t>debris</a:t>
            </a:r>
            <a:r>
              <a:rPr lang="fr-FR" dirty="0"/>
              <a:t> </a:t>
            </a:r>
          </a:p>
        </p:txBody>
      </p:sp>
      <p:sp>
        <p:nvSpPr>
          <p:cNvPr id="9" name="ZoneTexte 8">
            <a:extLst>
              <a:ext uri="{FF2B5EF4-FFF2-40B4-BE49-F238E27FC236}">
                <a16:creationId xmlns:a16="http://schemas.microsoft.com/office/drawing/2014/main" id="{0294BB04-8201-41D7-9264-9334E4479DAC}"/>
              </a:ext>
            </a:extLst>
          </p:cNvPr>
          <p:cNvSpPr txBox="1"/>
          <p:nvPr/>
        </p:nvSpPr>
        <p:spPr>
          <a:xfrm>
            <a:off x="10610851" y="3482515"/>
            <a:ext cx="1581150" cy="523220"/>
          </a:xfrm>
          <a:prstGeom prst="rect">
            <a:avLst/>
          </a:prstGeom>
          <a:noFill/>
        </p:spPr>
        <p:txBody>
          <a:bodyPr wrap="square" rtlCol="0">
            <a:spAutoFit/>
          </a:bodyPr>
          <a:lstStyle/>
          <a:p>
            <a:r>
              <a:rPr lang="fr-FR" sz="1400" dirty="0"/>
              <a:t>Click on </a:t>
            </a:r>
            <a:r>
              <a:rPr lang="fr-FR" sz="1400" dirty="0" err="1"/>
              <a:t>untransform</a:t>
            </a:r>
            <a:r>
              <a:rPr lang="fr-FR" sz="1400" dirty="0"/>
              <a:t> </a:t>
            </a:r>
            <a:r>
              <a:rPr lang="fr-FR" sz="1400" dirty="0" err="1"/>
              <a:t>beads</a:t>
            </a:r>
            <a:endParaRPr lang="fr-FR" sz="1400" dirty="0"/>
          </a:p>
        </p:txBody>
      </p:sp>
      <p:sp>
        <p:nvSpPr>
          <p:cNvPr id="10" name="ZoneTexte 9">
            <a:extLst>
              <a:ext uri="{FF2B5EF4-FFF2-40B4-BE49-F238E27FC236}">
                <a16:creationId xmlns:a16="http://schemas.microsoft.com/office/drawing/2014/main" id="{483A7E9E-3779-4EC1-845F-10E046301F25}"/>
              </a:ext>
            </a:extLst>
          </p:cNvPr>
          <p:cNvSpPr txBox="1"/>
          <p:nvPr/>
        </p:nvSpPr>
        <p:spPr>
          <a:xfrm>
            <a:off x="10601970" y="3971716"/>
            <a:ext cx="2038350" cy="523220"/>
          </a:xfrm>
          <a:prstGeom prst="rect">
            <a:avLst/>
          </a:prstGeom>
          <a:noFill/>
        </p:spPr>
        <p:txBody>
          <a:bodyPr wrap="square" rtlCol="0">
            <a:spAutoFit/>
          </a:bodyPr>
          <a:lstStyle/>
          <a:p>
            <a:r>
              <a:rPr lang="fr-FR" sz="1400" dirty="0"/>
              <a:t>And </a:t>
            </a:r>
            <a:r>
              <a:rPr lang="fr-FR" sz="1400" dirty="0" err="1"/>
              <a:t>finally</a:t>
            </a:r>
            <a:r>
              <a:rPr lang="fr-FR" sz="1400" dirty="0"/>
              <a:t>, click on </a:t>
            </a:r>
            <a:r>
              <a:rPr lang="fr-FR" sz="1400" dirty="0" err="1"/>
              <a:t>validate</a:t>
            </a:r>
            <a:r>
              <a:rPr lang="fr-FR" sz="1400" dirty="0"/>
              <a:t> </a:t>
            </a:r>
            <a:r>
              <a:rPr lang="fr-FR" sz="1400" dirty="0" err="1"/>
              <a:t>beads</a:t>
            </a:r>
            <a:endParaRPr lang="fr-FR" sz="1400" dirty="0"/>
          </a:p>
        </p:txBody>
      </p:sp>
      <p:cxnSp>
        <p:nvCxnSpPr>
          <p:cNvPr id="12" name="Connecteur droit avec flèche 11">
            <a:extLst>
              <a:ext uri="{FF2B5EF4-FFF2-40B4-BE49-F238E27FC236}">
                <a16:creationId xmlns:a16="http://schemas.microsoft.com/office/drawing/2014/main" id="{13FAF483-C056-43DB-A5AF-CD6714A670CD}"/>
              </a:ext>
            </a:extLst>
          </p:cNvPr>
          <p:cNvCxnSpPr/>
          <p:nvPr/>
        </p:nvCxnSpPr>
        <p:spPr>
          <a:xfrm>
            <a:off x="8867775" y="2819400"/>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B14D458C-54C4-4D45-BA15-130AC3BF149B}"/>
              </a:ext>
            </a:extLst>
          </p:cNvPr>
          <p:cNvSpPr txBox="1"/>
          <p:nvPr/>
        </p:nvSpPr>
        <p:spPr>
          <a:xfrm>
            <a:off x="8886825" y="2881676"/>
            <a:ext cx="2058045" cy="369332"/>
          </a:xfrm>
          <a:prstGeom prst="rect">
            <a:avLst/>
          </a:prstGeom>
          <a:noFill/>
        </p:spPr>
        <p:txBody>
          <a:bodyPr wrap="square" rtlCol="0">
            <a:spAutoFit/>
          </a:bodyPr>
          <a:lstStyle/>
          <a:p>
            <a:r>
              <a:rPr lang="fr-FR" dirty="0"/>
              <a:t>And </a:t>
            </a:r>
            <a:r>
              <a:rPr lang="fr-FR" dirty="0" err="1"/>
              <a:t>after</a:t>
            </a:r>
            <a:endParaRPr lang="fr-FR" dirty="0"/>
          </a:p>
        </p:txBody>
      </p:sp>
    </p:spTree>
    <p:extLst>
      <p:ext uri="{BB962C8B-B14F-4D97-AF65-F5344CB8AC3E}">
        <p14:creationId xmlns:p14="http://schemas.microsoft.com/office/powerpoint/2010/main" val="368306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726AB-7690-41CE-9CFB-56C0D7153E4F}"/>
              </a:ext>
            </a:extLst>
          </p:cNvPr>
          <p:cNvSpPr>
            <a:spLocks noGrp="1"/>
          </p:cNvSpPr>
          <p:nvPr>
            <p:ph type="title"/>
          </p:nvPr>
        </p:nvSpPr>
        <p:spPr/>
        <p:txBody>
          <a:bodyPr/>
          <a:lstStyle/>
          <a:p>
            <a:r>
              <a:rPr lang="fr-FR" b="1" dirty="0"/>
              <a:t>1 – NORMALIZATION BETWEEN PLATES</a:t>
            </a:r>
            <a:endParaRPr lang="fr-FR" dirty="0"/>
          </a:p>
        </p:txBody>
      </p:sp>
      <p:pic>
        <p:nvPicPr>
          <p:cNvPr id="3" name="Image 2">
            <a:extLst>
              <a:ext uri="{FF2B5EF4-FFF2-40B4-BE49-F238E27FC236}">
                <a16:creationId xmlns:a16="http://schemas.microsoft.com/office/drawing/2014/main" id="{7FE7DBD0-B0F9-4724-8CD2-FA76970CA4E4}"/>
              </a:ext>
            </a:extLst>
          </p:cNvPr>
          <p:cNvPicPr>
            <a:picLocks noChangeAspect="1"/>
          </p:cNvPicPr>
          <p:nvPr/>
        </p:nvPicPr>
        <p:blipFill>
          <a:blip r:embed="rId2"/>
          <a:stretch>
            <a:fillRect/>
          </a:stretch>
        </p:blipFill>
        <p:spPr>
          <a:xfrm>
            <a:off x="3933460" y="1733300"/>
            <a:ext cx="5220429" cy="3581900"/>
          </a:xfrm>
          <a:prstGeom prst="rect">
            <a:avLst/>
          </a:prstGeom>
        </p:spPr>
      </p:pic>
      <p:cxnSp>
        <p:nvCxnSpPr>
          <p:cNvPr id="4" name="Connecteur droit avec flèche 3">
            <a:extLst>
              <a:ext uri="{FF2B5EF4-FFF2-40B4-BE49-F238E27FC236}">
                <a16:creationId xmlns:a16="http://schemas.microsoft.com/office/drawing/2014/main" id="{917A8E16-C603-4A39-9280-0B95BE64C985}"/>
              </a:ext>
            </a:extLst>
          </p:cNvPr>
          <p:cNvCxnSpPr>
            <a:cxnSpLocks/>
          </p:cNvCxnSpPr>
          <p:nvPr/>
        </p:nvCxnSpPr>
        <p:spPr>
          <a:xfrm>
            <a:off x="9039225" y="2900481"/>
            <a:ext cx="63817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6A58EF4C-A36B-4A49-A670-3CA0ECC26D72}"/>
              </a:ext>
            </a:extLst>
          </p:cNvPr>
          <p:cNvSpPr txBox="1"/>
          <p:nvPr/>
        </p:nvSpPr>
        <p:spPr>
          <a:xfrm>
            <a:off x="9677400" y="2724149"/>
            <a:ext cx="1961786" cy="923330"/>
          </a:xfrm>
          <a:prstGeom prst="rect">
            <a:avLst/>
          </a:prstGeom>
          <a:noFill/>
        </p:spPr>
        <p:txBody>
          <a:bodyPr wrap="square" rtlCol="0">
            <a:spAutoFit/>
          </a:bodyPr>
          <a:lstStyle/>
          <a:p>
            <a:r>
              <a:rPr lang="fr-FR" dirty="0"/>
              <a:t>Select markers to </a:t>
            </a:r>
            <a:r>
              <a:rPr lang="fr-FR" dirty="0" err="1"/>
              <a:t>normalize</a:t>
            </a:r>
            <a:r>
              <a:rPr lang="fr-FR" dirty="0"/>
              <a:t> </a:t>
            </a:r>
            <a:r>
              <a:rPr lang="fr-FR" dirty="0">
                <a:highlight>
                  <a:srgbClr val="FFFF00"/>
                </a:highlight>
              </a:rPr>
              <a:t>for </a:t>
            </a:r>
            <a:r>
              <a:rPr lang="fr-FR" dirty="0" err="1">
                <a:highlight>
                  <a:srgbClr val="FFFF00"/>
                </a:highlight>
              </a:rPr>
              <a:t>each</a:t>
            </a:r>
            <a:r>
              <a:rPr lang="fr-FR" dirty="0">
                <a:highlight>
                  <a:srgbClr val="FFFF00"/>
                </a:highlight>
              </a:rPr>
              <a:t> Group</a:t>
            </a:r>
          </a:p>
        </p:txBody>
      </p:sp>
      <p:cxnSp>
        <p:nvCxnSpPr>
          <p:cNvPr id="8" name="Connecteur droit avec flèche 7">
            <a:extLst>
              <a:ext uri="{FF2B5EF4-FFF2-40B4-BE49-F238E27FC236}">
                <a16:creationId xmlns:a16="http://schemas.microsoft.com/office/drawing/2014/main" id="{B83C431A-04D6-4318-9E66-12FEAF77E0E6}"/>
              </a:ext>
            </a:extLst>
          </p:cNvPr>
          <p:cNvCxnSpPr>
            <a:cxnSpLocks/>
          </p:cNvCxnSpPr>
          <p:nvPr/>
        </p:nvCxnSpPr>
        <p:spPr>
          <a:xfrm>
            <a:off x="5077454" y="5315200"/>
            <a:ext cx="0" cy="3617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37117E40-BEFD-44BB-9921-148D96576DDF}"/>
              </a:ext>
            </a:extLst>
          </p:cNvPr>
          <p:cNvSpPr txBox="1"/>
          <p:nvPr/>
        </p:nvSpPr>
        <p:spPr>
          <a:xfrm>
            <a:off x="4210050" y="5638925"/>
            <a:ext cx="1961786" cy="646331"/>
          </a:xfrm>
          <a:prstGeom prst="rect">
            <a:avLst/>
          </a:prstGeom>
          <a:noFill/>
        </p:spPr>
        <p:txBody>
          <a:bodyPr wrap="square" rtlCol="0">
            <a:spAutoFit/>
          </a:bodyPr>
          <a:lstStyle/>
          <a:p>
            <a:pPr algn="ctr"/>
            <a:r>
              <a:rPr lang="fr-FR" dirty="0" err="1"/>
              <a:t>Then</a:t>
            </a:r>
            <a:r>
              <a:rPr lang="fr-FR" dirty="0"/>
              <a:t>, click on </a:t>
            </a:r>
            <a:r>
              <a:rPr lang="fr-FR" dirty="0" err="1"/>
              <a:t>Normalize</a:t>
            </a:r>
            <a:endParaRPr lang="fr-FR" dirty="0">
              <a:highlight>
                <a:srgbClr val="FFFF00"/>
              </a:highlight>
            </a:endParaRPr>
          </a:p>
        </p:txBody>
      </p:sp>
    </p:spTree>
    <p:extLst>
      <p:ext uri="{BB962C8B-B14F-4D97-AF65-F5344CB8AC3E}">
        <p14:creationId xmlns:p14="http://schemas.microsoft.com/office/powerpoint/2010/main" val="233790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C11FA-47ED-4F40-B4F0-A6C3BBAFAB71}"/>
              </a:ext>
            </a:extLst>
          </p:cNvPr>
          <p:cNvSpPr>
            <a:spLocks noGrp="1"/>
          </p:cNvSpPr>
          <p:nvPr>
            <p:ph type="title"/>
          </p:nvPr>
        </p:nvSpPr>
        <p:spPr/>
        <p:txBody>
          <a:bodyPr/>
          <a:lstStyle/>
          <a:p>
            <a:r>
              <a:rPr lang="fr-FR" b="1" dirty="0" err="1"/>
              <a:t>Normalization</a:t>
            </a:r>
            <a:r>
              <a:rPr lang="fr-FR" b="1" dirty="0"/>
              <a:t> outputs </a:t>
            </a:r>
          </a:p>
        </p:txBody>
      </p:sp>
      <p:pic>
        <p:nvPicPr>
          <p:cNvPr id="3" name="Image 2">
            <a:extLst>
              <a:ext uri="{FF2B5EF4-FFF2-40B4-BE49-F238E27FC236}">
                <a16:creationId xmlns:a16="http://schemas.microsoft.com/office/drawing/2014/main" id="{984869B9-DAC4-41A5-8364-C41DE56371A2}"/>
              </a:ext>
            </a:extLst>
          </p:cNvPr>
          <p:cNvPicPr>
            <a:picLocks noChangeAspect="1"/>
          </p:cNvPicPr>
          <p:nvPr/>
        </p:nvPicPr>
        <p:blipFill>
          <a:blip r:embed="rId2"/>
          <a:stretch>
            <a:fillRect/>
          </a:stretch>
        </p:blipFill>
        <p:spPr>
          <a:xfrm>
            <a:off x="1169740" y="1428750"/>
            <a:ext cx="9852519" cy="4753331"/>
          </a:xfrm>
          <a:prstGeom prst="rect">
            <a:avLst/>
          </a:prstGeom>
        </p:spPr>
      </p:pic>
    </p:spTree>
    <p:extLst>
      <p:ext uri="{BB962C8B-B14F-4D97-AF65-F5344CB8AC3E}">
        <p14:creationId xmlns:p14="http://schemas.microsoft.com/office/powerpoint/2010/main" val="154842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504702-F707-4E21-82B3-B8B6411F72DC}"/>
              </a:ext>
            </a:extLst>
          </p:cNvPr>
          <p:cNvSpPr>
            <a:spLocks noGrp="1"/>
          </p:cNvSpPr>
          <p:nvPr>
            <p:ph type="title"/>
          </p:nvPr>
        </p:nvSpPr>
        <p:spPr/>
        <p:txBody>
          <a:bodyPr/>
          <a:lstStyle/>
          <a:p>
            <a:r>
              <a:rPr lang="fr-FR" b="1" dirty="0"/>
              <a:t>2 – FLOWQC</a:t>
            </a:r>
            <a:endParaRPr lang="fr-FR" dirty="0"/>
          </a:p>
        </p:txBody>
      </p:sp>
      <p:sp>
        <p:nvSpPr>
          <p:cNvPr id="4" name="ZoneTexte 3">
            <a:extLst>
              <a:ext uri="{FF2B5EF4-FFF2-40B4-BE49-F238E27FC236}">
                <a16:creationId xmlns:a16="http://schemas.microsoft.com/office/drawing/2014/main" id="{052CB0FB-9BF9-4A8B-8BA3-D25DD6621218}"/>
              </a:ext>
            </a:extLst>
          </p:cNvPr>
          <p:cNvSpPr txBox="1"/>
          <p:nvPr/>
        </p:nvSpPr>
        <p:spPr>
          <a:xfrm>
            <a:off x="457199" y="1700742"/>
            <a:ext cx="3691467" cy="4185761"/>
          </a:xfrm>
          <a:prstGeom prst="rect">
            <a:avLst/>
          </a:prstGeom>
          <a:solidFill>
            <a:schemeClr val="accent2">
              <a:lumMod val="20000"/>
              <a:lumOff val="80000"/>
            </a:schemeClr>
          </a:solidFill>
        </p:spPr>
        <p:txBody>
          <a:bodyPr wrap="square" rtlCol="0">
            <a:spAutoFit/>
          </a:bodyPr>
          <a:lstStyle/>
          <a:p>
            <a:r>
              <a:rPr lang="en-US" sz="1400" dirty="0"/>
              <a:t>This section is designed to clean your FCS files by removing technical artifacts and unwanted events.</a:t>
            </a:r>
          </a:p>
          <a:p>
            <a:r>
              <a:rPr lang="en-US" sz="1400" b="1" dirty="0"/>
              <a:t>Remove margin events:</a:t>
            </a:r>
            <a:r>
              <a:rPr lang="en-US" sz="1400" dirty="0"/>
              <a:t> These are extreme events that fall outside the detector range and may distort analysis.</a:t>
            </a:r>
          </a:p>
          <a:p>
            <a:r>
              <a:rPr lang="en-US" sz="1400" b="1" dirty="0"/>
              <a:t>Remove doublets:</a:t>
            </a:r>
            <a:r>
              <a:rPr lang="en-US" sz="1400" dirty="0"/>
              <a:t> These are overlapping events (e.g., two cells passing together) that should be excluded from single-cell analysis.</a:t>
            </a:r>
          </a:p>
          <a:p>
            <a:r>
              <a:rPr lang="en-US" sz="1400" b="1" dirty="0"/>
              <a:t>Use </a:t>
            </a:r>
            <a:r>
              <a:rPr lang="en-US" sz="1400" b="1" dirty="0" err="1"/>
              <a:t>FlowCut</a:t>
            </a:r>
            <a:r>
              <a:rPr lang="en-US" sz="1400" b="1" dirty="0"/>
              <a:t>:</a:t>
            </a:r>
            <a:r>
              <a:rPr lang="en-US" sz="1400" dirty="0"/>
              <a:t> </a:t>
            </a:r>
            <a:r>
              <a:rPr lang="en-US" sz="1400" dirty="0" err="1"/>
              <a:t>FlowCut</a:t>
            </a:r>
            <a:r>
              <a:rPr lang="en-US" sz="1400" dirty="0"/>
              <a:t> is an automated quality control algorithm that detects and removes abnormal regions in flow cytometry data over time. It uses statistical and signal drift detection to identify unstable acquisition periods, improving data consistency.</a:t>
            </a:r>
          </a:p>
          <a:p>
            <a:endParaRPr lang="en-US" sz="1400" dirty="0"/>
          </a:p>
          <a:p>
            <a:r>
              <a:rPr lang="en-US" sz="1400" dirty="0">
                <a:sym typeface="Wingdings" panose="05000000000000000000" pitchFamily="2" charset="2"/>
              </a:rPr>
              <a:t> </a:t>
            </a:r>
            <a:r>
              <a:rPr lang="en-US" sz="1400" dirty="0"/>
              <a:t>Configure </a:t>
            </a:r>
            <a:r>
              <a:rPr lang="en-US" sz="1400" dirty="0" err="1"/>
              <a:t>FlowCut</a:t>
            </a:r>
            <a:r>
              <a:rPr lang="en-US" sz="1400" dirty="0"/>
              <a:t> thresholds and select relevant markers before launching the cleaning process on all files.</a:t>
            </a:r>
          </a:p>
        </p:txBody>
      </p:sp>
      <p:pic>
        <p:nvPicPr>
          <p:cNvPr id="5" name="Image 4">
            <a:extLst>
              <a:ext uri="{FF2B5EF4-FFF2-40B4-BE49-F238E27FC236}">
                <a16:creationId xmlns:a16="http://schemas.microsoft.com/office/drawing/2014/main" id="{C056B55C-E833-4195-9DEA-2CDDE8760B7E}"/>
              </a:ext>
            </a:extLst>
          </p:cNvPr>
          <p:cNvPicPr>
            <a:picLocks noChangeAspect="1"/>
          </p:cNvPicPr>
          <p:nvPr/>
        </p:nvPicPr>
        <p:blipFill rotWithShape="1">
          <a:blip r:embed="rId2"/>
          <a:srcRect t="7750" r="21799" b="17568"/>
          <a:stretch/>
        </p:blipFill>
        <p:spPr>
          <a:xfrm>
            <a:off x="4613138" y="1333797"/>
            <a:ext cx="7457054" cy="4190406"/>
          </a:xfrm>
          <a:prstGeom prst="rect">
            <a:avLst/>
          </a:prstGeom>
        </p:spPr>
      </p:pic>
    </p:spTree>
    <p:extLst>
      <p:ext uri="{BB962C8B-B14F-4D97-AF65-F5344CB8AC3E}">
        <p14:creationId xmlns:p14="http://schemas.microsoft.com/office/powerpoint/2010/main" val="213236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FCA48-9980-4A89-81B5-71B2E195FFD4}"/>
              </a:ext>
            </a:extLst>
          </p:cNvPr>
          <p:cNvSpPr>
            <a:spLocks noGrp="1"/>
          </p:cNvSpPr>
          <p:nvPr>
            <p:ph type="title"/>
          </p:nvPr>
        </p:nvSpPr>
        <p:spPr/>
        <p:txBody>
          <a:bodyPr/>
          <a:lstStyle/>
          <a:p>
            <a:r>
              <a:rPr lang="fr-FR" b="1" dirty="0" err="1"/>
              <a:t>flowCut</a:t>
            </a:r>
            <a:r>
              <a:rPr lang="fr-FR" b="1" dirty="0"/>
              <a:t> output </a:t>
            </a:r>
          </a:p>
        </p:txBody>
      </p:sp>
      <p:pic>
        <p:nvPicPr>
          <p:cNvPr id="3" name="Image 2">
            <a:extLst>
              <a:ext uri="{FF2B5EF4-FFF2-40B4-BE49-F238E27FC236}">
                <a16:creationId xmlns:a16="http://schemas.microsoft.com/office/drawing/2014/main" id="{4AD63A5E-606D-4E6A-9C97-BDD1A76D3EAA}"/>
              </a:ext>
            </a:extLst>
          </p:cNvPr>
          <p:cNvPicPr>
            <a:picLocks noChangeAspect="1"/>
          </p:cNvPicPr>
          <p:nvPr/>
        </p:nvPicPr>
        <p:blipFill>
          <a:blip r:embed="rId2"/>
          <a:stretch>
            <a:fillRect/>
          </a:stretch>
        </p:blipFill>
        <p:spPr>
          <a:xfrm>
            <a:off x="174243" y="1285874"/>
            <a:ext cx="11843513" cy="3022639"/>
          </a:xfrm>
          <a:prstGeom prst="rect">
            <a:avLst/>
          </a:prstGeom>
        </p:spPr>
      </p:pic>
      <p:sp>
        <p:nvSpPr>
          <p:cNvPr id="4" name="ZoneTexte 3">
            <a:extLst>
              <a:ext uri="{FF2B5EF4-FFF2-40B4-BE49-F238E27FC236}">
                <a16:creationId xmlns:a16="http://schemas.microsoft.com/office/drawing/2014/main" id="{0FC39C13-4D11-4F5B-9CEB-59A488E4829F}"/>
              </a:ext>
            </a:extLst>
          </p:cNvPr>
          <p:cNvSpPr txBox="1"/>
          <p:nvPr/>
        </p:nvSpPr>
        <p:spPr>
          <a:xfrm>
            <a:off x="1967542" y="5005151"/>
            <a:ext cx="7992533" cy="923330"/>
          </a:xfrm>
          <a:prstGeom prst="rect">
            <a:avLst/>
          </a:prstGeom>
          <a:solidFill>
            <a:schemeClr val="accent2">
              <a:lumMod val="20000"/>
              <a:lumOff val="80000"/>
            </a:schemeClr>
          </a:solidFill>
        </p:spPr>
        <p:txBody>
          <a:bodyPr wrap="square" rtlCol="0">
            <a:spAutoFit/>
          </a:bodyPr>
          <a:lstStyle/>
          <a:p>
            <a:r>
              <a:rPr lang="en-US" dirty="0"/>
              <a:t>For each plate, you have a table with the file name, and the associated percentage of deleted cells. For more information on a particular file, click on the file in the table.</a:t>
            </a:r>
          </a:p>
        </p:txBody>
      </p:sp>
      <p:cxnSp>
        <p:nvCxnSpPr>
          <p:cNvPr id="6" name="Connecteur droit avec flèche 5">
            <a:extLst>
              <a:ext uri="{FF2B5EF4-FFF2-40B4-BE49-F238E27FC236}">
                <a16:creationId xmlns:a16="http://schemas.microsoft.com/office/drawing/2014/main" id="{7798E3AC-CAAD-4941-B3B0-4A0D0EDB9733}"/>
              </a:ext>
            </a:extLst>
          </p:cNvPr>
          <p:cNvCxnSpPr>
            <a:cxnSpLocks/>
          </p:cNvCxnSpPr>
          <p:nvPr/>
        </p:nvCxnSpPr>
        <p:spPr>
          <a:xfrm flipV="1">
            <a:off x="2696106" y="2650068"/>
            <a:ext cx="0" cy="20743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682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12EA5-A925-4961-A66F-0CAB24A622AE}"/>
              </a:ext>
            </a:extLst>
          </p:cNvPr>
          <p:cNvSpPr>
            <a:spLocks noGrp="1"/>
          </p:cNvSpPr>
          <p:nvPr>
            <p:ph type="title"/>
          </p:nvPr>
        </p:nvSpPr>
        <p:spPr/>
        <p:txBody>
          <a:bodyPr/>
          <a:lstStyle/>
          <a:p>
            <a:r>
              <a:rPr lang="fr-FR" b="1" dirty="0" err="1"/>
              <a:t>flowCut</a:t>
            </a:r>
            <a:r>
              <a:rPr lang="fr-FR" b="1" dirty="0"/>
              <a:t> outputs</a:t>
            </a:r>
          </a:p>
        </p:txBody>
      </p:sp>
      <p:pic>
        <p:nvPicPr>
          <p:cNvPr id="3" name="Image 2">
            <a:extLst>
              <a:ext uri="{FF2B5EF4-FFF2-40B4-BE49-F238E27FC236}">
                <a16:creationId xmlns:a16="http://schemas.microsoft.com/office/drawing/2014/main" id="{AA934D52-3EC8-4418-A7B0-453813F6E3DE}"/>
              </a:ext>
            </a:extLst>
          </p:cNvPr>
          <p:cNvPicPr>
            <a:picLocks noChangeAspect="1"/>
          </p:cNvPicPr>
          <p:nvPr/>
        </p:nvPicPr>
        <p:blipFill>
          <a:blip r:embed="rId2"/>
          <a:stretch>
            <a:fillRect/>
          </a:stretch>
        </p:blipFill>
        <p:spPr>
          <a:xfrm>
            <a:off x="432489" y="3289908"/>
            <a:ext cx="3909911" cy="3370371"/>
          </a:xfrm>
          <a:prstGeom prst="rect">
            <a:avLst/>
          </a:prstGeom>
        </p:spPr>
      </p:pic>
      <p:sp>
        <p:nvSpPr>
          <p:cNvPr id="4" name="ZoneTexte 3">
            <a:extLst>
              <a:ext uri="{FF2B5EF4-FFF2-40B4-BE49-F238E27FC236}">
                <a16:creationId xmlns:a16="http://schemas.microsoft.com/office/drawing/2014/main" id="{5E656038-8DBB-4DB7-AAE9-B1F46EABCF8D}"/>
              </a:ext>
            </a:extLst>
          </p:cNvPr>
          <p:cNvSpPr txBox="1"/>
          <p:nvPr/>
        </p:nvSpPr>
        <p:spPr>
          <a:xfrm>
            <a:off x="571687" y="1508417"/>
            <a:ext cx="4313569" cy="646331"/>
          </a:xfrm>
          <a:prstGeom prst="rect">
            <a:avLst/>
          </a:prstGeom>
          <a:solidFill>
            <a:schemeClr val="accent2">
              <a:lumMod val="20000"/>
              <a:lumOff val="80000"/>
            </a:schemeClr>
          </a:solidFill>
        </p:spPr>
        <p:txBody>
          <a:bodyPr wrap="square" rtlCol="0">
            <a:spAutoFit/>
          </a:bodyPr>
          <a:lstStyle/>
          <a:p>
            <a:pPr algn="ctr"/>
            <a:r>
              <a:rPr lang="en-US" dirty="0"/>
              <a:t>Click on </a:t>
            </a:r>
            <a:r>
              <a:rPr lang="en-US" dirty="0" err="1"/>
              <a:t>Perc.Removed</a:t>
            </a:r>
            <a:r>
              <a:rPr lang="en-US" dirty="0"/>
              <a:t> to display the files in ascending or descending order.</a:t>
            </a:r>
          </a:p>
        </p:txBody>
      </p:sp>
      <p:cxnSp>
        <p:nvCxnSpPr>
          <p:cNvPr id="6" name="Connecteur droit 5">
            <a:extLst>
              <a:ext uri="{FF2B5EF4-FFF2-40B4-BE49-F238E27FC236}">
                <a16:creationId xmlns:a16="http://schemas.microsoft.com/office/drawing/2014/main" id="{C715FDE5-0149-4A63-989D-ABBC661A78A3}"/>
              </a:ext>
            </a:extLst>
          </p:cNvPr>
          <p:cNvCxnSpPr>
            <a:cxnSpLocks/>
          </p:cNvCxnSpPr>
          <p:nvPr/>
        </p:nvCxnSpPr>
        <p:spPr>
          <a:xfrm flipH="1">
            <a:off x="5232400" y="2497666"/>
            <a:ext cx="1" cy="2904067"/>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eur droit avec flèche 7">
            <a:extLst>
              <a:ext uri="{FF2B5EF4-FFF2-40B4-BE49-F238E27FC236}">
                <a16:creationId xmlns:a16="http://schemas.microsoft.com/office/drawing/2014/main" id="{3A72F947-B03C-4BED-9B7E-9712FA0A7C22}"/>
              </a:ext>
            </a:extLst>
          </p:cNvPr>
          <p:cNvCxnSpPr>
            <a:cxnSpLocks/>
          </p:cNvCxnSpPr>
          <p:nvPr/>
        </p:nvCxnSpPr>
        <p:spPr>
          <a:xfrm>
            <a:off x="4052987" y="2497666"/>
            <a:ext cx="0" cy="1591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08A2AE93-003A-40D1-8166-0F5A7F9B20D1}"/>
              </a:ext>
            </a:extLst>
          </p:cNvPr>
          <p:cNvPicPr>
            <a:picLocks noChangeAspect="1"/>
          </p:cNvPicPr>
          <p:nvPr/>
        </p:nvPicPr>
        <p:blipFill>
          <a:blip r:embed="rId3"/>
          <a:stretch>
            <a:fillRect/>
          </a:stretch>
        </p:blipFill>
        <p:spPr>
          <a:xfrm>
            <a:off x="6522159" y="2468680"/>
            <a:ext cx="4553585" cy="581106"/>
          </a:xfrm>
          <a:prstGeom prst="rect">
            <a:avLst/>
          </a:prstGeom>
        </p:spPr>
      </p:pic>
      <p:sp>
        <p:nvSpPr>
          <p:cNvPr id="11" name="ZoneTexte 10">
            <a:extLst>
              <a:ext uri="{FF2B5EF4-FFF2-40B4-BE49-F238E27FC236}">
                <a16:creationId xmlns:a16="http://schemas.microsoft.com/office/drawing/2014/main" id="{8AD9DA10-A5F9-4843-9F7C-98188F1EA79B}"/>
              </a:ext>
            </a:extLst>
          </p:cNvPr>
          <p:cNvSpPr txBox="1"/>
          <p:nvPr/>
        </p:nvSpPr>
        <p:spPr>
          <a:xfrm>
            <a:off x="6985000" y="1850899"/>
            <a:ext cx="4707467" cy="369332"/>
          </a:xfrm>
          <a:prstGeom prst="rect">
            <a:avLst/>
          </a:prstGeom>
          <a:noFill/>
        </p:spPr>
        <p:txBody>
          <a:bodyPr wrap="square" rtlCol="0">
            <a:spAutoFit/>
          </a:bodyPr>
          <a:lstStyle/>
          <a:p>
            <a:r>
              <a:rPr lang="fr-FR" b="1" dirty="0">
                <a:highlight>
                  <a:srgbClr val="FFFF00"/>
                </a:highlight>
              </a:rPr>
              <a:t>SAVE FLOWCUT FILTERING :</a:t>
            </a:r>
          </a:p>
        </p:txBody>
      </p:sp>
      <p:cxnSp>
        <p:nvCxnSpPr>
          <p:cNvPr id="12" name="Connecteur droit avec flèche 11">
            <a:extLst>
              <a:ext uri="{FF2B5EF4-FFF2-40B4-BE49-F238E27FC236}">
                <a16:creationId xmlns:a16="http://schemas.microsoft.com/office/drawing/2014/main" id="{D053279B-FE90-4133-B1F0-EEBD8DB6E2F9}"/>
              </a:ext>
            </a:extLst>
          </p:cNvPr>
          <p:cNvCxnSpPr>
            <a:cxnSpLocks/>
          </p:cNvCxnSpPr>
          <p:nvPr/>
        </p:nvCxnSpPr>
        <p:spPr>
          <a:xfrm>
            <a:off x="7227987" y="2920999"/>
            <a:ext cx="0" cy="5842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a:extLst>
              <a:ext uri="{FF2B5EF4-FFF2-40B4-BE49-F238E27FC236}">
                <a16:creationId xmlns:a16="http://schemas.microsoft.com/office/drawing/2014/main" id="{C9B1E059-E7DA-4A3D-8F65-68EBC051B14E}"/>
              </a:ext>
            </a:extLst>
          </p:cNvPr>
          <p:cNvCxnSpPr>
            <a:cxnSpLocks/>
          </p:cNvCxnSpPr>
          <p:nvPr/>
        </p:nvCxnSpPr>
        <p:spPr>
          <a:xfrm>
            <a:off x="10098187" y="2920998"/>
            <a:ext cx="0" cy="5842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2E15F84-9D05-4423-8860-B993E3CFF306}"/>
              </a:ext>
            </a:extLst>
          </p:cNvPr>
          <p:cNvCxnSpPr>
            <a:cxnSpLocks/>
          </p:cNvCxnSpPr>
          <p:nvPr/>
        </p:nvCxnSpPr>
        <p:spPr>
          <a:xfrm>
            <a:off x="8619065" y="2920998"/>
            <a:ext cx="0" cy="5842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52922484-A5EE-4210-B46B-010A9EA30930}"/>
              </a:ext>
            </a:extLst>
          </p:cNvPr>
          <p:cNvSpPr txBox="1"/>
          <p:nvPr/>
        </p:nvSpPr>
        <p:spPr>
          <a:xfrm>
            <a:off x="6522159" y="3460001"/>
            <a:ext cx="1615328" cy="646331"/>
          </a:xfrm>
          <a:prstGeom prst="rect">
            <a:avLst/>
          </a:prstGeom>
          <a:noFill/>
        </p:spPr>
        <p:txBody>
          <a:bodyPr wrap="square" rtlCol="0">
            <a:spAutoFit/>
          </a:bodyPr>
          <a:lstStyle/>
          <a:p>
            <a:pPr algn="ctr"/>
            <a:r>
              <a:rPr lang="fr-FR" sz="1200" dirty="0" err="1"/>
              <a:t>Remove</a:t>
            </a:r>
            <a:r>
              <a:rPr lang="fr-FR" sz="1200" dirty="0"/>
              <a:t> the </a:t>
            </a:r>
            <a:r>
              <a:rPr lang="fr-FR" sz="1200" dirty="0" err="1"/>
              <a:t>flowCut</a:t>
            </a:r>
            <a:r>
              <a:rPr lang="fr-FR" sz="1200" dirty="0"/>
              <a:t> </a:t>
            </a:r>
            <a:r>
              <a:rPr lang="fr-FR" sz="1200" dirty="0" err="1"/>
              <a:t>filtering</a:t>
            </a:r>
            <a:r>
              <a:rPr lang="fr-FR" sz="1200" dirty="0"/>
              <a:t> on the file </a:t>
            </a:r>
            <a:r>
              <a:rPr lang="fr-FR" sz="1200" dirty="0" err="1"/>
              <a:t>that</a:t>
            </a:r>
            <a:r>
              <a:rPr lang="fr-FR" sz="1200" dirty="0"/>
              <a:t> </a:t>
            </a:r>
            <a:r>
              <a:rPr lang="fr-FR" sz="1200" dirty="0" err="1"/>
              <a:t>you</a:t>
            </a:r>
            <a:r>
              <a:rPr lang="fr-FR" sz="1200" dirty="0"/>
              <a:t> have </a:t>
            </a:r>
            <a:r>
              <a:rPr lang="fr-FR" sz="1200" dirty="0" err="1"/>
              <a:t>selected</a:t>
            </a:r>
            <a:endParaRPr lang="fr-FR" sz="1200" dirty="0"/>
          </a:p>
        </p:txBody>
      </p:sp>
      <p:sp>
        <p:nvSpPr>
          <p:cNvPr id="17" name="ZoneTexte 16">
            <a:extLst>
              <a:ext uri="{FF2B5EF4-FFF2-40B4-BE49-F238E27FC236}">
                <a16:creationId xmlns:a16="http://schemas.microsoft.com/office/drawing/2014/main" id="{405307D7-17CE-4514-AE56-FBEADF9752E5}"/>
              </a:ext>
            </a:extLst>
          </p:cNvPr>
          <p:cNvSpPr txBox="1"/>
          <p:nvPr/>
        </p:nvSpPr>
        <p:spPr>
          <a:xfrm>
            <a:off x="8131981" y="3502103"/>
            <a:ext cx="1226646" cy="646331"/>
          </a:xfrm>
          <a:prstGeom prst="rect">
            <a:avLst/>
          </a:prstGeom>
          <a:noFill/>
        </p:spPr>
        <p:txBody>
          <a:bodyPr wrap="square" rtlCol="0">
            <a:spAutoFit/>
          </a:bodyPr>
          <a:lstStyle/>
          <a:p>
            <a:pPr algn="ctr"/>
            <a:r>
              <a:rPr lang="fr-FR" sz="1200" dirty="0" err="1"/>
              <a:t>Remove</a:t>
            </a:r>
            <a:r>
              <a:rPr lang="fr-FR" sz="1200" dirty="0"/>
              <a:t> the </a:t>
            </a:r>
            <a:r>
              <a:rPr lang="fr-FR" sz="1200" dirty="0" err="1"/>
              <a:t>flowCut</a:t>
            </a:r>
            <a:r>
              <a:rPr lang="fr-FR" sz="1200" dirty="0"/>
              <a:t> </a:t>
            </a:r>
            <a:r>
              <a:rPr lang="fr-FR" sz="1200" dirty="0" err="1"/>
              <a:t>filtering</a:t>
            </a:r>
            <a:r>
              <a:rPr lang="fr-FR" sz="1200" dirty="0"/>
              <a:t> on the plate</a:t>
            </a:r>
          </a:p>
        </p:txBody>
      </p:sp>
      <p:sp>
        <p:nvSpPr>
          <p:cNvPr id="18" name="ZoneTexte 17">
            <a:extLst>
              <a:ext uri="{FF2B5EF4-FFF2-40B4-BE49-F238E27FC236}">
                <a16:creationId xmlns:a16="http://schemas.microsoft.com/office/drawing/2014/main" id="{4DEB62EE-50ED-4A58-9311-32450D91EADF}"/>
              </a:ext>
            </a:extLst>
          </p:cNvPr>
          <p:cNvSpPr txBox="1"/>
          <p:nvPr/>
        </p:nvSpPr>
        <p:spPr>
          <a:xfrm>
            <a:off x="9434970" y="3502104"/>
            <a:ext cx="1683385" cy="646331"/>
          </a:xfrm>
          <a:prstGeom prst="rect">
            <a:avLst/>
          </a:prstGeom>
          <a:noFill/>
        </p:spPr>
        <p:txBody>
          <a:bodyPr wrap="square" rtlCol="0">
            <a:spAutoFit/>
          </a:bodyPr>
          <a:lstStyle/>
          <a:p>
            <a:pPr algn="ctr"/>
            <a:r>
              <a:rPr lang="fr-FR" sz="1200" dirty="0" err="1"/>
              <a:t>Validate</a:t>
            </a:r>
            <a:r>
              <a:rPr lang="fr-FR" sz="1200" dirty="0"/>
              <a:t> QC once </a:t>
            </a:r>
            <a:r>
              <a:rPr lang="fr-FR" sz="1200" dirty="0" err="1"/>
              <a:t>you</a:t>
            </a:r>
            <a:r>
              <a:rPr lang="fr-FR" sz="1200" dirty="0"/>
              <a:t> have </a:t>
            </a:r>
            <a:r>
              <a:rPr lang="fr-FR" sz="1200" dirty="0" err="1"/>
              <a:t>checked</a:t>
            </a:r>
            <a:r>
              <a:rPr lang="fr-FR" sz="1200" dirty="0"/>
              <a:t> the </a:t>
            </a:r>
            <a:r>
              <a:rPr lang="fr-FR" sz="1200" dirty="0" err="1"/>
              <a:t>results</a:t>
            </a:r>
            <a:endParaRPr lang="fr-FR" sz="1200" dirty="0"/>
          </a:p>
        </p:txBody>
      </p:sp>
    </p:spTree>
    <p:extLst>
      <p:ext uri="{BB962C8B-B14F-4D97-AF65-F5344CB8AC3E}">
        <p14:creationId xmlns:p14="http://schemas.microsoft.com/office/powerpoint/2010/main" val="458949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E5BF-3CE7-4F5E-9EEE-D49E9D98BF85}"/>
              </a:ext>
            </a:extLst>
          </p:cNvPr>
          <p:cNvSpPr>
            <a:spLocks noGrp="1"/>
          </p:cNvSpPr>
          <p:nvPr>
            <p:ph type="title"/>
          </p:nvPr>
        </p:nvSpPr>
        <p:spPr/>
        <p:txBody>
          <a:bodyPr/>
          <a:lstStyle/>
          <a:p>
            <a:r>
              <a:rPr lang="fr-FR" b="1" dirty="0"/>
              <a:t>3- </a:t>
            </a:r>
            <a:r>
              <a:rPr lang="fr-FR" b="1" dirty="0" err="1"/>
              <a:t>Concatenate</a:t>
            </a:r>
            <a:r>
              <a:rPr lang="fr-FR" b="1" dirty="0"/>
              <a:t> plates</a:t>
            </a:r>
          </a:p>
        </p:txBody>
      </p:sp>
      <p:pic>
        <p:nvPicPr>
          <p:cNvPr id="3" name="Image 2">
            <a:extLst>
              <a:ext uri="{FF2B5EF4-FFF2-40B4-BE49-F238E27FC236}">
                <a16:creationId xmlns:a16="http://schemas.microsoft.com/office/drawing/2014/main" id="{7762783A-A76F-46FA-9081-7461AE2120FF}"/>
              </a:ext>
            </a:extLst>
          </p:cNvPr>
          <p:cNvPicPr>
            <a:picLocks noChangeAspect="1"/>
          </p:cNvPicPr>
          <p:nvPr/>
        </p:nvPicPr>
        <p:blipFill>
          <a:blip r:embed="rId2"/>
          <a:stretch>
            <a:fillRect/>
          </a:stretch>
        </p:blipFill>
        <p:spPr>
          <a:xfrm>
            <a:off x="2580784" y="1622687"/>
            <a:ext cx="7030431" cy="1991003"/>
          </a:xfrm>
          <a:prstGeom prst="rect">
            <a:avLst/>
          </a:prstGeom>
        </p:spPr>
      </p:pic>
      <p:sp>
        <p:nvSpPr>
          <p:cNvPr id="4" name="ZoneTexte 3">
            <a:extLst>
              <a:ext uri="{FF2B5EF4-FFF2-40B4-BE49-F238E27FC236}">
                <a16:creationId xmlns:a16="http://schemas.microsoft.com/office/drawing/2014/main" id="{00165220-9668-4352-992B-15A6C504C9E6}"/>
              </a:ext>
            </a:extLst>
          </p:cNvPr>
          <p:cNvSpPr txBox="1"/>
          <p:nvPr/>
        </p:nvSpPr>
        <p:spPr>
          <a:xfrm>
            <a:off x="2231926" y="4198409"/>
            <a:ext cx="7992533" cy="1200329"/>
          </a:xfrm>
          <a:prstGeom prst="rect">
            <a:avLst/>
          </a:prstGeom>
          <a:solidFill>
            <a:schemeClr val="accent2">
              <a:lumMod val="20000"/>
              <a:lumOff val="80000"/>
            </a:schemeClr>
          </a:solidFill>
        </p:spPr>
        <p:txBody>
          <a:bodyPr wrap="square" rtlCol="0">
            <a:spAutoFit/>
          </a:bodyPr>
          <a:lstStyle/>
          <a:p>
            <a:r>
              <a:rPr lang="en-US" dirty="0"/>
              <a:t>This section allows you to concatenate plates. The data parameters will be those present in the first plate you selected.</a:t>
            </a:r>
          </a:p>
          <a:p>
            <a:endParaRPr lang="en-US" dirty="0"/>
          </a:p>
          <a:p>
            <a:r>
              <a:rPr lang="en-US" dirty="0"/>
              <a:t> ! Repeat this action as many times as you have plates to concatenate. !  </a:t>
            </a:r>
            <a:endParaRPr lang="fr-FR" dirty="0"/>
          </a:p>
        </p:txBody>
      </p:sp>
    </p:spTree>
    <p:extLst>
      <p:ext uri="{BB962C8B-B14F-4D97-AF65-F5344CB8AC3E}">
        <p14:creationId xmlns:p14="http://schemas.microsoft.com/office/powerpoint/2010/main" val="1772879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62C49D-754F-4723-B976-D23D689B5297}"/>
              </a:ext>
            </a:extLst>
          </p:cNvPr>
          <p:cNvSpPr>
            <a:spLocks noGrp="1"/>
          </p:cNvSpPr>
          <p:nvPr>
            <p:ph type="title"/>
          </p:nvPr>
        </p:nvSpPr>
        <p:spPr/>
        <p:txBody>
          <a:bodyPr/>
          <a:lstStyle/>
          <a:p>
            <a:r>
              <a:rPr lang="fr-FR" b="1" dirty="0"/>
              <a:t>3- </a:t>
            </a:r>
            <a:r>
              <a:rPr lang="fr-FR" b="1" dirty="0" err="1"/>
              <a:t>Concatenate</a:t>
            </a:r>
            <a:r>
              <a:rPr lang="fr-FR" b="1" dirty="0"/>
              <a:t> plates</a:t>
            </a:r>
            <a:endParaRPr lang="fr-FR" dirty="0"/>
          </a:p>
        </p:txBody>
      </p:sp>
      <p:pic>
        <p:nvPicPr>
          <p:cNvPr id="3" name="Image 2">
            <a:extLst>
              <a:ext uri="{FF2B5EF4-FFF2-40B4-BE49-F238E27FC236}">
                <a16:creationId xmlns:a16="http://schemas.microsoft.com/office/drawing/2014/main" id="{2733BEFF-2FA6-4D8E-ACD3-044308FE6900}"/>
              </a:ext>
            </a:extLst>
          </p:cNvPr>
          <p:cNvPicPr>
            <a:picLocks noChangeAspect="1"/>
          </p:cNvPicPr>
          <p:nvPr/>
        </p:nvPicPr>
        <p:blipFill>
          <a:blip r:embed="rId2"/>
          <a:stretch>
            <a:fillRect/>
          </a:stretch>
        </p:blipFill>
        <p:spPr>
          <a:xfrm>
            <a:off x="249902" y="1349113"/>
            <a:ext cx="5630061" cy="3753374"/>
          </a:xfrm>
          <a:prstGeom prst="rect">
            <a:avLst/>
          </a:prstGeom>
        </p:spPr>
      </p:pic>
      <p:sp>
        <p:nvSpPr>
          <p:cNvPr id="4" name="ZoneTexte 3">
            <a:extLst>
              <a:ext uri="{FF2B5EF4-FFF2-40B4-BE49-F238E27FC236}">
                <a16:creationId xmlns:a16="http://schemas.microsoft.com/office/drawing/2014/main" id="{45F2E167-5979-41B6-A41C-7D47A0891BFB}"/>
              </a:ext>
            </a:extLst>
          </p:cNvPr>
          <p:cNvSpPr txBox="1"/>
          <p:nvPr/>
        </p:nvSpPr>
        <p:spPr>
          <a:xfrm>
            <a:off x="6312039" y="1920741"/>
            <a:ext cx="5181600" cy="2031325"/>
          </a:xfrm>
          <a:prstGeom prst="rect">
            <a:avLst/>
          </a:prstGeom>
          <a:noFill/>
        </p:spPr>
        <p:txBody>
          <a:bodyPr wrap="square" rtlCol="0">
            <a:spAutoFit/>
          </a:bodyPr>
          <a:lstStyle/>
          <a:p>
            <a:pPr algn="just"/>
            <a:r>
              <a:rPr lang="en-US" dirty="0"/>
              <a:t>After concatenation, export the plates containing the files (e.g. if you concatenated Plate 1 and Plate 2, export Plate 1).</a:t>
            </a:r>
          </a:p>
          <a:p>
            <a:pPr algn="just"/>
            <a:endParaRPr lang="en-US" dirty="0"/>
          </a:p>
          <a:p>
            <a:pPr algn="just"/>
            <a:endParaRPr lang="en-US" dirty="0"/>
          </a:p>
          <a:p>
            <a:pPr algn="just"/>
            <a:endParaRPr lang="en-US" dirty="0"/>
          </a:p>
          <a:p>
            <a:pPr algn="just"/>
            <a:r>
              <a:rPr lang="en-US" dirty="0"/>
              <a:t>Then refresh the application and re-import the files.</a:t>
            </a:r>
            <a:endParaRPr lang="fr-FR" dirty="0"/>
          </a:p>
        </p:txBody>
      </p:sp>
    </p:spTree>
    <p:extLst>
      <p:ext uri="{BB962C8B-B14F-4D97-AF65-F5344CB8AC3E}">
        <p14:creationId xmlns:p14="http://schemas.microsoft.com/office/powerpoint/2010/main" val="236109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923CEB-F401-4635-8E85-00A39591E012}"/>
              </a:ext>
            </a:extLst>
          </p:cNvPr>
          <p:cNvSpPr>
            <a:spLocks noGrp="1"/>
          </p:cNvSpPr>
          <p:nvPr>
            <p:ph type="title"/>
          </p:nvPr>
        </p:nvSpPr>
        <p:spPr/>
        <p:txBody>
          <a:bodyPr/>
          <a:lstStyle/>
          <a:p>
            <a:r>
              <a:rPr lang="fr-FR" b="1" dirty="0"/>
              <a:t>Objectives </a:t>
            </a:r>
          </a:p>
        </p:txBody>
      </p:sp>
      <p:sp>
        <p:nvSpPr>
          <p:cNvPr id="3" name="ZoneTexte 2">
            <a:extLst>
              <a:ext uri="{FF2B5EF4-FFF2-40B4-BE49-F238E27FC236}">
                <a16:creationId xmlns:a16="http://schemas.microsoft.com/office/drawing/2014/main" id="{EFF91173-F0FA-407B-AAD1-309CF4FB7254}"/>
              </a:ext>
            </a:extLst>
          </p:cNvPr>
          <p:cNvSpPr txBox="1"/>
          <p:nvPr/>
        </p:nvSpPr>
        <p:spPr>
          <a:xfrm>
            <a:off x="2431540" y="1227621"/>
            <a:ext cx="7945968" cy="1477328"/>
          </a:xfrm>
          <a:prstGeom prst="rect">
            <a:avLst/>
          </a:prstGeom>
          <a:solidFill>
            <a:schemeClr val="accent1">
              <a:lumMod val="20000"/>
              <a:lumOff val="80000"/>
            </a:schemeClr>
          </a:solidFill>
        </p:spPr>
        <p:txBody>
          <a:bodyPr wrap="square" rtlCol="0">
            <a:spAutoFit/>
          </a:bodyPr>
          <a:lstStyle/>
          <a:p>
            <a:pPr algn="ctr"/>
            <a:r>
              <a:rPr lang="en-US" b="1" dirty="0"/>
              <a:t>The aim of this application is to interface analysis tools in a workflow for the analysis of CMP (computational cytometry) data. This makes it possible to manage large quantities of files simultaneously.</a:t>
            </a:r>
          </a:p>
          <a:p>
            <a:pPr algn="ctr"/>
            <a:endParaRPr lang="en-US" b="1" dirty="0"/>
          </a:p>
          <a:p>
            <a:pPr algn="ctr"/>
            <a:r>
              <a:rPr lang="en-US" b="1" dirty="0"/>
              <a:t> 3 workflows are possible in this app, depending on the project: </a:t>
            </a:r>
            <a:endParaRPr lang="fr-FR" b="1" dirty="0"/>
          </a:p>
        </p:txBody>
      </p:sp>
      <p:pic>
        <p:nvPicPr>
          <p:cNvPr id="4" name="Image 3">
            <a:extLst>
              <a:ext uri="{FF2B5EF4-FFF2-40B4-BE49-F238E27FC236}">
                <a16:creationId xmlns:a16="http://schemas.microsoft.com/office/drawing/2014/main" id="{DC76CF97-A4D6-45CC-A7F3-002718EDC414}"/>
              </a:ext>
            </a:extLst>
          </p:cNvPr>
          <p:cNvPicPr>
            <a:picLocks noChangeAspect="1"/>
          </p:cNvPicPr>
          <p:nvPr/>
        </p:nvPicPr>
        <p:blipFill>
          <a:blip r:embed="rId2"/>
          <a:stretch>
            <a:fillRect/>
          </a:stretch>
        </p:blipFill>
        <p:spPr>
          <a:xfrm>
            <a:off x="2052207" y="3023168"/>
            <a:ext cx="1910191" cy="3572166"/>
          </a:xfrm>
          <a:prstGeom prst="rect">
            <a:avLst/>
          </a:prstGeom>
        </p:spPr>
      </p:pic>
      <p:pic>
        <p:nvPicPr>
          <p:cNvPr id="5" name="Image 4">
            <a:extLst>
              <a:ext uri="{FF2B5EF4-FFF2-40B4-BE49-F238E27FC236}">
                <a16:creationId xmlns:a16="http://schemas.microsoft.com/office/drawing/2014/main" id="{647BB7DF-D8D7-4AD7-B4FD-DA1A552E8246}"/>
              </a:ext>
            </a:extLst>
          </p:cNvPr>
          <p:cNvPicPr>
            <a:picLocks noChangeAspect="1"/>
          </p:cNvPicPr>
          <p:nvPr/>
        </p:nvPicPr>
        <p:blipFill>
          <a:blip r:embed="rId3"/>
          <a:stretch>
            <a:fillRect/>
          </a:stretch>
        </p:blipFill>
        <p:spPr>
          <a:xfrm>
            <a:off x="5252920" y="3023168"/>
            <a:ext cx="1686160" cy="3718200"/>
          </a:xfrm>
          <a:prstGeom prst="rect">
            <a:avLst/>
          </a:prstGeom>
        </p:spPr>
      </p:pic>
      <p:pic>
        <p:nvPicPr>
          <p:cNvPr id="6" name="Image 5">
            <a:extLst>
              <a:ext uri="{FF2B5EF4-FFF2-40B4-BE49-F238E27FC236}">
                <a16:creationId xmlns:a16="http://schemas.microsoft.com/office/drawing/2014/main" id="{DB47A73B-ABB1-4233-AFCD-9920E2E1DE6D}"/>
              </a:ext>
            </a:extLst>
          </p:cNvPr>
          <p:cNvPicPr>
            <a:picLocks noChangeAspect="1"/>
          </p:cNvPicPr>
          <p:nvPr/>
        </p:nvPicPr>
        <p:blipFill>
          <a:blip r:embed="rId4"/>
          <a:stretch>
            <a:fillRect/>
          </a:stretch>
        </p:blipFill>
        <p:spPr>
          <a:xfrm>
            <a:off x="8229602" y="3023168"/>
            <a:ext cx="1686160" cy="3612192"/>
          </a:xfrm>
          <a:prstGeom prst="rect">
            <a:avLst/>
          </a:prstGeom>
        </p:spPr>
      </p:pic>
      <p:sp>
        <p:nvSpPr>
          <p:cNvPr id="7" name="ZoneTexte 6">
            <a:extLst>
              <a:ext uri="{FF2B5EF4-FFF2-40B4-BE49-F238E27FC236}">
                <a16:creationId xmlns:a16="http://schemas.microsoft.com/office/drawing/2014/main" id="{64E4E907-C35E-4861-B6D9-7B97CC4F4A41}"/>
              </a:ext>
            </a:extLst>
          </p:cNvPr>
          <p:cNvSpPr txBox="1"/>
          <p:nvPr/>
        </p:nvSpPr>
        <p:spPr>
          <a:xfrm>
            <a:off x="1871133" y="2777067"/>
            <a:ext cx="2980267" cy="307777"/>
          </a:xfrm>
          <a:prstGeom prst="rect">
            <a:avLst/>
          </a:prstGeom>
          <a:noFill/>
        </p:spPr>
        <p:txBody>
          <a:bodyPr wrap="square" rtlCol="0">
            <a:spAutoFit/>
          </a:bodyPr>
          <a:lstStyle/>
          <a:p>
            <a:r>
              <a:rPr lang="fr-FR" sz="1400" b="1" dirty="0">
                <a:highlight>
                  <a:srgbClr val="FFFF00"/>
                </a:highlight>
              </a:rPr>
              <a:t>1-</a:t>
            </a:r>
            <a:r>
              <a:rPr lang="fr-FR" sz="1400" b="1" dirty="0"/>
              <a:t> </a:t>
            </a:r>
            <a:r>
              <a:rPr lang="fr-FR" sz="1400" b="1" dirty="0" err="1"/>
              <a:t>Analysis</a:t>
            </a:r>
            <a:r>
              <a:rPr lang="fr-FR" sz="1400" b="1" dirty="0"/>
              <a:t> on pop </a:t>
            </a:r>
            <a:r>
              <a:rPr lang="fr-FR" sz="1400" b="1" dirty="0" err="1"/>
              <a:t>without</a:t>
            </a:r>
            <a:r>
              <a:rPr lang="fr-FR" sz="1400" b="1" dirty="0"/>
              <a:t> </a:t>
            </a:r>
            <a:r>
              <a:rPr lang="fr-FR" sz="1400" b="1" dirty="0" err="1"/>
              <a:t>barcoding</a:t>
            </a:r>
            <a:endParaRPr lang="fr-FR" sz="1400" b="1" dirty="0"/>
          </a:p>
        </p:txBody>
      </p:sp>
      <p:sp>
        <p:nvSpPr>
          <p:cNvPr id="8" name="ZoneTexte 7">
            <a:extLst>
              <a:ext uri="{FF2B5EF4-FFF2-40B4-BE49-F238E27FC236}">
                <a16:creationId xmlns:a16="http://schemas.microsoft.com/office/drawing/2014/main" id="{46F81C4C-DB2D-43E7-9F7E-9240552D2540}"/>
              </a:ext>
            </a:extLst>
          </p:cNvPr>
          <p:cNvSpPr txBox="1"/>
          <p:nvPr/>
        </p:nvSpPr>
        <p:spPr>
          <a:xfrm>
            <a:off x="4914390" y="2777067"/>
            <a:ext cx="2980267" cy="307777"/>
          </a:xfrm>
          <a:prstGeom prst="rect">
            <a:avLst/>
          </a:prstGeom>
          <a:noFill/>
        </p:spPr>
        <p:txBody>
          <a:bodyPr wrap="square" rtlCol="0">
            <a:spAutoFit/>
          </a:bodyPr>
          <a:lstStyle/>
          <a:p>
            <a:r>
              <a:rPr lang="fr-FR" sz="1400" b="1" dirty="0">
                <a:highlight>
                  <a:srgbClr val="FFFF00"/>
                </a:highlight>
              </a:rPr>
              <a:t>2-</a:t>
            </a:r>
            <a:r>
              <a:rPr lang="fr-FR" sz="1400" b="1" dirty="0"/>
              <a:t> </a:t>
            </a:r>
            <a:r>
              <a:rPr lang="fr-FR" sz="1400" b="1" dirty="0" err="1"/>
              <a:t>Analysis</a:t>
            </a:r>
            <a:r>
              <a:rPr lang="fr-FR" sz="1400" b="1" dirty="0"/>
              <a:t> on pop + </a:t>
            </a:r>
            <a:r>
              <a:rPr lang="fr-FR" sz="1400" b="1" dirty="0" err="1"/>
              <a:t>barcoding</a:t>
            </a:r>
            <a:endParaRPr lang="fr-FR" sz="1400" b="1" dirty="0"/>
          </a:p>
        </p:txBody>
      </p:sp>
      <p:sp>
        <p:nvSpPr>
          <p:cNvPr id="9" name="ZoneTexte 8">
            <a:extLst>
              <a:ext uri="{FF2B5EF4-FFF2-40B4-BE49-F238E27FC236}">
                <a16:creationId xmlns:a16="http://schemas.microsoft.com/office/drawing/2014/main" id="{2BF0E487-B525-4E0F-B27F-A67386F3D773}"/>
              </a:ext>
            </a:extLst>
          </p:cNvPr>
          <p:cNvSpPr txBox="1"/>
          <p:nvPr/>
        </p:nvSpPr>
        <p:spPr>
          <a:xfrm>
            <a:off x="7582548" y="2777066"/>
            <a:ext cx="3500319" cy="307777"/>
          </a:xfrm>
          <a:prstGeom prst="rect">
            <a:avLst/>
          </a:prstGeom>
          <a:noFill/>
        </p:spPr>
        <p:txBody>
          <a:bodyPr wrap="square" rtlCol="0">
            <a:spAutoFit/>
          </a:bodyPr>
          <a:lstStyle/>
          <a:p>
            <a:r>
              <a:rPr lang="fr-FR" sz="1400" b="1" dirty="0">
                <a:highlight>
                  <a:srgbClr val="FFFF00"/>
                </a:highlight>
              </a:rPr>
              <a:t>3-</a:t>
            </a:r>
            <a:r>
              <a:rPr lang="fr-FR" sz="1400" b="1" dirty="0"/>
              <a:t> </a:t>
            </a:r>
            <a:r>
              <a:rPr lang="fr-FR" sz="1400" b="1" dirty="0" err="1"/>
              <a:t>Analysis</a:t>
            </a:r>
            <a:r>
              <a:rPr lang="fr-FR" sz="1400" b="1" dirty="0"/>
              <a:t> on one population </a:t>
            </a:r>
            <a:r>
              <a:rPr lang="fr-FR" sz="1400" b="1" dirty="0" err="1"/>
              <a:t>with</a:t>
            </a:r>
            <a:r>
              <a:rPr lang="fr-FR" sz="1400" b="1" dirty="0"/>
              <a:t> </a:t>
            </a:r>
            <a:r>
              <a:rPr lang="fr-FR" sz="1400" b="1" dirty="0" err="1"/>
              <a:t>barcodes</a:t>
            </a:r>
            <a:endParaRPr lang="fr-FR" sz="1400" b="1" dirty="0"/>
          </a:p>
        </p:txBody>
      </p:sp>
    </p:spTree>
    <p:extLst>
      <p:ext uri="{BB962C8B-B14F-4D97-AF65-F5344CB8AC3E}">
        <p14:creationId xmlns:p14="http://schemas.microsoft.com/office/powerpoint/2010/main" val="119676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182C4-B5A5-491A-9CB5-3D3EFB28BC40}"/>
              </a:ext>
            </a:extLst>
          </p:cNvPr>
          <p:cNvSpPr>
            <a:spLocks noGrp="1"/>
          </p:cNvSpPr>
          <p:nvPr>
            <p:ph type="title"/>
          </p:nvPr>
        </p:nvSpPr>
        <p:spPr/>
        <p:txBody>
          <a:bodyPr/>
          <a:lstStyle/>
          <a:p>
            <a:r>
              <a:rPr lang="fr-FR" b="1" dirty="0"/>
              <a:t>4-Compensation and transformation</a:t>
            </a:r>
          </a:p>
        </p:txBody>
      </p:sp>
      <p:pic>
        <p:nvPicPr>
          <p:cNvPr id="3" name="Image 2">
            <a:extLst>
              <a:ext uri="{FF2B5EF4-FFF2-40B4-BE49-F238E27FC236}">
                <a16:creationId xmlns:a16="http://schemas.microsoft.com/office/drawing/2014/main" id="{9F2D8F82-D00F-4766-B9F9-E39BCAA35C5B}"/>
              </a:ext>
            </a:extLst>
          </p:cNvPr>
          <p:cNvPicPr>
            <a:picLocks noChangeAspect="1"/>
          </p:cNvPicPr>
          <p:nvPr/>
        </p:nvPicPr>
        <p:blipFill>
          <a:blip r:embed="rId2"/>
          <a:stretch>
            <a:fillRect/>
          </a:stretch>
        </p:blipFill>
        <p:spPr>
          <a:xfrm>
            <a:off x="2806171" y="1254099"/>
            <a:ext cx="8972130" cy="5385669"/>
          </a:xfrm>
          <a:prstGeom prst="rect">
            <a:avLst/>
          </a:prstGeom>
        </p:spPr>
      </p:pic>
      <p:cxnSp>
        <p:nvCxnSpPr>
          <p:cNvPr id="4" name="Connecteur droit avec flèche 3">
            <a:extLst>
              <a:ext uri="{FF2B5EF4-FFF2-40B4-BE49-F238E27FC236}">
                <a16:creationId xmlns:a16="http://schemas.microsoft.com/office/drawing/2014/main" id="{BA711576-9F81-45F8-8CF6-28E2AF24697A}"/>
              </a:ext>
            </a:extLst>
          </p:cNvPr>
          <p:cNvCxnSpPr>
            <a:cxnSpLocks/>
          </p:cNvCxnSpPr>
          <p:nvPr/>
        </p:nvCxnSpPr>
        <p:spPr>
          <a:xfrm flipH="1">
            <a:off x="2159001" y="1637262"/>
            <a:ext cx="5662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Connecteur droit avec flèche 5">
            <a:extLst>
              <a:ext uri="{FF2B5EF4-FFF2-40B4-BE49-F238E27FC236}">
                <a16:creationId xmlns:a16="http://schemas.microsoft.com/office/drawing/2014/main" id="{92C4CDA7-B7BD-4A07-89DD-83FD819282E2}"/>
              </a:ext>
            </a:extLst>
          </p:cNvPr>
          <p:cNvCxnSpPr>
            <a:cxnSpLocks/>
          </p:cNvCxnSpPr>
          <p:nvPr/>
        </p:nvCxnSpPr>
        <p:spPr>
          <a:xfrm flipH="1">
            <a:off x="2159001" y="2084506"/>
            <a:ext cx="5662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Connecteur droit avec flèche 6">
            <a:extLst>
              <a:ext uri="{FF2B5EF4-FFF2-40B4-BE49-F238E27FC236}">
                <a16:creationId xmlns:a16="http://schemas.microsoft.com/office/drawing/2014/main" id="{1FA20BA2-31BC-4209-A7F2-73ECA6B904B3}"/>
              </a:ext>
            </a:extLst>
          </p:cNvPr>
          <p:cNvCxnSpPr>
            <a:cxnSpLocks/>
          </p:cNvCxnSpPr>
          <p:nvPr/>
        </p:nvCxnSpPr>
        <p:spPr>
          <a:xfrm flipH="1">
            <a:off x="2159001" y="2505480"/>
            <a:ext cx="5662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Connecteur droit avec flèche 7">
            <a:extLst>
              <a:ext uri="{FF2B5EF4-FFF2-40B4-BE49-F238E27FC236}">
                <a16:creationId xmlns:a16="http://schemas.microsoft.com/office/drawing/2014/main" id="{C9C554FE-BD5B-4A5E-B4B8-2C9A98617958}"/>
              </a:ext>
            </a:extLst>
          </p:cNvPr>
          <p:cNvCxnSpPr>
            <a:cxnSpLocks/>
          </p:cNvCxnSpPr>
          <p:nvPr/>
        </p:nvCxnSpPr>
        <p:spPr>
          <a:xfrm flipH="1">
            <a:off x="2159001" y="3557706"/>
            <a:ext cx="5662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Connecteur droit avec flèche 8">
            <a:extLst>
              <a:ext uri="{FF2B5EF4-FFF2-40B4-BE49-F238E27FC236}">
                <a16:creationId xmlns:a16="http://schemas.microsoft.com/office/drawing/2014/main" id="{D5013D72-109B-4BF0-955C-203E611071C4}"/>
              </a:ext>
            </a:extLst>
          </p:cNvPr>
          <p:cNvCxnSpPr>
            <a:cxnSpLocks/>
          </p:cNvCxnSpPr>
          <p:nvPr/>
        </p:nvCxnSpPr>
        <p:spPr>
          <a:xfrm flipH="1">
            <a:off x="2239963" y="6478705"/>
            <a:ext cx="5662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2005B0F4-1A9E-46BB-A317-F13BB001EAF6}"/>
              </a:ext>
            </a:extLst>
          </p:cNvPr>
          <p:cNvCxnSpPr>
            <a:cxnSpLocks/>
          </p:cNvCxnSpPr>
          <p:nvPr/>
        </p:nvCxnSpPr>
        <p:spPr>
          <a:xfrm flipV="1">
            <a:off x="5172075" y="6446543"/>
            <a:ext cx="72072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FA2E49B2-796D-4865-A5C9-BBC8A9575529}"/>
              </a:ext>
            </a:extLst>
          </p:cNvPr>
          <p:cNvSpPr txBox="1"/>
          <p:nvPr/>
        </p:nvSpPr>
        <p:spPr>
          <a:xfrm>
            <a:off x="917677" y="1438176"/>
            <a:ext cx="1337733" cy="276999"/>
          </a:xfrm>
          <a:prstGeom prst="rect">
            <a:avLst/>
          </a:prstGeom>
          <a:noFill/>
        </p:spPr>
        <p:txBody>
          <a:bodyPr wrap="square" rtlCol="0">
            <a:spAutoFit/>
          </a:bodyPr>
          <a:lstStyle/>
          <a:p>
            <a:r>
              <a:rPr lang="fr-FR" sz="1200" dirty="0"/>
              <a:t>Apply  </a:t>
            </a:r>
            <a:r>
              <a:rPr lang="fr-FR" sz="1200" dirty="0" err="1"/>
              <a:t>comp</a:t>
            </a:r>
            <a:endParaRPr lang="fr-FR" sz="1200" dirty="0"/>
          </a:p>
        </p:txBody>
      </p:sp>
      <p:sp>
        <p:nvSpPr>
          <p:cNvPr id="15" name="ZoneTexte 14">
            <a:extLst>
              <a:ext uri="{FF2B5EF4-FFF2-40B4-BE49-F238E27FC236}">
                <a16:creationId xmlns:a16="http://schemas.microsoft.com/office/drawing/2014/main" id="{351BF368-A29A-4361-ADBE-72ED604212F5}"/>
              </a:ext>
            </a:extLst>
          </p:cNvPr>
          <p:cNvSpPr txBox="1"/>
          <p:nvPr/>
        </p:nvSpPr>
        <p:spPr>
          <a:xfrm>
            <a:off x="-33865" y="1791151"/>
            <a:ext cx="2311400" cy="646331"/>
          </a:xfrm>
          <a:prstGeom prst="rect">
            <a:avLst/>
          </a:prstGeom>
          <a:noFill/>
        </p:spPr>
        <p:txBody>
          <a:bodyPr wrap="square" rtlCol="0">
            <a:spAutoFit/>
          </a:bodyPr>
          <a:lstStyle/>
          <a:p>
            <a:pPr algn="ctr"/>
            <a:r>
              <a:rPr lang="fr-FR" sz="1200" dirty="0" err="1"/>
              <a:t>Upload</a:t>
            </a:r>
            <a:r>
              <a:rPr lang="fr-FR" sz="1200" dirty="0"/>
              <a:t> csv file, </a:t>
            </a:r>
            <a:r>
              <a:rPr lang="fr-FR" sz="1200" dirty="0" err="1"/>
              <a:t>divided</a:t>
            </a:r>
            <a:r>
              <a:rPr lang="fr-FR" sz="1200" dirty="0"/>
              <a:t> in </a:t>
            </a:r>
            <a:r>
              <a:rPr lang="fr-FR" sz="1200" dirty="0" err="1"/>
              <a:t>two</a:t>
            </a:r>
            <a:r>
              <a:rPr lang="fr-FR" sz="1200" dirty="0"/>
              <a:t> </a:t>
            </a:r>
            <a:r>
              <a:rPr lang="fr-FR" sz="1200" dirty="0" err="1"/>
              <a:t>column</a:t>
            </a:r>
            <a:r>
              <a:rPr lang="fr-FR" sz="1200" dirty="0"/>
              <a:t> (Fluo and Arg) </a:t>
            </a:r>
            <a:r>
              <a:rPr lang="fr-FR" sz="1200" dirty="0" err="1"/>
              <a:t>delimited</a:t>
            </a:r>
            <a:r>
              <a:rPr lang="fr-FR" sz="1200" dirty="0"/>
              <a:t> by a comma</a:t>
            </a:r>
          </a:p>
        </p:txBody>
      </p:sp>
      <p:sp>
        <p:nvSpPr>
          <p:cNvPr id="17" name="ZoneTexte 16">
            <a:extLst>
              <a:ext uri="{FF2B5EF4-FFF2-40B4-BE49-F238E27FC236}">
                <a16:creationId xmlns:a16="http://schemas.microsoft.com/office/drawing/2014/main" id="{8B348C64-EB74-4C9C-9CAB-E8CED47417BD}"/>
              </a:ext>
            </a:extLst>
          </p:cNvPr>
          <p:cNvSpPr txBox="1"/>
          <p:nvPr/>
        </p:nvSpPr>
        <p:spPr>
          <a:xfrm>
            <a:off x="-55990" y="2373083"/>
            <a:ext cx="2311400" cy="276999"/>
          </a:xfrm>
          <a:prstGeom prst="rect">
            <a:avLst/>
          </a:prstGeom>
          <a:noFill/>
        </p:spPr>
        <p:txBody>
          <a:bodyPr wrap="square" rtlCol="0">
            <a:spAutoFit/>
          </a:bodyPr>
          <a:lstStyle/>
          <a:p>
            <a:pPr algn="ctr"/>
            <a:r>
              <a:rPr lang="fr-FR" sz="1200" dirty="0" err="1"/>
              <a:t>Choose</a:t>
            </a:r>
            <a:r>
              <a:rPr lang="fr-FR" sz="1200" dirty="0"/>
              <a:t> transfo : </a:t>
            </a:r>
            <a:r>
              <a:rPr lang="fr-FR" sz="1200" dirty="0" err="1"/>
              <a:t>arcsinh</a:t>
            </a:r>
            <a:r>
              <a:rPr lang="fr-FR" sz="1200" dirty="0"/>
              <a:t>, </a:t>
            </a:r>
            <a:r>
              <a:rPr lang="fr-FR" sz="1200" dirty="0" err="1"/>
              <a:t>logicle</a:t>
            </a:r>
            <a:r>
              <a:rPr lang="fr-FR" sz="1200" dirty="0"/>
              <a:t> </a:t>
            </a:r>
          </a:p>
        </p:txBody>
      </p:sp>
      <p:sp>
        <p:nvSpPr>
          <p:cNvPr id="18" name="ZoneTexte 17">
            <a:extLst>
              <a:ext uri="{FF2B5EF4-FFF2-40B4-BE49-F238E27FC236}">
                <a16:creationId xmlns:a16="http://schemas.microsoft.com/office/drawing/2014/main" id="{1252EF88-8FED-43CD-A7AE-6B3845BEE9E5}"/>
              </a:ext>
            </a:extLst>
          </p:cNvPr>
          <p:cNvSpPr txBox="1"/>
          <p:nvPr/>
        </p:nvSpPr>
        <p:spPr>
          <a:xfrm>
            <a:off x="-33865" y="3419206"/>
            <a:ext cx="2311400" cy="276999"/>
          </a:xfrm>
          <a:prstGeom prst="rect">
            <a:avLst/>
          </a:prstGeom>
          <a:noFill/>
        </p:spPr>
        <p:txBody>
          <a:bodyPr wrap="square" rtlCol="0">
            <a:spAutoFit/>
          </a:bodyPr>
          <a:lstStyle/>
          <a:p>
            <a:pPr algn="ctr"/>
            <a:r>
              <a:rPr lang="fr-FR" sz="1200" dirty="0"/>
              <a:t>Change </a:t>
            </a:r>
            <a:r>
              <a:rPr lang="fr-FR" sz="1200" dirty="0" err="1"/>
              <a:t>cofactor</a:t>
            </a:r>
            <a:endParaRPr lang="fr-FR" sz="1200" dirty="0"/>
          </a:p>
        </p:txBody>
      </p:sp>
      <p:sp>
        <p:nvSpPr>
          <p:cNvPr id="19" name="ZoneTexte 18">
            <a:extLst>
              <a:ext uri="{FF2B5EF4-FFF2-40B4-BE49-F238E27FC236}">
                <a16:creationId xmlns:a16="http://schemas.microsoft.com/office/drawing/2014/main" id="{A1226B50-205D-4707-819E-F73565FACB33}"/>
              </a:ext>
            </a:extLst>
          </p:cNvPr>
          <p:cNvSpPr txBox="1"/>
          <p:nvPr/>
        </p:nvSpPr>
        <p:spPr>
          <a:xfrm>
            <a:off x="328185" y="6215710"/>
            <a:ext cx="1927225" cy="461665"/>
          </a:xfrm>
          <a:prstGeom prst="rect">
            <a:avLst/>
          </a:prstGeom>
          <a:noFill/>
        </p:spPr>
        <p:txBody>
          <a:bodyPr wrap="square" rtlCol="0">
            <a:spAutoFit/>
          </a:bodyPr>
          <a:lstStyle/>
          <a:p>
            <a:pPr algn="ctr"/>
            <a:r>
              <a:rPr lang="fr-FR" sz="1200" dirty="0"/>
              <a:t>Apply </a:t>
            </a:r>
            <a:r>
              <a:rPr lang="fr-FR" sz="1200" dirty="0" err="1"/>
              <a:t>transform</a:t>
            </a:r>
            <a:r>
              <a:rPr lang="fr-FR" sz="1200" dirty="0"/>
              <a:t> to </a:t>
            </a:r>
            <a:r>
              <a:rPr lang="fr-FR" sz="1200" dirty="0" err="1"/>
              <a:t>visualize</a:t>
            </a:r>
            <a:r>
              <a:rPr lang="fr-FR" sz="1200" dirty="0"/>
              <a:t> </a:t>
            </a:r>
            <a:r>
              <a:rPr lang="fr-FR" sz="1200" dirty="0" err="1"/>
              <a:t>your</a:t>
            </a:r>
            <a:r>
              <a:rPr lang="fr-FR" sz="1200" dirty="0"/>
              <a:t> data transformation</a:t>
            </a:r>
          </a:p>
        </p:txBody>
      </p:sp>
      <p:sp>
        <p:nvSpPr>
          <p:cNvPr id="20" name="ZoneTexte 19">
            <a:extLst>
              <a:ext uri="{FF2B5EF4-FFF2-40B4-BE49-F238E27FC236}">
                <a16:creationId xmlns:a16="http://schemas.microsoft.com/office/drawing/2014/main" id="{7FB004C6-118C-4697-853C-00A8C19A5D39}"/>
              </a:ext>
            </a:extLst>
          </p:cNvPr>
          <p:cNvSpPr txBox="1"/>
          <p:nvPr/>
        </p:nvSpPr>
        <p:spPr>
          <a:xfrm>
            <a:off x="5867401" y="6178103"/>
            <a:ext cx="1927225" cy="461665"/>
          </a:xfrm>
          <a:prstGeom prst="rect">
            <a:avLst/>
          </a:prstGeom>
          <a:noFill/>
        </p:spPr>
        <p:txBody>
          <a:bodyPr wrap="square" rtlCol="0">
            <a:spAutoFit/>
          </a:bodyPr>
          <a:lstStyle/>
          <a:p>
            <a:pPr algn="ctr"/>
            <a:r>
              <a:rPr lang="fr-FR" sz="1200" b="1" dirty="0">
                <a:highlight>
                  <a:srgbClr val="FFFF00"/>
                </a:highlight>
              </a:rPr>
              <a:t>FINAL : </a:t>
            </a:r>
            <a:r>
              <a:rPr lang="fr-FR" sz="1200" dirty="0"/>
              <a:t>Click to </a:t>
            </a:r>
            <a:r>
              <a:rPr lang="fr-FR" sz="1200" dirty="0" err="1"/>
              <a:t>validate</a:t>
            </a:r>
            <a:r>
              <a:rPr lang="fr-FR" sz="1200" dirty="0"/>
              <a:t> the transformation table </a:t>
            </a:r>
          </a:p>
        </p:txBody>
      </p:sp>
      <p:cxnSp>
        <p:nvCxnSpPr>
          <p:cNvPr id="21" name="Connecteur droit avec flèche 20">
            <a:extLst>
              <a:ext uri="{FF2B5EF4-FFF2-40B4-BE49-F238E27FC236}">
                <a16:creationId xmlns:a16="http://schemas.microsoft.com/office/drawing/2014/main" id="{850BE93E-B8A7-494B-B1C5-5C1BBD9780DC}"/>
              </a:ext>
            </a:extLst>
          </p:cNvPr>
          <p:cNvCxnSpPr>
            <a:cxnSpLocks/>
          </p:cNvCxnSpPr>
          <p:nvPr/>
        </p:nvCxnSpPr>
        <p:spPr>
          <a:xfrm flipV="1">
            <a:off x="3686705" y="5924962"/>
            <a:ext cx="301096" cy="2907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A41E442C-25C1-4F43-A8B0-6B52E8D633BB}"/>
              </a:ext>
            </a:extLst>
          </p:cNvPr>
          <p:cNvSpPr txBox="1"/>
          <p:nvPr/>
        </p:nvSpPr>
        <p:spPr>
          <a:xfrm>
            <a:off x="3568171" y="5516805"/>
            <a:ext cx="1731963" cy="461665"/>
          </a:xfrm>
          <a:prstGeom prst="rect">
            <a:avLst/>
          </a:prstGeom>
          <a:noFill/>
        </p:spPr>
        <p:txBody>
          <a:bodyPr wrap="square" rtlCol="0">
            <a:spAutoFit/>
          </a:bodyPr>
          <a:lstStyle/>
          <a:p>
            <a:pPr algn="ctr"/>
            <a:r>
              <a:rPr lang="fr-FR" sz="1200" dirty="0"/>
              <a:t>Export transformation table</a:t>
            </a:r>
          </a:p>
        </p:txBody>
      </p:sp>
    </p:spTree>
    <p:extLst>
      <p:ext uri="{BB962C8B-B14F-4D97-AF65-F5344CB8AC3E}">
        <p14:creationId xmlns:p14="http://schemas.microsoft.com/office/powerpoint/2010/main" val="938083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DCB07-BD55-42D0-96A3-7994A90B595F}"/>
              </a:ext>
            </a:extLst>
          </p:cNvPr>
          <p:cNvSpPr>
            <a:spLocks noGrp="1"/>
          </p:cNvSpPr>
          <p:nvPr>
            <p:ph type="title"/>
          </p:nvPr>
        </p:nvSpPr>
        <p:spPr/>
        <p:txBody>
          <a:bodyPr/>
          <a:lstStyle/>
          <a:p>
            <a:r>
              <a:rPr lang="fr-FR" b="1" dirty="0"/>
              <a:t>SECTION 3 : DEBARCODING</a:t>
            </a:r>
          </a:p>
        </p:txBody>
      </p:sp>
      <p:sp>
        <p:nvSpPr>
          <p:cNvPr id="3" name="Rectangle 2">
            <a:extLst>
              <a:ext uri="{FF2B5EF4-FFF2-40B4-BE49-F238E27FC236}">
                <a16:creationId xmlns:a16="http://schemas.microsoft.com/office/drawing/2014/main" id="{E269DC84-89C8-4E51-8D2D-CCA9E0265035}"/>
              </a:ext>
            </a:extLst>
          </p:cNvPr>
          <p:cNvSpPr/>
          <p:nvPr/>
        </p:nvSpPr>
        <p:spPr>
          <a:xfrm>
            <a:off x="4484423" y="3027765"/>
            <a:ext cx="2978701" cy="1077218"/>
          </a:xfrm>
          <a:prstGeom prst="rect">
            <a:avLst/>
          </a:prstGeom>
          <a:solidFill>
            <a:schemeClr val="accent3">
              <a:lumMod val="40000"/>
              <a:lumOff val="60000"/>
            </a:schemeClr>
          </a:solidFill>
        </p:spPr>
        <p:txBody>
          <a:bodyPr wrap="none">
            <a:spAutoFit/>
          </a:bodyPr>
          <a:lstStyle/>
          <a:p>
            <a:pPr algn="ctr"/>
            <a:r>
              <a:rPr lang="fr-FR" sz="3200" dirty="0"/>
              <a:t>CIPHE CMP app: </a:t>
            </a:r>
          </a:p>
          <a:p>
            <a:pPr algn="ctr"/>
            <a:r>
              <a:rPr lang="fr-FR" sz="3200" b="1" dirty="0"/>
              <a:t>DEBARCODING</a:t>
            </a:r>
            <a:endParaRPr lang="fr-FR" sz="3200" dirty="0"/>
          </a:p>
        </p:txBody>
      </p:sp>
    </p:spTree>
    <p:extLst>
      <p:ext uri="{BB962C8B-B14F-4D97-AF65-F5344CB8AC3E}">
        <p14:creationId xmlns:p14="http://schemas.microsoft.com/office/powerpoint/2010/main" val="407491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A49BCE1-447C-4602-82DD-733C862B8C79}"/>
              </a:ext>
            </a:extLst>
          </p:cNvPr>
          <p:cNvPicPr>
            <a:picLocks noChangeAspect="1"/>
          </p:cNvPicPr>
          <p:nvPr/>
        </p:nvPicPr>
        <p:blipFill rotWithShape="1">
          <a:blip r:embed="rId2"/>
          <a:srcRect b="5132"/>
          <a:stretch/>
        </p:blipFill>
        <p:spPr>
          <a:xfrm>
            <a:off x="638175" y="1680412"/>
            <a:ext cx="10915650" cy="2171921"/>
          </a:xfrm>
          <a:prstGeom prst="rect">
            <a:avLst/>
          </a:prstGeom>
        </p:spPr>
      </p:pic>
      <p:sp>
        <p:nvSpPr>
          <p:cNvPr id="2" name="Titre 1">
            <a:extLst>
              <a:ext uri="{FF2B5EF4-FFF2-40B4-BE49-F238E27FC236}">
                <a16:creationId xmlns:a16="http://schemas.microsoft.com/office/drawing/2014/main" id="{469FC9B6-679B-42C3-8F25-FB30F3697D5D}"/>
              </a:ext>
            </a:extLst>
          </p:cNvPr>
          <p:cNvSpPr>
            <a:spLocks noGrp="1"/>
          </p:cNvSpPr>
          <p:nvPr>
            <p:ph type="title"/>
          </p:nvPr>
        </p:nvSpPr>
        <p:spPr/>
        <p:txBody>
          <a:bodyPr/>
          <a:lstStyle/>
          <a:p>
            <a:r>
              <a:rPr lang="fr-FR" b="1" dirty="0"/>
              <a:t>1- Run </a:t>
            </a:r>
            <a:r>
              <a:rPr lang="fr-FR" b="1" dirty="0" err="1"/>
              <a:t>vaevictis</a:t>
            </a:r>
            <a:r>
              <a:rPr lang="fr-FR" b="1" dirty="0"/>
              <a:t> </a:t>
            </a:r>
          </a:p>
        </p:txBody>
      </p:sp>
      <p:sp>
        <p:nvSpPr>
          <p:cNvPr id="4" name="ZoneTexte 3">
            <a:extLst>
              <a:ext uri="{FF2B5EF4-FFF2-40B4-BE49-F238E27FC236}">
                <a16:creationId xmlns:a16="http://schemas.microsoft.com/office/drawing/2014/main" id="{0BA092CC-62C7-4785-8E7F-B4DCADF80E24}"/>
              </a:ext>
            </a:extLst>
          </p:cNvPr>
          <p:cNvSpPr txBox="1"/>
          <p:nvPr/>
        </p:nvSpPr>
        <p:spPr>
          <a:xfrm>
            <a:off x="7213601" y="4343400"/>
            <a:ext cx="4750120" cy="646331"/>
          </a:xfrm>
          <a:prstGeom prst="rect">
            <a:avLst/>
          </a:prstGeom>
          <a:solidFill>
            <a:schemeClr val="accent3">
              <a:lumMod val="20000"/>
              <a:lumOff val="80000"/>
            </a:schemeClr>
          </a:solidFill>
        </p:spPr>
        <p:txBody>
          <a:bodyPr wrap="square" rtlCol="0">
            <a:spAutoFit/>
          </a:bodyPr>
          <a:lstStyle/>
          <a:p>
            <a:r>
              <a:rPr lang="fr-FR" dirty="0"/>
              <a:t>Run </a:t>
            </a:r>
            <a:r>
              <a:rPr lang="fr-FR" dirty="0" err="1"/>
              <a:t>vaevictis</a:t>
            </a:r>
            <a:r>
              <a:rPr lang="fr-FR" dirty="0"/>
              <a:t> on </a:t>
            </a:r>
            <a:r>
              <a:rPr lang="fr-FR" dirty="0" err="1"/>
              <a:t>subset</a:t>
            </a:r>
            <a:r>
              <a:rPr lang="fr-FR" dirty="0"/>
              <a:t> of </a:t>
            </a:r>
            <a:r>
              <a:rPr lang="fr-FR" dirty="0" err="1"/>
              <a:t>each</a:t>
            </a:r>
            <a:r>
              <a:rPr lang="fr-FR" dirty="0"/>
              <a:t> file and </a:t>
            </a:r>
            <a:r>
              <a:rPr lang="fr-FR" dirty="0" err="1"/>
              <a:t>each</a:t>
            </a:r>
            <a:r>
              <a:rPr lang="fr-FR" dirty="0"/>
              <a:t> plate</a:t>
            </a:r>
          </a:p>
        </p:txBody>
      </p:sp>
      <p:cxnSp>
        <p:nvCxnSpPr>
          <p:cNvPr id="6" name="Connecteur droit avec flèche 5">
            <a:extLst>
              <a:ext uri="{FF2B5EF4-FFF2-40B4-BE49-F238E27FC236}">
                <a16:creationId xmlns:a16="http://schemas.microsoft.com/office/drawing/2014/main" id="{A35ED64C-E0BD-4480-B1EB-B3EA7E6B18DC}"/>
              </a:ext>
            </a:extLst>
          </p:cNvPr>
          <p:cNvCxnSpPr/>
          <p:nvPr/>
        </p:nvCxnSpPr>
        <p:spPr>
          <a:xfrm flipV="1">
            <a:off x="10439400" y="3657600"/>
            <a:ext cx="381000" cy="6858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387E8A37-E6C5-4916-93B1-63A7B7790050}"/>
              </a:ext>
            </a:extLst>
          </p:cNvPr>
          <p:cNvSpPr/>
          <p:nvPr/>
        </p:nvSpPr>
        <p:spPr>
          <a:xfrm>
            <a:off x="364066" y="4632698"/>
            <a:ext cx="6096000" cy="1754326"/>
          </a:xfrm>
          <a:prstGeom prst="rect">
            <a:avLst/>
          </a:prstGeom>
        </p:spPr>
        <p:txBody>
          <a:bodyPr>
            <a:spAutoFit/>
          </a:bodyPr>
          <a:lstStyle/>
          <a:p>
            <a:pPr algn="just"/>
            <a:r>
              <a:rPr lang="en-US" b="1" dirty="0">
                <a:solidFill>
                  <a:srgbClr val="333333"/>
                </a:solidFill>
                <a:latin typeface="Source Sans Pro" panose="020B0503030403020204" pitchFamily="34" charset="0"/>
              </a:rPr>
              <a:t>VAEVICTIS RUN:</a:t>
            </a:r>
            <a:endParaRPr lang="en-US" dirty="0">
              <a:solidFill>
                <a:srgbClr val="333333"/>
              </a:solidFill>
              <a:latin typeface="Source Sans Pro" panose="020B0503030403020204" pitchFamily="34" charset="0"/>
            </a:endParaRPr>
          </a:p>
          <a:p>
            <a:pPr algn="just">
              <a:buFont typeface="Arial" panose="020B0604020202020204" pitchFamily="34" charset="0"/>
              <a:buChar char="•"/>
            </a:pPr>
            <a:r>
              <a:rPr lang="en-US" b="1" dirty="0">
                <a:solidFill>
                  <a:srgbClr val="333333"/>
                </a:solidFill>
                <a:latin typeface="Source Sans Pro" panose="020B0503030403020204" pitchFamily="34" charset="0"/>
              </a:rPr>
              <a:t>1. Marker selection:</a:t>
            </a:r>
            <a:r>
              <a:rPr lang="en-US" dirty="0">
                <a:solidFill>
                  <a:srgbClr val="333333"/>
                </a:solidFill>
                <a:latin typeface="Source Sans Pro" panose="020B0503030403020204" pitchFamily="34" charset="0"/>
              </a:rPr>
              <a:t> Choose the markers you want to use for clustering. These should be relevant for distinguishing cell populations.</a:t>
            </a:r>
          </a:p>
          <a:p>
            <a:pPr algn="just">
              <a:buFont typeface="Arial" panose="020B0604020202020204" pitchFamily="34" charset="0"/>
              <a:buChar char="•"/>
            </a:pPr>
            <a:r>
              <a:rPr lang="en-US" b="1" dirty="0">
                <a:solidFill>
                  <a:srgbClr val="333333"/>
                </a:solidFill>
                <a:latin typeface="Source Sans Pro" panose="020B0503030403020204" pitchFamily="34" charset="0"/>
              </a:rPr>
              <a:t>2. Run on subset:</a:t>
            </a:r>
            <a:r>
              <a:rPr lang="en-US" dirty="0">
                <a:solidFill>
                  <a:srgbClr val="333333"/>
                </a:solidFill>
                <a:latin typeface="Source Sans Pro" panose="020B0503030403020204" pitchFamily="34" charset="0"/>
              </a:rPr>
              <a:t> Click </a:t>
            </a:r>
            <a:r>
              <a:rPr lang="en-US" b="1" dirty="0">
                <a:solidFill>
                  <a:srgbClr val="333333"/>
                </a:solidFill>
                <a:latin typeface="Source Sans Pro" panose="020B0503030403020204" pitchFamily="34" charset="0"/>
              </a:rPr>
              <a:t>Run</a:t>
            </a:r>
            <a:r>
              <a:rPr lang="en-US" dirty="0">
                <a:solidFill>
                  <a:srgbClr val="333333"/>
                </a:solidFill>
                <a:latin typeface="Source Sans Pro" panose="020B0503030403020204" pitchFamily="34" charset="0"/>
              </a:rPr>
              <a:t> to apply VAEVICTIS on a subset of all your files (combined from all plates).</a:t>
            </a:r>
          </a:p>
        </p:txBody>
      </p:sp>
    </p:spTree>
    <p:extLst>
      <p:ext uri="{BB962C8B-B14F-4D97-AF65-F5344CB8AC3E}">
        <p14:creationId xmlns:p14="http://schemas.microsoft.com/office/powerpoint/2010/main" val="359980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2F7A3-E6E8-4D33-B99E-B66A683EAFEA}"/>
              </a:ext>
            </a:extLst>
          </p:cNvPr>
          <p:cNvSpPr>
            <a:spLocks noGrp="1"/>
          </p:cNvSpPr>
          <p:nvPr>
            <p:ph type="title"/>
          </p:nvPr>
        </p:nvSpPr>
        <p:spPr/>
        <p:txBody>
          <a:bodyPr/>
          <a:lstStyle/>
          <a:p>
            <a:r>
              <a:rPr lang="fr-FR" b="1" dirty="0"/>
              <a:t>1- Run </a:t>
            </a:r>
            <a:r>
              <a:rPr lang="fr-FR" b="1" dirty="0" err="1"/>
              <a:t>vaevictis</a:t>
            </a:r>
            <a:r>
              <a:rPr lang="fr-FR" b="1" dirty="0"/>
              <a:t> </a:t>
            </a:r>
            <a:endParaRPr lang="fr-FR" dirty="0"/>
          </a:p>
        </p:txBody>
      </p:sp>
      <p:pic>
        <p:nvPicPr>
          <p:cNvPr id="3" name="Image 2">
            <a:extLst>
              <a:ext uri="{FF2B5EF4-FFF2-40B4-BE49-F238E27FC236}">
                <a16:creationId xmlns:a16="http://schemas.microsoft.com/office/drawing/2014/main" id="{DA4842B6-C000-4FBA-AD9B-F634246881BB}"/>
              </a:ext>
            </a:extLst>
          </p:cNvPr>
          <p:cNvPicPr>
            <a:picLocks noChangeAspect="1"/>
          </p:cNvPicPr>
          <p:nvPr/>
        </p:nvPicPr>
        <p:blipFill>
          <a:blip r:embed="rId2"/>
          <a:stretch>
            <a:fillRect/>
          </a:stretch>
        </p:blipFill>
        <p:spPr>
          <a:xfrm>
            <a:off x="284210" y="1608666"/>
            <a:ext cx="5902398" cy="4170703"/>
          </a:xfrm>
          <a:prstGeom prst="rect">
            <a:avLst/>
          </a:prstGeom>
        </p:spPr>
      </p:pic>
      <p:sp>
        <p:nvSpPr>
          <p:cNvPr id="4" name="Rectangle 3">
            <a:extLst>
              <a:ext uri="{FF2B5EF4-FFF2-40B4-BE49-F238E27FC236}">
                <a16:creationId xmlns:a16="http://schemas.microsoft.com/office/drawing/2014/main" id="{6BFF4F49-212D-4773-B17C-BEB0A2D3BF7E}"/>
              </a:ext>
            </a:extLst>
          </p:cNvPr>
          <p:cNvSpPr/>
          <p:nvPr/>
        </p:nvSpPr>
        <p:spPr>
          <a:xfrm>
            <a:off x="4318000" y="3429000"/>
            <a:ext cx="6096000" cy="1200329"/>
          </a:xfrm>
          <a:prstGeom prst="rect">
            <a:avLst/>
          </a:prstGeom>
        </p:spPr>
        <p:txBody>
          <a:bodyPr>
            <a:spAutoFit/>
          </a:bodyPr>
          <a:lstStyle/>
          <a:p>
            <a:pPr algn="just">
              <a:buFont typeface="Arial" panose="020B0604020202020204" pitchFamily="34" charset="0"/>
              <a:buChar char="•"/>
            </a:pPr>
            <a:r>
              <a:rPr lang="en-US" b="1" dirty="0">
                <a:solidFill>
                  <a:srgbClr val="333333"/>
                </a:solidFill>
                <a:latin typeface="Source Sans Pro" panose="020B0503030403020204" pitchFamily="34" charset="0"/>
              </a:rPr>
              <a:t>3. Visualize results:</a:t>
            </a:r>
            <a:r>
              <a:rPr lang="en-US" dirty="0">
                <a:solidFill>
                  <a:srgbClr val="333333"/>
                </a:solidFill>
                <a:latin typeface="Source Sans Pro" panose="020B0503030403020204" pitchFamily="34" charset="0"/>
              </a:rPr>
              <a:t> Review the plots generated to assess cluster separation and quality.</a:t>
            </a:r>
          </a:p>
          <a:p>
            <a:pPr algn="just">
              <a:buFont typeface="Arial" panose="020B0604020202020204" pitchFamily="34" charset="0"/>
              <a:buChar char="•"/>
            </a:pPr>
            <a:r>
              <a:rPr lang="en-US" b="1" dirty="0">
                <a:solidFill>
                  <a:srgbClr val="333333"/>
                </a:solidFill>
                <a:latin typeface="Source Sans Pro" panose="020B0503030403020204" pitchFamily="34" charset="0"/>
              </a:rPr>
              <a:t>4. Apply to all:</a:t>
            </a:r>
            <a:r>
              <a:rPr lang="en-US" dirty="0">
                <a:solidFill>
                  <a:srgbClr val="333333"/>
                </a:solidFill>
                <a:latin typeface="Source Sans Pro" panose="020B0503030403020204" pitchFamily="34" charset="0"/>
              </a:rPr>
              <a:t> If satisfied with the preview, click </a:t>
            </a:r>
            <a:r>
              <a:rPr lang="en-US" b="1" dirty="0">
                <a:solidFill>
                  <a:srgbClr val="333333"/>
                </a:solidFill>
                <a:latin typeface="Source Sans Pro" panose="020B0503030403020204" pitchFamily="34" charset="0"/>
              </a:rPr>
              <a:t>Apply (Run on all files)</a:t>
            </a:r>
            <a:r>
              <a:rPr lang="en-US" dirty="0">
                <a:solidFill>
                  <a:srgbClr val="333333"/>
                </a:solidFill>
                <a:latin typeface="Source Sans Pro" panose="020B0503030403020204" pitchFamily="34" charset="0"/>
              </a:rPr>
              <a:t> to perform the full clustering process.</a:t>
            </a:r>
            <a:endParaRPr lang="en-US" b="0" i="0" dirty="0">
              <a:solidFill>
                <a:srgbClr val="333333"/>
              </a:solidFill>
              <a:effectLst/>
              <a:latin typeface="Source Sans Pro" panose="020B0503030403020204" pitchFamily="34" charset="0"/>
            </a:endParaRPr>
          </a:p>
        </p:txBody>
      </p:sp>
    </p:spTree>
    <p:extLst>
      <p:ext uri="{BB962C8B-B14F-4D97-AF65-F5344CB8AC3E}">
        <p14:creationId xmlns:p14="http://schemas.microsoft.com/office/powerpoint/2010/main" val="977142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E86CC-4CCF-4950-B025-AE75941C8188}"/>
              </a:ext>
            </a:extLst>
          </p:cNvPr>
          <p:cNvSpPr>
            <a:spLocks noGrp="1"/>
          </p:cNvSpPr>
          <p:nvPr>
            <p:ph type="title"/>
          </p:nvPr>
        </p:nvSpPr>
        <p:spPr/>
        <p:txBody>
          <a:bodyPr/>
          <a:lstStyle/>
          <a:p>
            <a:r>
              <a:rPr lang="fr-FR" b="1" dirty="0"/>
              <a:t>1- Run </a:t>
            </a:r>
            <a:r>
              <a:rPr lang="fr-FR" b="1" dirty="0" err="1"/>
              <a:t>vaevictis</a:t>
            </a:r>
            <a:r>
              <a:rPr lang="fr-FR" b="1" dirty="0"/>
              <a:t> </a:t>
            </a:r>
            <a:endParaRPr lang="fr-FR" dirty="0"/>
          </a:p>
        </p:txBody>
      </p:sp>
      <p:pic>
        <p:nvPicPr>
          <p:cNvPr id="3" name="Image 2">
            <a:extLst>
              <a:ext uri="{FF2B5EF4-FFF2-40B4-BE49-F238E27FC236}">
                <a16:creationId xmlns:a16="http://schemas.microsoft.com/office/drawing/2014/main" id="{239CC55F-DB29-4426-9ECC-EA417476D204}"/>
              </a:ext>
            </a:extLst>
          </p:cNvPr>
          <p:cNvPicPr>
            <a:picLocks noChangeAspect="1"/>
          </p:cNvPicPr>
          <p:nvPr/>
        </p:nvPicPr>
        <p:blipFill>
          <a:blip r:embed="rId2"/>
          <a:stretch>
            <a:fillRect/>
          </a:stretch>
        </p:blipFill>
        <p:spPr>
          <a:xfrm>
            <a:off x="1451632" y="1814512"/>
            <a:ext cx="4787375" cy="3838575"/>
          </a:xfrm>
          <a:prstGeom prst="rect">
            <a:avLst/>
          </a:prstGeom>
        </p:spPr>
      </p:pic>
      <p:pic>
        <p:nvPicPr>
          <p:cNvPr id="4" name="Image 3">
            <a:extLst>
              <a:ext uri="{FF2B5EF4-FFF2-40B4-BE49-F238E27FC236}">
                <a16:creationId xmlns:a16="http://schemas.microsoft.com/office/drawing/2014/main" id="{A48D7D69-0ADD-45AF-855A-4489BC5D9E6E}"/>
              </a:ext>
            </a:extLst>
          </p:cNvPr>
          <p:cNvPicPr>
            <a:picLocks noChangeAspect="1"/>
          </p:cNvPicPr>
          <p:nvPr/>
        </p:nvPicPr>
        <p:blipFill>
          <a:blip r:embed="rId3"/>
          <a:stretch>
            <a:fillRect/>
          </a:stretch>
        </p:blipFill>
        <p:spPr>
          <a:xfrm>
            <a:off x="6962644" y="2943115"/>
            <a:ext cx="1867161" cy="790685"/>
          </a:xfrm>
          <a:prstGeom prst="rect">
            <a:avLst/>
          </a:prstGeom>
        </p:spPr>
      </p:pic>
      <p:sp>
        <p:nvSpPr>
          <p:cNvPr id="5" name="ZoneTexte 4">
            <a:extLst>
              <a:ext uri="{FF2B5EF4-FFF2-40B4-BE49-F238E27FC236}">
                <a16:creationId xmlns:a16="http://schemas.microsoft.com/office/drawing/2014/main" id="{DAB1D511-C940-4047-9F7F-91955FD65EF8}"/>
              </a:ext>
            </a:extLst>
          </p:cNvPr>
          <p:cNvSpPr txBox="1"/>
          <p:nvPr/>
        </p:nvSpPr>
        <p:spPr>
          <a:xfrm>
            <a:off x="6891867" y="2758449"/>
            <a:ext cx="3636835" cy="369332"/>
          </a:xfrm>
          <a:prstGeom prst="rect">
            <a:avLst/>
          </a:prstGeom>
          <a:noFill/>
        </p:spPr>
        <p:txBody>
          <a:bodyPr wrap="square" rtlCol="0">
            <a:spAutoFit/>
          </a:bodyPr>
          <a:lstStyle/>
          <a:p>
            <a:r>
              <a:rPr lang="fr-FR" dirty="0" err="1"/>
              <a:t>Load</a:t>
            </a:r>
            <a:r>
              <a:rPr lang="fr-FR" dirty="0"/>
              <a:t> a </a:t>
            </a:r>
            <a:r>
              <a:rPr lang="fr-FR" dirty="0" err="1"/>
              <a:t>saved</a:t>
            </a:r>
            <a:r>
              <a:rPr lang="fr-FR" dirty="0"/>
              <a:t> model</a:t>
            </a:r>
          </a:p>
        </p:txBody>
      </p:sp>
    </p:spTree>
    <p:extLst>
      <p:ext uri="{BB962C8B-B14F-4D97-AF65-F5344CB8AC3E}">
        <p14:creationId xmlns:p14="http://schemas.microsoft.com/office/powerpoint/2010/main" val="31874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7D02D9-BB0A-4673-B369-AE99351E1655}"/>
              </a:ext>
            </a:extLst>
          </p:cNvPr>
          <p:cNvSpPr>
            <a:spLocks noGrp="1"/>
          </p:cNvSpPr>
          <p:nvPr>
            <p:ph type="title"/>
          </p:nvPr>
        </p:nvSpPr>
        <p:spPr/>
        <p:txBody>
          <a:bodyPr/>
          <a:lstStyle/>
          <a:p>
            <a:r>
              <a:rPr lang="fr-FR" b="1" dirty="0"/>
              <a:t>1- Run </a:t>
            </a:r>
            <a:r>
              <a:rPr lang="fr-FR" b="1" dirty="0" err="1"/>
              <a:t>vaevictis</a:t>
            </a:r>
            <a:r>
              <a:rPr lang="fr-FR" b="1" dirty="0"/>
              <a:t> </a:t>
            </a:r>
            <a:endParaRPr lang="fr-FR" dirty="0"/>
          </a:p>
        </p:txBody>
      </p:sp>
      <p:pic>
        <p:nvPicPr>
          <p:cNvPr id="3" name="Image 2">
            <a:extLst>
              <a:ext uri="{FF2B5EF4-FFF2-40B4-BE49-F238E27FC236}">
                <a16:creationId xmlns:a16="http://schemas.microsoft.com/office/drawing/2014/main" id="{B1DF6912-7D96-448B-9859-04605B994C5D}"/>
              </a:ext>
            </a:extLst>
          </p:cNvPr>
          <p:cNvPicPr>
            <a:picLocks noChangeAspect="1"/>
          </p:cNvPicPr>
          <p:nvPr/>
        </p:nvPicPr>
        <p:blipFill>
          <a:blip r:embed="rId2"/>
          <a:stretch>
            <a:fillRect/>
          </a:stretch>
        </p:blipFill>
        <p:spPr>
          <a:xfrm>
            <a:off x="3423873" y="1313487"/>
            <a:ext cx="4100878" cy="5370731"/>
          </a:xfrm>
          <a:prstGeom prst="rect">
            <a:avLst/>
          </a:prstGeom>
        </p:spPr>
      </p:pic>
      <p:sp>
        <p:nvSpPr>
          <p:cNvPr id="4" name="ZoneTexte 3">
            <a:extLst>
              <a:ext uri="{FF2B5EF4-FFF2-40B4-BE49-F238E27FC236}">
                <a16:creationId xmlns:a16="http://schemas.microsoft.com/office/drawing/2014/main" id="{3E8A1590-14C5-48E8-AABF-211681873873}"/>
              </a:ext>
            </a:extLst>
          </p:cNvPr>
          <p:cNvSpPr txBox="1"/>
          <p:nvPr/>
        </p:nvSpPr>
        <p:spPr>
          <a:xfrm>
            <a:off x="617108" y="3055034"/>
            <a:ext cx="2700867" cy="830997"/>
          </a:xfrm>
          <a:prstGeom prst="rect">
            <a:avLst/>
          </a:prstGeom>
          <a:solidFill>
            <a:schemeClr val="accent3">
              <a:lumMod val="20000"/>
              <a:lumOff val="80000"/>
            </a:schemeClr>
          </a:solidFill>
        </p:spPr>
        <p:txBody>
          <a:bodyPr wrap="square" rtlCol="0">
            <a:spAutoFit/>
          </a:bodyPr>
          <a:lstStyle/>
          <a:p>
            <a:pPr algn="ctr"/>
            <a:r>
              <a:rPr lang="fr-FR" sz="1600" dirty="0"/>
              <a:t>Manual </a:t>
            </a:r>
            <a:r>
              <a:rPr lang="fr-FR" sz="1600" dirty="0" err="1"/>
              <a:t>gating</a:t>
            </a:r>
            <a:r>
              <a:rPr lang="fr-FR" sz="1600" dirty="0"/>
              <a:t> : </a:t>
            </a:r>
            <a:r>
              <a:rPr lang="fr-FR" sz="1600" dirty="0" err="1"/>
              <a:t>just</a:t>
            </a:r>
            <a:r>
              <a:rPr lang="fr-FR" sz="1600" dirty="0"/>
              <a:t> click on the plot to </a:t>
            </a:r>
            <a:r>
              <a:rPr lang="fr-FR" sz="1600" dirty="0" err="1"/>
              <a:t>gate</a:t>
            </a:r>
            <a:r>
              <a:rPr lang="fr-FR" sz="1600" dirty="0"/>
              <a:t> </a:t>
            </a:r>
            <a:r>
              <a:rPr lang="fr-FR" sz="1600" dirty="0" err="1"/>
              <a:t>barcode</a:t>
            </a:r>
            <a:r>
              <a:rPr lang="fr-FR" sz="1600" dirty="0"/>
              <a:t>, and </a:t>
            </a:r>
            <a:r>
              <a:rPr lang="fr-FR" sz="1600" dirty="0" err="1"/>
              <a:t>then</a:t>
            </a:r>
            <a:r>
              <a:rPr lang="fr-FR" sz="1600" dirty="0"/>
              <a:t>, click on </a:t>
            </a:r>
            <a:r>
              <a:rPr lang="fr-FR" sz="1600" dirty="0" err="1"/>
              <a:t>apply</a:t>
            </a:r>
            <a:r>
              <a:rPr lang="fr-FR" sz="1600" dirty="0"/>
              <a:t> </a:t>
            </a:r>
            <a:r>
              <a:rPr lang="fr-FR" sz="1600" dirty="0" err="1"/>
              <a:t>Gate</a:t>
            </a:r>
            <a:endParaRPr lang="fr-FR" sz="1600" dirty="0"/>
          </a:p>
        </p:txBody>
      </p:sp>
      <p:cxnSp>
        <p:nvCxnSpPr>
          <p:cNvPr id="7" name="Connecteur droit avec flèche 6">
            <a:extLst>
              <a:ext uri="{FF2B5EF4-FFF2-40B4-BE49-F238E27FC236}">
                <a16:creationId xmlns:a16="http://schemas.microsoft.com/office/drawing/2014/main" id="{1FD88190-936F-4EFA-912E-DAD462FB0AD9}"/>
              </a:ext>
            </a:extLst>
          </p:cNvPr>
          <p:cNvCxnSpPr/>
          <p:nvPr/>
        </p:nvCxnSpPr>
        <p:spPr>
          <a:xfrm flipV="1">
            <a:off x="2802467" y="2396067"/>
            <a:ext cx="745066" cy="575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1557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1EBB361-FC6E-40EF-A2E5-C2F9759BA884}"/>
              </a:ext>
            </a:extLst>
          </p:cNvPr>
          <p:cNvPicPr>
            <a:picLocks noChangeAspect="1"/>
          </p:cNvPicPr>
          <p:nvPr/>
        </p:nvPicPr>
        <p:blipFill>
          <a:blip r:embed="rId2"/>
          <a:stretch>
            <a:fillRect/>
          </a:stretch>
        </p:blipFill>
        <p:spPr>
          <a:xfrm>
            <a:off x="414356" y="1244601"/>
            <a:ext cx="11363288" cy="5266266"/>
          </a:xfrm>
          <a:prstGeom prst="rect">
            <a:avLst/>
          </a:prstGeom>
        </p:spPr>
      </p:pic>
      <p:sp>
        <p:nvSpPr>
          <p:cNvPr id="2" name="Titre 1">
            <a:extLst>
              <a:ext uri="{FF2B5EF4-FFF2-40B4-BE49-F238E27FC236}">
                <a16:creationId xmlns:a16="http://schemas.microsoft.com/office/drawing/2014/main" id="{E04ACB4C-9A3F-4B9A-B170-023EFC817C8C}"/>
              </a:ext>
            </a:extLst>
          </p:cNvPr>
          <p:cNvSpPr>
            <a:spLocks noGrp="1"/>
          </p:cNvSpPr>
          <p:nvPr>
            <p:ph type="title"/>
          </p:nvPr>
        </p:nvSpPr>
        <p:spPr/>
        <p:txBody>
          <a:bodyPr/>
          <a:lstStyle/>
          <a:p>
            <a:r>
              <a:rPr lang="fr-FR" b="1" dirty="0"/>
              <a:t>2- </a:t>
            </a:r>
            <a:r>
              <a:rPr lang="fr-FR" b="1" dirty="0" err="1"/>
              <a:t>debarcoding</a:t>
            </a:r>
            <a:endParaRPr lang="fr-FR" b="1" dirty="0"/>
          </a:p>
        </p:txBody>
      </p:sp>
      <p:sp>
        <p:nvSpPr>
          <p:cNvPr id="5" name="ZoneTexte 4">
            <a:extLst>
              <a:ext uri="{FF2B5EF4-FFF2-40B4-BE49-F238E27FC236}">
                <a16:creationId xmlns:a16="http://schemas.microsoft.com/office/drawing/2014/main" id="{A971685D-6B3E-4A65-BBD8-9DFAEB8FEE1A}"/>
              </a:ext>
            </a:extLst>
          </p:cNvPr>
          <p:cNvSpPr txBox="1"/>
          <p:nvPr/>
        </p:nvSpPr>
        <p:spPr>
          <a:xfrm>
            <a:off x="2557444" y="5265634"/>
            <a:ext cx="3242734" cy="830997"/>
          </a:xfrm>
          <a:prstGeom prst="rect">
            <a:avLst/>
          </a:prstGeom>
          <a:solidFill>
            <a:schemeClr val="accent3">
              <a:lumMod val="40000"/>
              <a:lumOff val="60000"/>
            </a:schemeClr>
          </a:solidFill>
        </p:spPr>
        <p:txBody>
          <a:bodyPr wrap="square" rtlCol="0">
            <a:spAutoFit/>
          </a:bodyPr>
          <a:lstStyle/>
          <a:p>
            <a:pPr algn="ctr"/>
            <a:r>
              <a:rPr lang="fr-FR" sz="1600" dirty="0" err="1"/>
              <a:t>Visualize</a:t>
            </a:r>
            <a:r>
              <a:rPr lang="fr-FR" sz="1600" dirty="0"/>
              <a:t> </a:t>
            </a:r>
            <a:r>
              <a:rPr lang="fr-FR" sz="1600" dirty="0" err="1"/>
              <a:t>each</a:t>
            </a:r>
            <a:r>
              <a:rPr lang="fr-FR" sz="1600" dirty="0"/>
              <a:t> </a:t>
            </a:r>
            <a:r>
              <a:rPr lang="fr-FR" sz="1600" dirty="0" err="1"/>
              <a:t>gate</a:t>
            </a:r>
            <a:r>
              <a:rPr lang="fr-FR" sz="1600" dirty="0"/>
              <a:t>/</a:t>
            </a:r>
            <a:r>
              <a:rPr lang="fr-FR" sz="1600" dirty="0" err="1"/>
              <a:t>barcode</a:t>
            </a:r>
            <a:r>
              <a:rPr lang="fr-FR" sz="1600" dirty="0"/>
              <a:t> in a second plot. Select </a:t>
            </a:r>
            <a:r>
              <a:rPr lang="fr-FR" sz="1600" dirty="0" err="1"/>
              <a:t>gate</a:t>
            </a:r>
            <a:r>
              <a:rPr lang="fr-FR" sz="1600" dirty="0"/>
              <a:t> </a:t>
            </a:r>
            <a:r>
              <a:rPr lang="fr-FR" sz="1600" dirty="0" err="1"/>
              <a:t>that</a:t>
            </a:r>
            <a:r>
              <a:rPr lang="fr-FR" sz="1600" dirty="0"/>
              <a:t> </a:t>
            </a:r>
            <a:r>
              <a:rPr lang="fr-FR" sz="1600" dirty="0" err="1"/>
              <a:t>you</a:t>
            </a:r>
            <a:r>
              <a:rPr lang="fr-FR" sz="1600" dirty="0"/>
              <a:t> </a:t>
            </a:r>
            <a:r>
              <a:rPr lang="fr-FR" sz="1600" dirty="0" err="1"/>
              <a:t>want</a:t>
            </a:r>
            <a:r>
              <a:rPr lang="fr-FR" sz="1600" dirty="0"/>
              <a:t> to </a:t>
            </a:r>
            <a:r>
              <a:rPr lang="fr-FR" sz="1600" dirty="0" err="1"/>
              <a:t>see</a:t>
            </a:r>
            <a:r>
              <a:rPr lang="fr-FR" sz="1600" dirty="0"/>
              <a:t> in the plot</a:t>
            </a:r>
          </a:p>
        </p:txBody>
      </p:sp>
    </p:spTree>
    <p:extLst>
      <p:ext uri="{BB962C8B-B14F-4D97-AF65-F5344CB8AC3E}">
        <p14:creationId xmlns:p14="http://schemas.microsoft.com/office/powerpoint/2010/main" val="1516087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367D4-0C20-477F-8D93-731F1D7B742B}"/>
              </a:ext>
            </a:extLst>
          </p:cNvPr>
          <p:cNvSpPr>
            <a:spLocks noGrp="1"/>
          </p:cNvSpPr>
          <p:nvPr>
            <p:ph type="title"/>
          </p:nvPr>
        </p:nvSpPr>
        <p:spPr/>
        <p:txBody>
          <a:bodyPr/>
          <a:lstStyle/>
          <a:p>
            <a:r>
              <a:rPr lang="fr-FR" b="1" dirty="0"/>
              <a:t>2- </a:t>
            </a:r>
            <a:r>
              <a:rPr lang="fr-FR" b="1" dirty="0" err="1"/>
              <a:t>debarcoding</a:t>
            </a:r>
            <a:endParaRPr lang="fr-FR" dirty="0"/>
          </a:p>
        </p:txBody>
      </p:sp>
      <p:sp>
        <p:nvSpPr>
          <p:cNvPr id="4" name="ZoneTexte 3">
            <a:extLst>
              <a:ext uri="{FF2B5EF4-FFF2-40B4-BE49-F238E27FC236}">
                <a16:creationId xmlns:a16="http://schemas.microsoft.com/office/drawing/2014/main" id="{06A92039-43A7-4D97-AB9D-E66753D57EB1}"/>
              </a:ext>
            </a:extLst>
          </p:cNvPr>
          <p:cNvSpPr txBox="1"/>
          <p:nvPr/>
        </p:nvSpPr>
        <p:spPr>
          <a:xfrm>
            <a:off x="507999" y="2006600"/>
            <a:ext cx="2294467" cy="646331"/>
          </a:xfrm>
          <a:prstGeom prst="rect">
            <a:avLst/>
          </a:prstGeom>
          <a:solidFill>
            <a:schemeClr val="accent3">
              <a:lumMod val="40000"/>
              <a:lumOff val="60000"/>
            </a:schemeClr>
          </a:solidFill>
        </p:spPr>
        <p:txBody>
          <a:bodyPr wrap="square" rtlCol="0">
            <a:spAutoFit/>
          </a:bodyPr>
          <a:lstStyle/>
          <a:p>
            <a:r>
              <a:rPr lang="fr-FR" dirty="0"/>
              <a:t>To </a:t>
            </a:r>
            <a:r>
              <a:rPr lang="fr-FR" dirty="0" err="1"/>
              <a:t>delete</a:t>
            </a:r>
            <a:r>
              <a:rPr lang="fr-FR" dirty="0"/>
              <a:t> </a:t>
            </a:r>
            <a:r>
              <a:rPr lang="fr-FR" dirty="0" err="1"/>
              <a:t>just</a:t>
            </a:r>
            <a:r>
              <a:rPr lang="fr-FR" dirty="0"/>
              <a:t> one </a:t>
            </a:r>
            <a:r>
              <a:rPr lang="fr-FR" dirty="0" err="1"/>
              <a:t>gate</a:t>
            </a:r>
            <a:r>
              <a:rPr lang="fr-FR" dirty="0"/>
              <a:t>, click on the </a:t>
            </a:r>
            <a:r>
              <a:rPr lang="fr-FR" dirty="0" err="1"/>
              <a:t>gate</a:t>
            </a:r>
            <a:endParaRPr lang="fr-FR" dirty="0"/>
          </a:p>
        </p:txBody>
      </p:sp>
      <p:pic>
        <p:nvPicPr>
          <p:cNvPr id="5" name="Image 4">
            <a:extLst>
              <a:ext uri="{FF2B5EF4-FFF2-40B4-BE49-F238E27FC236}">
                <a16:creationId xmlns:a16="http://schemas.microsoft.com/office/drawing/2014/main" id="{30B0EA01-218C-4FCE-98FE-4AEAC02E9AE9}"/>
              </a:ext>
            </a:extLst>
          </p:cNvPr>
          <p:cNvPicPr>
            <a:picLocks noChangeAspect="1"/>
          </p:cNvPicPr>
          <p:nvPr/>
        </p:nvPicPr>
        <p:blipFill>
          <a:blip r:embed="rId2"/>
          <a:stretch>
            <a:fillRect/>
          </a:stretch>
        </p:blipFill>
        <p:spPr>
          <a:xfrm>
            <a:off x="3060699" y="1678792"/>
            <a:ext cx="7514168" cy="4305536"/>
          </a:xfrm>
          <a:prstGeom prst="rect">
            <a:avLst/>
          </a:prstGeom>
        </p:spPr>
      </p:pic>
    </p:spTree>
    <p:extLst>
      <p:ext uri="{BB962C8B-B14F-4D97-AF65-F5344CB8AC3E}">
        <p14:creationId xmlns:p14="http://schemas.microsoft.com/office/powerpoint/2010/main" val="3690737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DF5E32-9364-4B45-8994-1687251763F0}"/>
              </a:ext>
            </a:extLst>
          </p:cNvPr>
          <p:cNvSpPr>
            <a:spLocks noGrp="1"/>
          </p:cNvSpPr>
          <p:nvPr>
            <p:ph type="title"/>
          </p:nvPr>
        </p:nvSpPr>
        <p:spPr/>
        <p:txBody>
          <a:bodyPr/>
          <a:lstStyle/>
          <a:p>
            <a:r>
              <a:rPr lang="fr-FR" b="1" dirty="0"/>
              <a:t>2- </a:t>
            </a:r>
            <a:r>
              <a:rPr lang="fr-FR" b="1" dirty="0" err="1"/>
              <a:t>debarcoding</a:t>
            </a:r>
            <a:endParaRPr lang="fr-FR" dirty="0"/>
          </a:p>
        </p:txBody>
      </p:sp>
      <p:pic>
        <p:nvPicPr>
          <p:cNvPr id="5" name="Image 4">
            <a:extLst>
              <a:ext uri="{FF2B5EF4-FFF2-40B4-BE49-F238E27FC236}">
                <a16:creationId xmlns:a16="http://schemas.microsoft.com/office/drawing/2014/main" id="{E6A5D7A8-12E1-4A50-9332-D89669A90D5E}"/>
              </a:ext>
            </a:extLst>
          </p:cNvPr>
          <p:cNvPicPr>
            <a:picLocks noChangeAspect="1"/>
          </p:cNvPicPr>
          <p:nvPr/>
        </p:nvPicPr>
        <p:blipFill>
          <a:blip r:embed="rId2"/>
          <a:stretch>
            <a:fillRect/>
          </a:stretch>
        </p:blipFill>
        <p:spPr>
          <a:xfrm>
            <a:off x="301924" y="4481646"/>
            <a:ext cx="3820058" cy="1924319"/>
          </a:xfrm>
          <a:prstGeom prst="rect">
            <a:avLst/>
          </a:prstGeom>
        </p:spPr>
      </p:pic>
      <p:pic>
        <p:nvPicPr>
          <p:cNvPr id="6" name="Image 5">
            <a:extLst>
              <a:ext uri="{FF2B5EF4-FFF2-40B4-BE49-F238E27FC236}">
                <a16:creationId xmlns:a16="http://schemas.microsoft.com/office/drawing/2014/main" id="{86F4AE53-76B8-4B0F-8206-ACC18DCB3178}"/>
              </a:ext>
            </a:extLst>
          </p:cNvPr>
          <p:cNvPicPr>
            <a:picLocks noChangeAspect="1"/>
          </p:cNvPicPr>
          <p:nvPr/>
        </p:nvPicPr>
        <p:blipFill>
          <a:blip r:embed="rId3"/>
          <a:stretch>
            <a:fillRect/>
          </a:stretch>
        </p:blipFill>
        <p:spPr>
          <a:xfrm>
            <a:off x="301924" y="1194220"/>
            <a:ext cx="8002117" cy="2848373"/>
          </a:xfrm>
          <a:prstGeom prst="rect">
            <a:avLst/>
          </a:prstGeom>
        </p:spPr>
      </p:pic>
      <p:sp>
        <p:nvSpPr>
          <p:cNvPr id="7" name="ZoneTexte 6">
            <a:extLst>
              <a:ext uri="{FF2B5EF4-FFF2-40B4-BE49-F238E27FC236}">
                <a16:creationId xmlns:a16="http://schemas.microsoft.com/office/drawing/2014/main" id="{0EF4CF99-5A0E-4274-8B07-E94710FB1E9E}"/>
              </a:ext>
            </a:extLst>
          </p:cNvPr>
          <p:cNvSpPr txBox="1"/>
          <p:nvPr/>
        </p:nvSpPr>
        <p:spPr>
          <a:xfrm>
            <a:off x="6564703" y="3776255"/>
            <a:ext cx="4505865" cy="1200329"/>
          </a:xfrm>
          <a:prstGeom prst="rect">
            <a:avLst/>
          </a:prstGeom>
          <a:solidFill>
            <a:schemeClr val="accent3">
              <a:lumMod val="40000"/>
              <a:lumOff val="60000"/>
            </a:schemeClr>
          </a:solidFill>
        </p:spPr>
        <p:txBody>
          <a:bodyPr wrap="square" rtlCol="0">
            <a:spAutoFit/>
          </a:bodyPr>
          <a:lstStyle/>
          <a:p>
            <a:pPr algn="just"/>
            <a:r>
              <a:rPr lang="en-US" dirty="0"/>
              <a:t>Once the table is </a:t>
            </a:r>
            <a:r>
              <a:rPr lang="en-US" dirty="0" err="1"/>
              <a:t>debarcoded</a:t>
            </a:r>
            <a:r>
              <a:rPr lang="en-US" dirty="0"/>
              <a:t>, click on validate barcode so that it enriches all your files with barcodes (all cells outside the gates will be removed from the files)</a:t>
            </a:r>
          </a:p>
        </p:txBody>
      </p:sp>
    </p:spTree>
    <p:extLst>
      <p:ext uri="{BB962C8B-B14F-4D97-AF65-F5344CB8AC3E}">
        <p14:creationId xmlns:p14="http://schemas.microsoft.com/office/powerpoint/2010/main" val="371104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E2705-7321-4F5E-8038-053B0809BC90}"/>
              </a:ext>
            </a:extLst>
          </p:cNvPr>
          <p:cNvSpPr>
            <a:spLocks noGrp="1"/>
          </p:cNvSpPr>
          <p:nvPr>
            <p:ph type="title"/>
          </p:nvPr>
        </p:nvSpPr>
        <p:spPr/>
        <p:txBody>
          <a:bodyPr/>
          <a:lstStyle/>
          <a:p>
            <a:endParaRPr lang="fr-FR"/>
          </a:p>
        </p:txBody>
      </p:sp>
      <p:pic>
        <p:nvPicPr>
          <p:cNvPr id="3" name="Image 2">
            <a:extLst>
              <a:ext uri="{FF2B5EF4-FFF2-40B4-BE49-F238E27FC236}">
                <a16:creationId xmlns:a16="http://schemas.microsoft.com/office/drawing/2014/main" id="{F91F5C9A-0E7A-403B-8950-8EB91A7D415E}"/>
              </a:ext>
            </a:extLst>
          </p:cNvPr>
          <p:cNvPicPr>
            <a:picLocks noChangeAspect="1"/>
          </p:cNvPicPr>
          <p:nvPr/>
        </p:nvPicPr>
        <p:blipFill rotWithShape="1">
          <a:blip r:embed="rId2"/>
          <a:srcRect b="32476"/>
          <a:stretch/>
        </p:blipFill>
        <p:spPr>
          <a:xfrm>
            <a:off x="338156" y="1295401"/>
            <a:ext cx="11363288" cy="3555999"/>
          </a:xfrm>
          <a:prstGeom prst="rect">
            <a:avLst/>
          </a:prstGeom>
        </p:spPr>
      </p:pic>
      <p:sp>
        <p:nvSpPr>
          <p:cNvPr id="4" name="ZoneTexte 3">
            <a:extLst>
              <a:ext uri="{FF2B5EF4-FFF2-40B4-BE49-F238E27FC236}">
                <a16:creationId xmlns:a16="http://schemas.microsoft.com/office/drawing/2014/main" id="{446967B5-E147-4AD9-93DE-EA66D8DAC0D8}"/>
              </a:ext>
            </a:extLst>
          </p:cNvPr>
          <p:cNvSpPr txBox="1"/>
          <p:nvPr/>
        </p:nvSpPr>
        <p:spPr>
          <a:xfrm>
            <a:off x="1075267" y="5528732"/>
            <a:ext cx="8771467" cy="646331"/>
          </a:xfrm>
          <a:prstGeom prst="rect">
            <a:avLst/>
          </a:prstGeom>
          <a:solidFill>
            <a:schemeClr val="accent3">
              <a:lumMod val="40000"/>
              <a:lumOff val="60000"/>
            </a:schemeClr>
          </a:solidFill>
        </p:spPr>
        <p:txBody>
          <a:bodyPr wrap="square" rtlCol="0">
            <a:spAutoFit/>
          </a:bodyPr>
          <a:lstStyle/>
          <a:p>
            <a:r>
              <a:rPr lang="en-US" b="1" dirty="0">
                <a:highlight>
                  <a:srgbClr val="FFFF00"/>
                </a:highlight>
              </a:rPr>
              <a:t>Important information: </a:t>
            </a:r>
            <a:r>
              <a:rPr lang="en-US" dirty="0"/>
              <a:t>Only the gates on the left-hand plot count; the gate on the middle plot is for visualization purposes only.</a:t>
            </a:r>
            <a:endParaRPr lang="fr-FR" dirty="0"/>
          </a:p>
        </p:txBody>
      </p:sp>
      <p:sp>
        <p:nvSpPr>
          <p:cNvPr id="5" name="Flèche : haut 4">
            <a:extLst>
              <a:ext uri="{FF2B5EF4-FFF2-40B4-BE49-F238E27FC236}">
                <a16:creationId xmlns:a16="http://schemas.microsoft.com/office/drawing/2014/main" id="{62D68A98-6F3E-4924-B29A-FD36E179F57A}"/>
              </a:ext>
            </a:extLst>
          </p:cNvPr>
          <p:cNvSpPr/>
          <p:nvPr/>
        </p:nvSpPr>
        <p:spPr>
          <a:xfrm>
            <a:off x="2077609" y="4932747"/>
            <a:ext cx="364067" cy="38603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1831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B311D6-9197-4B7A-800B-2DB405718A68}"/>
              </a:ext>
            </a:extLst>
          </p:cNvPr>
          <p:cNvSpPr>
            <a:spLocks noGrp="1"/>
          </p:cNvSpPr>
          <p:nvPr>
            <p:ph type="title"/>
          </p:nvPr>
        </p:nvSpPr>
        <p:spPr/>
        <p:txBody>
          <a:bodyPr/>
          <a:lstStyle/>
          <a:p>
            <a:r>
              <a:rPr lang="fr-FR" b="1" dirty="0"/>
              <a:t>App </a:t>
            </a:r>
            <a:r>
              <a:rPr lang="fr-FR" b="1" dirty="0" err="1"/>
              <a:t>accessibility</a:t>
            </a:r>
            <a:endParaRPr lang="fr-FR" b="1" dirty="0"/>
          </a:p>
        </p:txBody>
      </p:sp>
      <p:sp>
        <p:nvSpPr>
          <p:cNvPr id="3" name="ZoneTexte 2">
            <a:extLst>
              <a:ext uri="{FF2B5EF4-FFF2-40B4-BE49-F238E27FC236}">
                <a16:creationId xmlns:a16="http://schemas.microsoft.com/office/drawing/2014/main" id="{85839ABD-A54C-4643-BE05-52FBD918F8A9}"/>
              </a:ext>
            </a:extLst>
          </p:cNvPr>
          <p:cNvSpPr txBox="1"/>
          <p:nvPr/>
        </p:nvSpPr>
        <p:spPr>
          <a:xfrm>
            <a:off x="2595033" y="2463755"/>
            <a:ext cx="5947833" cy="923330"/>
          </a:xfrm>
          <a:prstGeom prst="rect">
            <a:avLst/>
          </a:prstGeom>
          <a:solidFill>
            <a:schemeClr val="accent1">
              <a:lumMod val="20000"/>
              <a:lumOff val="80000"/>
            </a:schemeClr>
          </a:solidFill>
        </p:spPr>
        <p:txBody>
          <a:bodyPr wrap="square" rtlCol="0">
            <a:spAutoFit/>
          </a:bodyPr>
          <a:lstStyle/>
          <a:p>
            <a:r>
              <a:rPr lang="fr-FR" dirty="0">
                <a:highlight>
                  <a:srgbClr val="FFFF00"/>
                </a:highlight>
              </a:rPr>
              <a:t>1 - </a:t>
            </a:r>
            <a:r>
              <a:rPr lang="fr-FR" dirty="0"/>
              <a:t>To </a:t>
            </a:r>
            <a:r>
              <a:rPr lang="fr-FR" dirty="0" err="1"/>
              <a:t>access</a:t>
            </a:r>
            <a:r>
              <a:rPr lang="fr-FR" dirty="0"/>
              <a:t> to the app, go to </a:t>
            </a:r>
            <a:r>
              <a:rPr lang="fr-FR" dirty="0" err="1"/>
              <a:t>your</a:t>
            </a:r>
            <a:r>
              <a:rPr lang="fr-FR" dirty="0"/>
              <a:t> favorite browser and </a:t>
            </a:r>
            <a:r>
              <a:rPr lang="fr-FR" dirty="0" err="1"/>
              <a:t>tap</a:t>
            </a:r>
            <a:r>
              <a:rPr lang="fr-FR" dirty="0"/>
              <a:t> </a:t>
            </a:r>
          </a:p>
          <a:p>
            <a:pPr algn="ctr"/>
            <a:r>
              <a:rPr lang="fr-FR" b="1" dirty="0"/>
              <a:t>10.71.1.6:1234</a:t>
            </a:r>
          </a:p>
          <a:p>
            <a:pPr algn="ctr"/>
            <a:r>
              <a:rPr lang="fr-FR" b="1" dirty="0"/>
              <a:t>OR go to </a:t>
            </a:r>
            <a:r>
              <a:rPr lang="fr-FR" b="1" dirty="0" err="1"/>
              <a:t>GoT</a:t>
            </a:r>
            <a:r>
              <a:rPr lang="fr-FR" b="1" dirty="0"/>
              <a:t> (10,71,1,22)</a:t>
            </a:r>
          </a:p>
        </p:txBody>
      </p:sp>
      <p:pic>
        <p:nvPicPr>
          <p:cNvPr id="4" name="Image 3">
            <a:extLst>
              <a:ext uri="{FF2B5EF4-FFF2-40B4-BE49-F238E27FC236}">
                <a16:creationId xmlns:a16="http://schemas.microsoft.com/office/drawing/2014/main" id="{A4D6FA3E-034B-4B69-A567-5E54D8B2FA46}"/>
              </a:ext>
            </a:extLst>
          </p:cNvPr>
          <p:cNvPicPr>
            <a:picLocks noChangeAspect="1"/>
          </p:cNvPicPr>
          <p:nvPr/>
        </p:nvPicPr>
        <p:blipFill>
          <a:blip r:embed="rId2"/>
          <a:stretch>
            <a:fillRect/>
          </a:stretch>
        </p:blipFill>
        <p:spPr>
          <a:xfrm>
            <a:off x="1207062" y="2594734"/>
            <a:ext cx="1252306" cy="384371"/>
          </a:xfrm>
          <a:prstGeom prst="rect">
            <a:avLst/>
          </a:prstGeom>
        </p:spPr>
      </p:pic>
      <p:sp>
        <p:nvSpPr>
          <p:cNvPr id="5" name="ZoneTexte 4">
            <a:extLst>
              <a:ext uri="{FF2B5EF4-FFF2-40B4-BE49-F238E27FC236}">
                <a16:creationId xmlns:a16="http://schemas.microsoft.com/office/drawing/2014/main" id="{4EE0D667-FA51-4C4D-A49E-70839D4E3226}"/>
              </a:ext>
            </a:extLst>
          </p:cNvPr>
          <p:cNvSpPr txBox="1"/>
          <p:nvPr/>
        </p:nvSpPr>
        <p:spPr>
          <a:xfrm>
            <a:off x="2595033" y="3612542"/>
            <a:ext cx="5947833" cy="1200329"/>
          </a:xfrm>
          <a:prstGeom prst="rect">
            <a:avLst/>
          </a:prstGeom>
          <a:solidFill>
            <a:schemeClr val="accent1">
              <a:lumMod val="20000"/>
              <a:lumOff val="80000"/>
            </a:schemeClr>
          </a:solidFill>
        </p:spPr>
        <p:txBody>
          <a:bodyPr wrap="square" rtlCol="0">
            <a:spAutoFit/>
          </a:bodyPr>
          <a:lstStyle/>
          <a:p>
            <a:r>
              <a:rPr lang="fr-FR" dirty="0">
                <a:highlight>
                  <a:srgbClr val="FFFF00"/>
                </a:highlight>
              </a:rPr>
              <a:t>2 – </a:t>
            </a:r>
            <a:r>
              <a:rPr lang="en-US" dirty="0"/>
              <a:t>In WINSCP, create a folder for your experiment here: /</a:t>
            </a:r>
            <a:r>
              <a:rPr lang="en-US" dirty="0" err="1"/>
              <a:t>mnt</a:t>
            </a:r>
            <a:r>
              <a:rPr lang="en-US" dirty="0"/>
              <a:t>/md0/CMP/input</a:t>
            </a:r>
          </a:p>
          <a:p>
            <a:endParaRPr lang="en-US" dirty="0"/>
          </a:p>
          <a:p>
            <a:r>
              <a:rPr lang="en-US" dirty="0"/>
              <a:t>And put your files in it (one folder per plate)</a:t>
            </a:r>
            <a:endParaRPr lang="fr-FR" b="1" dirty="0"/>
          </a:p>
        </p:txBody>
      </p:sp>
    </p:spTree>
    <p:extLst>
      <p:ext uri="{BB962C8B-B14F-4D97-AF65-F5344CB8AC3E}">
        <p14:creationId xmlns:p14="http://schemas.microsoft.com/office/powerpoint/2010/main" val="2101492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3B11FA-CD99-4C68-ABCA-AB3B8C237CCA}"/>
              </a:ext>
            </a:extLst>
          </p:cNvPr>
          <p:cNvSpPr>
            <a:spLocks noGrp="1"/>
          </p:cNvSpPr>
          <p:nvPr>
            <p:ph type="title"/>
          </p:nvPr>
        </p:nvSpPr>
        <p:spPr/>
        <p:txBody>
          <a:bodyPr/>
          <a:lstStyle/>
          <a:p>
            <a:r>
              <a:rPr lang="fr-FR" b="1" dirty="0"/>
              <a:t>SECTION 4 : ANNOTATION</a:t>
            </a:r>
          </a:p>
        </p:txBody>
      </p:sp>
      <p:sp>
        <p:nvSpPr>
          <p:cNvPr id="3" name="Rectangle 2">
            <a:extLst>
              <a:ext uri="{FF2B5EF4-FFF2-40B4-BE49-F238E27FC236}">
                <a16:creationId xmlns:a16="http://schemas.microsoft.com/office/drawing/2014/main" id="{21F06066-4666-4EC1-A355-FA7D03F7B23C}"/>
              </a:ext>
            </a:extLst>
          </p:cNvPr>
          <p:cNvSpPr/>
          <p:nvPr/>
        </p:nvSpPr>
        <p:spPr>
          <a:xfrm>
            <a:off x="4484423" y="3027765"/>
            <a:ext cx="2978701" cy="1077218"/>
          </a:xfrm>
          <a:prstGeom prst="rect">
            <a:avLst/>
          </a:prstGeom>
          <a:solidFill>
            <a:schemeClr val="accent6">
              <a:lumMod val="40000"/>
              <a:lumOff val="60000"/>
            </a:schemeClr>
          </a:solidFill>
        </p:spPr>
        <p:txBody>
          <a:bodyPr wrap="none">
            <a:spAutoFit/>
          </a:bodyPr>
          <a:lstStyle/>
          <a:p>
            <a:pPr algn="ctr"/>
            <a:r>
              <a:rPr lang="fr-FR" sz="3200" dirty="0"/>
              <a:t>CIPHE CMP app: </a:t>
            </a:r>
          </a:p>
          <a:p>
            <a:pPr algn="ctr"/>
            <a:r>
              <a:rPr lang="fr-FR" sz="3200" b="1" dirty="0"/>
              <a:t>ANNOTATION</a:t>
            </a:r>
            <a:endParaRPr lang="fr-FR" sz="3200" dirty="0"/>
          </a:p>
        </p:txBody>
      </p:sp>
    </p:spTree>
    <p:extLst>
      <p:ext uri="{BB962C8B-B14F-4D97-AF65-F5344CB8AC3E}">
        <p14:creationId xmlns:p14="http://schemas.microsoft.com/office/powerpoint/2010/main" val="409116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35AB0-E35E-41C6-A20A-5CED6D1CA26F}"/>
              </a:ext>
            </a:extLst>
          </p:cNvPr>
          <p:cNvSpPr>
            <a:spLocks noGrp="1"/>
          </p:cNvSpPr>
          <p:nvPr>
            <p:ph type="title"/>
          </p:nvPr>
        </p:nvSpPr>
        <p:spPr/>
        <p:txBody>
          <a:bodyPr/>
          <a:lstStyle/>
          <a:p>
            <a:r>
              <a:rPr lang="fr-FR" b="1" dirty="0"/>
              <a:t>ANNOTATION</a:t>
            </a:r>
          </a:p>
        </p:txBody>
      </p:sp>
      <p:sp>
        <p:nvSpPr>
          <p:cNvPr id="4" name="ZoneTexte 3">
            <a:extLst>
              <a:ext uri="{FF2B5EF4-FFF2-40B4-BE49-F238E27FC236}">
                <a16:creationId xmlns:a16="http://schemas.microsoft.com/office/drawing/2014/main" id="{71BE00BB-0562-478E-A177-77BCB51CD442}"/>
              </a:ext>
            </a:extLst>
          </p:cNvPr>
          <p:cNvSpPr txBox="1"/>
          <p:nvPr/>
        </p:nvSpPr>
        <p:spPr>
          <a:xfrm>
            <a:off x="2302934" y="2834229"/>
            <a:ext cx="8771467" cy="1323439"/>
          </a:xfrm>
          <a:prstGeom prst="rect">
            <a:avLst/>
          </a:prstGeom>
          <a:solidFill>
            <a:schemeClr val="accent6">
              <a:lumMod val="40000"/>
              <a:lumOff val="60000"/>
            </a:schemeClr>
          </a:solidFill>
        </p:spPr>
        <p:txBody>
          <a:bodyPr wrap="square" rtlCol="0">
            <a:spAutoFit/>
          </a:bodyPr>
          <a:lstStyle/>
          <a:p>
            <a:pPr algn="just"/>
            <a:r>
              <a:rPr lang="en-US" sz="1600" dirty="0"/>
              <a:t>This section allows you to annotate a subset of your dataset based on reference files. You can choose between two methods: </a:t>
            </a:r>
            <a:r>
              <a:rPr lang="en-US" sz="1600" dirty="0" err="1"/>
              <a:t>Scyan</a:t>
            </a:r>
            <a:r>
              <a:rPr lang="en-US" sz="1600" dirty="0"/>
              <a:t> or Scaffold. Both methods apply annotations to a subset of the data. Once the annotation is done, scroll down to the 'QC Annotation’ section to inspect the results using UMAP and scatter plots. If you are satisfied with the results, click on 'Run on all files’ to apply the annotation to all FCS files across your plates. </a:t>
            </a:r>
            <a:endParaRPr lang="fr-FR" sz="1600" dirty="0"/>
          </a:p>
        </p:txBody>
      </p:sp>
    </p:spTree>
    <p:extLst>
      <p:ext uri="{BB962C8B-B14F-4D97-AF65-F5344CB8AC3E}">
        <p14:creationId xmlns:p14="http://schemas.microsoft.com/office/powerpoint/2010/main" val="2914161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BDDEBB3-D40C-4DA3-BCFD-DDA158E23674}"/>
              </a:ext>
            </a:extLst>
          </p:cNvPr>
          <p:cNvPicPr>
            <a:picLocks noChangeAspect="1"/>
          </p:cNvPicPr>
          <p:nvPr/>
        </p:nvPicPr>
        <p:blipFill>
          <a:blip r:embed="rId2"/>
          <a:stretch>
            <a:fillRect/>
          </a:stretch>
        </p:blipFill>
        <p:spPr>
          <a:xfrm>
            <a:off x="297897" y="2194610"/>
            <a:ext cx="3242148" cy="4071832"/>
          </a:xfrm>
          <a:prstGeom prst="rect">
            <a:avLst/>
          </a:prstGeom>
        </p:spPr>
      </p:pic>
      <p:sp>
        <p:nvSpPr>
          <p:cNvPr id="2" name="Titre 1">
            <a:extLst>
              <a:ext uri="{FF2B5EF4-FFF2-40B4-BE49-F238E27FC236}">
                <a16:creationId xmlns:a16="http://schemas.microsoft.com/office/drawing/2014/main" id="{CF251CBF-38D4-4015-A4D3-021CEF7079DA}"/>
              </a:ext>
            </a:extLst>
          </p:cNvPr>
          <p:cNvSpPr>
            <a:spLocks noGrp="1"/>
          </p:cNvSpPr>
          <p:nvPr>
            <p:ph type="title"/>
          </p:nvPr>
        </p:nvSpPr>
        <p:spPr/>
        <p:txBody>
          <a:bodyPr/>
          <a:lstStyle/>
          <a:p>
            <a:r>
              <a:rPr lang="fr-FR" b="1" dirty="0"/>
              <a:t>SCYAN ANNOTATION</a:t>
            </a:r>
          </a:p>
        </p:txBody>
      </p:sp>
      <p:pic>
        <p:nvPicPr>
          <p:cNvPr id="3" name="Image 2">
            <a:extLst>
              <a:ext uri="{FF2B5EF4-FFF2-40B4-BE49-F238E27FC236}">
                <a16:creationId xmlns:a16="http://schemas.microsoft.com/office/drawing/2014/main" id="{550C8229-16C2-4BEB-9144-96FAD121D7C2}"/>
              </a:ext>
            </a:extLst>
          </p:cNvPr>
          <p:cNvPicPr>
            <a:picLocks noChangeAspect="1"/>
          </p:cNvPicPr>
          <p:nvPr/>
        </p:nvPicPr>
        <p:blipFill>
          <a:blip r:embed="rId3"/>
          <a:stretch>
            <a:fillRect/>
          </a:stretch>
        </p:blipFill>
        <p:spPr>
          <a:xfrm>
            <a:off x="3669593" y="1476905"/>
            <a:ext cx="8044999" cy="5166755"/>
          </a:xfrm>
          <a:prstGeom prst="rect">
            <a:avLst/>
          </a:prstGeom>
        </p:spPr>
      </p:pic>
      <p:sp>
        <p:nvSpPr>
          <p:cNvPr id="4" name="Flèche : droite 3">
            <a:extLst>
              <a:ext uri="{FF2B5EF4-FFF2-40B4-BE49-F238E27FC236}">
                <a16:creationId xmlns:a16="http://schemas.microsoft.com/office/drawing/2014/main" id="{0C4BB4BE-DE27-4372-9B03-5DE662AC837D}"/>
              </a:ext>
            </a:extLst>
          </p:cNvPr>
          <p:cNvSpPr/>
          <p:nvPr/>
        </p:nvSpPr>
        <p:spPr>
          <a:xfrm rot="20761547">
            <a:off x="2977011" y="2016078"/>
            <a:ext cx="1888067" cy="1394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35955A8-72FB-459A-8014-0657043BD626}"/>
              </a:ext>
            </a:extLst>
          </p:cNvPr>
          <p:cNvSpPr txBox="1"/>
          <p:nvPr/>
        </p:nvSpPr>
        <p:spPr>
          <a:xfrm>
            <a:off x="376455" y="1594313"/>
            <a:ext cx="3696011" cy="584775"/>
          </a:xfrm>
          <a:prstGeom prst="rect">
            <a:avLst/>
          </a:prstGeom>
          <a:noFill/>
        </p:spPr>
        <p:txBody>
          <a:bodyPr wrap="square" rtlCol="0">
            <a:spAutoFit/>
          </a:bodyPr>
          <a:lstStyle/>
          <a:p>
            <a:r>
              <a:rPr lang="en-US" sz="1400" dirty="0"/>
              <a:t>As with all parts, click on the help button for information on this part</a:t>
            </a:r>
            <a:r>
              <a:rPr lang="en-US" dirty="0"/>
              <a:t>.</a:t>
            </a:r>
            <a:endParaRPr lang="fr-FR" dirty="0"/>
          </a:p>
        </p:txBody>
      </p:sp>
    </p:spTree>
    <p:extLst>
      <p:ext uri="{BB962C8B-B14F-4D97-AF65-F5344CB8AC3E}">
        <p14:creationId xmlns:p14="http://schemas.microsoft.com/office/powerpoint/2010/main" val="544488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E2BC90-A948-4462-B2E5-541D91861A08}"/>
              </a:ext>
            </a:extLst>
          </p:cNvPr>
          <p:cNvSpPr>
            <a:spLocks noGrp="1"/>
          </p:cNvSpPr>
          <p:nvPr>
            <p:ph type="title"/>
          </p:nvPr>
        </p:nvSpPr>
        <p:spPr/>
        <p:txBody>
          <a:bodyPr/>
          <a:lstStyle/>
          <a:p>
            <a:r>
              <a:rPr lang="fr-FR" b="1" dirty="0"/>
              <a:t>SCYAN ANNOTATION</a:t>
            </a:r>
            <a:endParaRPr lang="fr-FR" dirty="0"/>
          </a:p>
        </p:txBody>
      </p:sp>
      <p:sp>
        <p:nvSpPr>
          <p:cNvPr id="5" name="Rectangle 1">
            <a:extLst>
              <a:ext uri="{FF2B5EF4-FFF2-40B4-BE49-F238E27FC236}">
                <a16:creationId xmlns:a16="http://schemas.microsoft.com/office/drawing/2014/main" id="{BB24CDEC-E783-4B6C-A145-400E1B802983}"/>
              </a:ext>
            </a:extLst>
          </p:cNvPr>
          <p:cNvSpPr>
            <a:spLocks noChangeArrowheads="1"/>
          </p:cNvSpPr>
          <p:nvPr/>
        </p:nvSpPr>
        <p:spPr bwMode="auto">
          <a:xfrm>
            <a:off x="778933" y="2327683"/>
            <a:ext cx="11252200" cy="2495535"/>
          </a:xfrm>
          <a:prstGeom prst="rect">
            <a:avLst/>
          </a:prstGeom>
          <a:solidFill>
            <a:schemeClr val="accent6">
              <a:lumMod val="40000"/>
              <a:lumOff val="60000"/>
            </a:schemeClr>
          </a:solidFill>
          <a:ln>
            <a:noFill/>
          </a:ln>
          <a:effectLs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err="1">
                <a:ln>
                  <a:noFill/>
                </a:ln>
                <a:solidFill>
                  <a:srgbClr val="333333"/>
                </a:solidFill>
                <a:effectLst/>
                <a:latin typeface="Source Sans Pro" panose="020B0503030403020204" pitchFamily="34" charset="0"/>
              </a:rPr>
              <a:t>What</a:t>
            </a:r>
            <a:r>
              <a:rPr kumimoji="0" lang="fr-FR" altLang="fr-FR" sz="1400" b="1" i="0" u="none" strike="noStrike" cap="none" normalizeH="0" baseline="0" dirty="0">
                <a:ln>
                  <a:noFill/>
                </a:ln>
                <a:solidFill>
                  <a:srgbClr val="333333"/>
                </a:solidFill>
                <a:effectLst/>
                <a:latin typeface="Source Sans Pro" panose="020B0503030403020204" pitchFamily="34" charset="0"/>
              </a:rPr>
              <a:t> </a:t>
            </a:r>
            <a:r>
              <a:rPr kumimoji="0" lang="fr-FR" altLang="fr-FR" sz="1400" b="1" i="0" u="none" strike="noStrike" cap="none" normalizeH="0" baseline="0" dirty="0" err="1">
                <a:ln>
                  <a:noFill/>
                </a:ln>
                <a:solidFill>
                  <a:srgbClr val="333333"/>
                </a:solidFill>
                <a:effectLst/>
                <a:latin typeface="Source Sans Pro" panose="020B0503030403020204" pitchFamily="34" charset="0"/>
              </a:rPr>
              <a:t>is</a:t>
            </a:r>
            <a:r>
              <a:rPr kumimoji="0" lang="fr-FR" altLang="fr-FR" sz="1400" b="1" i="0" u="none" strike="noStrike" cap="none" normalizeH="0" baseline="0" dirty="0">
                <a:ln>
                  <a:noFill/>
                </a:ln>
                <a:solidFill>
                  <a:srgbClr val="333333"/>
                </a:solidFill>
                <a:effectLst/>
                <a:latin typeface="Source Sans Pro" panose="020B0503030403020204" pitchFamily="34" charset="0"/>
              </a:rPr>
              <a:t> the </a:t>
            </a:r>
            <a:r>
              <a:rPr kumimoji="0" lang="fr-FR" altLang="fr-FR" sz="1400" b="1" i="0" u="none" strike="noStrike" cap="none" normalizeH="0" baseline="0" dirty="0" err="1">
                <a:ln>
                  <a:noFill/>
                </a:ln>
                <a:solidFill>
                  <a:srgbClr val="333333"/>
                </a:solidFill>
                <a:effectLst/>
                <a:latin typeface="Source Sans Pro" panose="020B0503030403020204" pitchFamily="34" charset="0"/>
              </a:rPr>
              <a:t>knowledge</a:t>
            </a:r>
            <a:r>
              <a:rPr kumimoji="0" lang="fr-FR" altLang="fr-FR" sz="1400" b="1" i="0" u="none" strike="noStrike" cap="none" normalizeH="0" baseline="0" dirty="0">
                <a:ln>
                  <a:noFill/>
                </a:ln>
                <a:solidFill>
                  <a:srgbClr val="333333"/>
                </a:solidFill>
                <a:effectLst/>
                <a:latin typeface="Source Sans Pro" panose="020B0503030403020204" pitchFamily="34" charset="0"/>
              </a:rPr>
              <a:t> table?</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It </a:t>
            </a:r>
            <a:r>
              <a:rPr kumimoji="0" lang="fr-FR" altLang="fr-FR" sz="1400" b="0" i="0" u="none" strike="noStrike" cap="none" normalizeH="0" baseline="0" dirty="0" err="1">
                <a:ln>
                  <a:noFill/>
                </a:ln>
                <a:solidFill>
                  <a:srgbClr val="333333"/>
                </a:solidFill>
                <a:effectLst/>
                <a:latin typeface="Source Sans Pro" panose="020B0503030403020204" pitchFamily="34" charset="0"/>
              </a:rPr>
              <a:t>is</a:t>
            </a:r>
            <a:r>
              <a:rPr kumimoji="0" lang="fr-FR" altLang="fr-FR" sz="1400" b="0" i="0" u="none" strike="noStrike" cap="none" normalizeH="0" baseline="0" dirty="0">
                <a:ln>
                  <a:noFill/>
                </a:ln>
                <a:solidFill>
                  <a:srgbClr val="333333"/>
                </a:solidFill>
                <a:effectLst/>
                <a:latin typeface="Source Sans Pro" panose="020B0503030403020204" pitchFamily="34" charset="0"/>
              </a:rPr>
              <a:t> a matrix </a:t>
            </a:r>
            <a:r>
              <a:rPr kumimoji="0" lang="fr-FR" altLang="fr-FR" sz="1400" b="0" i="0" u="none" strike="noStrike" cap="none" normalizeH="0" baseline="0" dirty="0" err="1">
                <a:ln>
                  <a:noFill/>
                </a:ln>
                <a:solidFill>
                  <a:srgbClr val="333333"/>
                </a:solidFill>
                <a:effectLst/>
                <a:latin typeface="Source Sans Pro" panose="020B0503030403020204" pitchFamily="34" charset="0"/>
              </a:rPr>
              <a:t>where</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err="1">
                <a:ln>
                  <a:noFill/>
                </a:ln>
                <a:solidFill>
                  <a:srgbClr val="333333"/>
                </a:solidFill>
                <a:effectLst/>
                <a:latin typeface="Source Sans Pro" panose="020B0503030403020204" pitchFamily="34" charset="0"/>
              </a:rPr>
              <a:t>Each</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1" i="0" u="none" strike="noStrike" cap="none" normalizeH="0" baseline="0" dirty="0" err="1">
                <a:ln>
                  <a:noFill/>
                </a:ln>
                <a:solidFill>
                  <a:srgbClr val="333333"/>
                </a:solidFill>
                <a:effectLst/>
                <a:latin typeface="Source Sans Pro" panose="020B0503030403020204" pitchFamily="34" charset="0"/>
              </a:rPr>
              <a:t>row</a:t>
            </a:r>
            <a:r>
              <a:rPr kumimoji="0" lang="fr-FR" altLang="fr-FR" sz="1400" b="0" i="0" u="none" strike="noStrike" cap="none" normalizeH="0" baseline="0" dirty="0">
                <a:ln>
                  <a:noFill/>
                </a:ln>
                <a:solidFill>
                  <a:srgbClr val="333333"/>
                </a:solidFill>
                <a:effectLst/>
                <a:latin typeface="Source Sans Pro" panose="020B0503030403020204" pitchFamily="34" charset="0"/>
              </a:rPr>
              <a:t> corresponds to a </a:t>
            </a:r>
            <a:r>
              <a:rPr kumimoji="0" lang="fr-FR" altLang="fr-FR" sz="1400" b="0" i="0" u="none" strike="noStrike" cap="none" normalizeH="0" baseline="0" dirty="0" err="1">
                <a:ln>
                  <a:noFill/>
                </a:ln>
                <a:solidFill>
                  <a:srgbClr val="333333"/>
                </a:solidFill>
                <a:effectLst/>
                <a:latin typeface="Source Sans Pro" panose="020B0503030403020204" pitchFamily="34" charset="0"/>
              </a:rPr>
              <a:t>known</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cell</a:t>
            </a:r>
            <a:r>
              <a:rPr kumimoji="0" lang="fr-FR" altLang="fr-FR" sz="1400" b="0" i="0" u="none" strike="noStrike" cap="none" normalizeH="0" baseline="0" dirty="0">
                <a:ln>
                  <a:noFill/>
                </a:ln>
                <a:solidFill>
                  <a:srgbClr val="333333"/>
                </a:solidFill>
                <a:effectLst/>
                <a:latin typeface="Source Sans Pro" panose="020B0503030403020204" pitchFamily="34" charset="0"/>
              </a:rPr>
              <a:t> population.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err="1">
                <a:ln>
                  <a:noFill/>
                </a:ln>
                <a:solidFill>
                  <a:srgbClr val="333333"/>
                </a:solidFill>
                <a:effectLst/>
                <a:latin typeface="Source Sans Pro" panose="020B0503030403020204" pitchFamily="34" charset="0"/>
              </a:rPr>
              <a:t>Each</a:t>
            </a:r>
            <a:r>
              <a:rPr kumimoji="0" lang="fr-FR" altLang="fr-FR" sz="1400" b="0" i="0" u="none" strike="noStrike" cap="none" normalizeH="0" baseline="0" dirty="0">
                <a:ln>
                  <a:noFill/>
                </a:ln>
                <a:solidFill>
                  <a:srgbClr val="333333"/>
                </a:solidFill>
                <a:effectLst/>
                <a:latin typeface="Source Sans Pro" panose="020B0503030403020204" pitchFamily="34" charset="0"/>
              </a:rPr>
              <a:t> value </a:t>
            </a:r>
            <a:r>
              <a:rPr kumimoji="0" lang="fr-FR" altLang="fr-FR" sz="1400" b="0" i="0" u="none" strike="noStrike" cap="none" normalizeH="0" baseline="0" dirty="0" err="1">
                <a:ln>
                  <a:noFill/>
                </a:ln>
                <a:solidFill>
                  <a:srgbClr val="333333"/>
                </a:solidFill>
                <a:effectLst/>
                <a:latin typeface="Source Sans Pro" panose="020B0503030403020204" pitchFamily="34" charset="0"/>
              </a:rPr>
              <a:t>should</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be</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between</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1" i="0" u="none" strike="noStrike" cap="none" normalizeH="0" baseline="0" dirty="0">
                <a:ln>
                  <a:noFill/>
                </a:ln>
                <a:solidFill>
                  <a:srgbClr val="333333"/>
                </a:solidFill>
                <a:effectLst/>
                <a:latin typeface="Source Sans Pro" panose="020B0503030403020204" pitchFamily="34" charset="0"/>
              </a:rPr>
              <a:t>-1</a:t>
            </a:r>
            <a:r>
              <a:rPr kumimoji="0" lang="fr-FR" altLang="fr-FR" sz="1400" b="0" i="0" u="none" strike="noStrike" cap="none" normalizeH="0" baseline="0" dirty="0">
                <a:ln>
                  <a:noFill/>
                </a:ln>
                <a:solidFill>
                  <a:srgbClr val="333333"/>
                </a:solidFill>
                <a:effectLst/>
                <a:latin typeface="Source Sans Pro" panose="020B0503030403020204" pitchFamily="34" charset="0"/>
              </a:rPr>
              <a:t> and </a:t>
            </a:r>
            <a:r>
              <a:rPr kumimoji="0" lang="fr-FR" altLang="fr-FR" sz="1400" b="1" i="0" u="none" strike="noStrike" cap="none" normalizeH="0" baseline="0" dirty="0">
                <a:ln>
                  <a:noFill/>
                </a:ln>
                <a:solidFill>
                  <a:srgbClr val="333333"/>
                </a:solidFill>
                <a:effectLst/>
                <a:latin typeface="Source Sans Pro" panose="020B0503030403020204" pitchFamily="34" charset="0"/>
              </a:rPr>
              <a:t>+1</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rgbClr val="333333"/>
                </a:solidFill>
                <a:effectLst/>
                <a:latin typeface="Source Sans Pro" panose="020B0503030403020204" pitchFamily="34" charset="0"/>
              </a:rPr>
              <a:t>-1</a:t>
            </a:r>
            <a:r>
              <a:rPr kumimoji="0" lang="fr-FR" altLang="fr-FR" sz="1400" b="0" i="0" u="none" strike="noStrike" cap="none" normalizeH="0" baseline="0" dirty="0">
                <a:ln>
                  <a:noFill/>
                </a:ln>
                <a:solidFill>
                  <a:srgbClr val="333333"/>
                </a:solidFill>
                <a:effectLst/>
                <a:latin typeface="Source Sans Pro" panose="020B0503030403020204" pitchFamily="34" charset="0"/>
              </a:rPr>
              <a:t>: the population </a:t>
            </a:r>
            <a:r>
              <a:rPr kumimoji="0" lang="fr-FR" altLang="fr-FR" sz="1400" b="0" i="0" u="none" strike="noStrike" cap="none" normalizeH="0" baseline="0" dirty="0" err="1">
                <a:ln>
                  <a:noFill/>
                </a:ln>
                <a:solidFill>
                  <a:srgbClr val="333333"/>
                </a:solidFill>
                <a:effectLst/>
                <a:latin typeface="Source Sans Pro" panose="020B0503030403020204" pitchFamily="34" charset="0"/>
              </a:rPr>
              <a:t>does</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1" u="none" strike="noStrike" cap="none" normalizeH="0" baseline="0" dirty="0">
                <a:ln>
                  <a:noFill/>
                </a:ln>
                <a:solidFill>
                  <a:srgbClr val="333333"/>
                </a:solidFill>
                <a:effectLst/>
                <a:latin typeface="Source Sans Pro" panose="020B0503030403020204" pitchFamily="34" charset="0"/>
              </a:rPr>
              <a:t>not</a:t>
            </a:r>
            <a:r>
              <a:rPr kumimoji="0" lang="fr-FR" altLang="fr-FR" sz="1400" b="0" i="0" u="none" strike="noStrike" cap="none" normalizeH="0" baseline="0" dirty="0">
                <a:ln>
                  <a:noFill/>
                </a:ln>
                <a:solidFill>
                  <a:srgbClr val="333333"/>
                </a:solidFill>
                <a:effectLst/>
                <a:latin typeface="Source Sans Pro" panose="020B0503030403020204" pitchFamily="34" charset="0"/>
              </a:rPr>
              <a:t> express the marker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rgbClr val="333333"/>
                </a:solidFill>
                <a:effectLst/>
                <a:latin typeface="Source Sans Pro" panose="020B0503030403020204" pitchFamily="34" charset="0"/>
              </a:rPr>
              <a:t>+1</a:t>
            </a:r>
            <a:r>
              <a:rPr kumimoji="0" lang="fr-FR" altLang="fr-FR" sz="1400" b="0" i="0" u="none" strike="noStrike" cap="none" normalizeH="0" baseline="0" dirty="0">
                <a:ln>
                  <a:noFill/>
                </a:ln>
                <a:solidFill>
                  <a:srgbClr val="333333"/>
                </a:solidFill>
                <a:effectLst/>
                <a:latin typeface="Source Sans Pro" panose="020B0503030403020204" pitchFamily="34" charset="0"/>
              </a:rPr>
              <a:t>: the population </a:t>
            </a:r>
            <a:r>
              <a:rPr kumimoji="0" lang="fr-FR" altLang="fr-FR" sz="1400" b="0" i="1" u="none" strike="noStrike" cap="none" normalizeH="0" baseline="0" dirty="0" err="1">
                <a:ln>
                  <a:noFill/>
                </a:ln>
                <a:solidFill>
                  <a:srgbClr val="333333"/>
                </a:solidFill>
                <a:effectLst/>
                <a:latin typeface="Source Sans Pro" panose="020B0503030403020204" pitchFamily="34" charset="0"/>
              </a:rPr>
              <a:t>does</a:t>
            </a:r>
            <a:r>
              <a:rPr kumimoji="0" lang="fr-FR" altLang="fr-FR" sz="1400" b="0" i="0" u="none" strike="noStrike" cap="none" normalizeH="0" baseline="0" dirty="0">
                <a:ln>
                  <a:noFill/>
                </a:ln>
                <a:solidFill>
                  <a:srgbClr val="333333"/>
                </a:solidFill>
                <a:effectLst/>
                <a:latin typeface="Source Sans Pro" panose="020B0503030403020204" pitchFamily="34" charset="0"/>
              </a:rPr>
              <a:t> express the marker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333333"/>
                </a:solidFill>
                <a:effectLst/>
                <a:latin typeface="Source Sans Pro" panose="020B0503030403020204" pitchFamily="34" charset="0"/>
              </a:rPr>
              <a:t>How to </a:t>
            </a:r>
            <a:r>
              <a:rPr kumimoji="0" lang="fr-FR" altLang="fr-FR" sz="1400" b="1" i="0" u="none" strike="noStrike" cap="none" normalizeH="0" baseline="0" dirty="0" err="1">
                <a:ln>
                  <a:noFill/>
                </a:ln>
                <a:solidFill>
                  <a:srgbClr val="333333"/>
                </a:solidFill>
                <a:effectLst/>
                <a:latin typeface="Source Sans Pro" panose="020B0503030403020204" pitchFamily="34" charset="0"/>
              </a:rPr>
              <a:t>provide</a:t>
            </a:r>
            <a:r>
              <a:rPr kumimoji="0" lang="fr-FR" altLang="fr-FR" sz="1400" b="1" i="0" u="none" strike="noStrike" cap="none" normalizeH="0" baseline="0" dirty="0">
                <a:ln>
                  <a:noFill/>
                </a:ln>
                <a:solidFill>
                  <a:srgbClr val="333333"/>
                </a:solidFill>
                <a:effectLst/>
                <a:latin typeface="Source Sans Pro" panose="020B0503030403020204" pitchFamily="34" charset="0"/>
              </a:rPr>
              <a:t> </a:t>
            </a:r>
            <a:r>
              <a:rPr kumimoji="0" lang="fr-FR" altLang="fr-FR" sz="1400" b="1" i="0" u="none" strike="noStrike" cap="none" normalizeH="0" baseline="0" dirty="0" err="1">
                <a:ln>
                  <a:noFill/>
                </a:ln>
                <a:solidFill>
                  <a:srgbClr val="333333"/>
                </a:solidFill>
                <a:effectLst/>
                <a:latin typeface="Source Sans Pro" panose="020B0503030403020204" pitchFamily="34" charset="0"/>
              </a:rPr>
              <a:t>it</a:t>
            </a:r>
            <a:r>
              <a:rPr kumimoji="0" lang="fr-FR" altLang="fr-FR" sz="1400" b="1" i="0" u="none" strike="noStrike" cap="none" normalizeH="0" baseline="0" dirty="0">
                <a:ln>
                  <a:noFill/>
                </a:ln>
                <a:solidFill>
                  <a:srgbClr val="333333"/>
                </a:solidFill>
                <a:effectLst/>
                <a:latin typeface="Source Sans Pro" panose="020B0503030403020204" pitchFamily="34" charset="0"/>
              </a:rPr>
              <a:t>?</a:t>
            </a: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rgbClr val="333333"/>
                </a:solidFill>
                <a:effectLst/>
                <a:latin typeface="Source Sans Pro" panose="020B0503030403020204" pitchFamily="34" charset="0"/>
              </a:rPr>
              <a:t>Option 1:</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Upload</a:t>
            </a:r>
            <a:r>
              <a:rPr kumimoji="0" lang="fr-FR" altLang="fr-FR" sz="1400" b="0" i="0" u="none" strike="noStrike" cap="none" normalizeH="0" baseline="0" dirty="0">
                <a:ln>
                  <a:noFill/>
                </a:ln>
                <a:solidFill>
                  <a:srgbClr val="333333"/>
                </a:solidFill>
                <a:effectLst/>
                <a:latin typeface="Source Sans Pro" panose="020B0503030403020204" pitchFamily="34" charset="0"/>
              </a:rPr>
              <a:t> a CSV or Excel file. The first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column</a:t>
            </a:r>
            <a:r>
              <a:rPr kumimoji="0" lang="fr-FR" altLang="fr-FR" sz="1400" b="0" i="0" u="none" strike="noStrike" cap="none" normalizeH="0" baseline="0" dirty="0">
                <a:ln>
                  <a:noFill/>
                </a:ln>
                <a:solidFill>
                  <a:srgbClr val="333333"/>
                </a:solidFill>
                <a:effectLst/>
                <a:latin typeface="Source Sans Pro" panose="020B0503030403020204" pitchFamily="34" charset="0"/>
              </a:rPr>
              <a:t> must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contain</a:t>
            </a:r>
            <a:r>
              <a:rPr kumimoji="0" lang="fr-FR" altLang="fr-FR" sz="1400" b="0" i="0" u="none" strike="noStrike" cap="none" normalizeH="0" baseline="0" dirty="0">
                <a:ln>
                  <a:noFill/>
                </a:ln>
                <a:solidFill>
                  <a:srgbClr val="333333"/>
                </a:solidFill>
                <a:effectLst/>
                <a:latin typeface="Source Sans Pro" panose="020B0503030403020204" pitchFamily="34" charset="0"/>
              </a:rPr>
              <a:t> population </a:t>
            </a:r>
            <a:r>
              <a:rPr kumimoji="0" lang="fr-FR" altLang="fr-FR" sz="1400" b="0" i="0" u="none" strike="noStrike" cap="none" normalizeH="0" baseline="0" dirty="0" err="1">
                <a:ln>
                  <a:noFill/>
                </a:ln>
                <a:solidFill>
                  <a:srgbClr val="333333"/>
                </a:solidFill>
                <a:effectLst/>
                <a:latin typeface="Source Sans Pro" panose="020B0503030403020204" pitchFamily="34" charset="0"/>
              </a:rPr>
              <a:t>names</a:t>
            </a:r>
            <a:r>
              <a:rPr kumimoji="0" lang="fr-FR" altLang="fr-FR" sz="1400" b="0" i="0" u="none" strike="noStrike" cap="none" normalizeH="0" baseline="0" dirty="0">
                <a:ln>
                  <a:noFill/>
                </a:ln>
                <a:solidFill>
                  <a:srgbClr val="333333"/>
                </a:solidFill>
                <a:effectLst/>
                <a:latin typeface="Source Sans Pro" panose="020B0503030403020204" pitchFamily="34" charset="0"/>
              </a:rPr>
              <a:t> in the format: </a:t>
            </a:r>
            <a:r>
              <a:rPr kumimoji="0" lang="fr-FR" altLang="fr-FR" sz="1400" b="0" i="0" u="none" strike="noStrike" cap="none" normalizeH="0" baseline="0" dirty="0">
                <a:ln>
                  <a:noFill/>
                </a:ln>
                <a:solidFill>
                  <a:srgbClr val="C7254E"/>
                </a:solidFill>
                <a:effectLst/>
                <a:latin typeface="Menlo"/>
              </a:rPr>
              <a:t>1_TCD4</a:t>
            </a:r>
            <a:r>
              <a:rPr kumimoji="0" lang="fr-FR" altLang="fr-FR" sz="1400" b="0" i="0" u="none" strike="noStrike" cap="none" normalizeH="0" baseline="0" dirty="0">
                <a:ln>
                  <a:noFill/>
                </a:ln>
                <a:solidFill>
                  <a:srgbClr val="333333"/>
                </a:solidFill>
                <a:effectLst/>
                <a:latin typeface="Source Sans Pro" panose="020B0503030403020204" pitchFamily="34" charset="0"/>
              </a:rPr>
              <a:t> (a </a:t>
            </a:r>
            <a:r>
              <a:rPr kumimoji="0" lang="fr-FR" altLang="fr-FR" sz="1400" b="0" i="0" u="none" strike="noStrike" cap="none" normalizeH="0" baseline="0" dirty="0" err="1">
                <a:ln>
                  <a:noFill/>
                </a:ln>
                <a:solidFill>
                  <a:srgbClr val="333333"/>
                </a:solidFill>
                <a:effectLst/>
                <a:latin typeface="Source Sans Pro" panose="020B0503030403020204" pitchFamily="34" charset="0"/>
              </a:rPr>
              <a:t>number</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underscore</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then</a:t>
            </a:r>
            <a:r>
              <a:rPr kumimoji="0" lang="fr-FR" altLang="fr-FR" sz="1400" b="0" i="0" u="none" strike="noStrike" cap="none" normalizeH="0" baseline="0" dirty="0">
                <a:ln>
                  <a:noFill/>
                </a:ln>
                <a:solidFill>
                  <a:srgbClr val="333333"/>
                </a:solidFill>
                <a:effectLst/>
                <a:latin typeface="Source Sans Pro" panose="020B0503030403020204" pitchFamily="34" charset="0"/>
              </a:rPr>
              <a:t> the population </a:t>
            </a:r>
            <a:r>
              <a:rPr kumimoji="0" lang="fr-FR" altLang="fr-FR" sz="1400" b="0" i="0" u="none" strike="noStrike" cap="none" normalizeH="0" baseline="0" dirty="0" err="1">
                <a:ln>
                  <a:noFill/>
                </a:ln>
                <a:solidFill>
                  <a:srgbClr val="333333"/>
                </a:solidFill>
                <a:effectLst/>
                <a:latin typeface="Source Sans Pro" panose="020B0503030403020204" pitchFamily="34" charset="0"/>
              </a:rPr>
              <a:t>name</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a:ln>
                  <a:noFill/>
                </a:ln>
                <a:solidFill>
                  <a:srgbClr val="333333"/>
                </a:solidFill>
                <a:effectLst/>
                <a:latin typeface="Source Sans Pro" panose="020B0503030403020204" pitchFamily="34" charset="0"/>
              </a:rPr>
              <a:t>Option 2:</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Upload</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individual</a:t>
            </a:r>
            <a:r>
              <a:rPr kumimoji="0" lang="fr-FR" altLang="fr-FR" sz="1400" b="0" i="0" u="none" strike="noStrike" cap="none" normalizeH="0" baseline="0" dirty="0">
                <a:ln>
                  <a:noFill/>
                </a:ln>
                <a:solidFill>
                  <a:srgbClr val="333333"/>
                </a:solidFill>
                <a:effectLst/>
                <a:latin typeface="Source Sans Pro" panose="020B0503030403020204" pitchFamily="34" charset="0"/>
              </a:rPr>
              <a:t> FCS files — </a:t>
            </a:r>
            <a:r>
              <a:rPr kumimoji="0" lang="fr-FR" altLang="fr-FR" sz="1400" b="0" i="0" u="none" strike="noStrike" cap="none" normalizeH="0" baseline="0" dirty="0" err="1">
                <a:ln>
                  <a:noFill/>
                </a:ln>
                <a:solidFill>
                  <a:srgbClr val="333333"/>
                </a:solidFill>
                <a:effectLst/>
                <a:latin typeface="Source Sans Pro" panose="020B0503030403020204" pitchFamily="34" charset="0"/>
              </a:rPr>
              <a:t>each</a:t>
            </a:r>
            <a:r>
              <a:rPr kumimoji="0" lang="fr-FR" altLang="fr-FR" sz="1400" b="0" i="0" u="none" strike="noStrike" cap="none" normalizeH="0" baseline="0" dirty="0">
                <a:ln>
                  <a:noFill/>
                </a:ln>
                <a:solidFill>
                  <a:srgbClr val="333333"/>
                </a:solidFill>
                <a:effectLst/>
                <a:latin typeface="Source Sans Pro" panose="020B0503030403020204" pitchFamily="34" charset="0"/>
              </a:rPr>
              <a:t> file must </a:t>
            </a:r>
            <a:r>
              <a:rPr kumimoji="0" lang="fr-FR" altLang="fr-FR" sz="1400" b="0" i="0" u="none" strike="noStrike" cap="none" normalizeH="0" baseline="0" dirty="0" err="1">
                <a:ln>
                  <a:noFill/>
                </a:ln>
                <a:solidFill>
                  <a:srgbClr val="333333"/>
                </a:solidFill>
                <a:effectLst/>
                <a:latin typeface="Source Sans Pro" panose="020B0503030403020204" pitchFamily="34" charset="0"/>
              </a:rPr>
              <a:t>represent</a:t>
            </a:r>
            <a:r>
              <a:rPr kumimoji="0" lang="fr-FR" altLang="fr-FR" sz="1400" b="0" i="0" u="none" strike="noStrike" cap="none" normalizeH="0" baseline="0" dirty="0">
                <a:ln>
                  <a:noFill/>
                </a:ln>
                <a:solidFill>
                  <a:srgbClr val="333333"/>
                </a:solidFill>
                <a:effectLst/>
                <a:latin typeface="Source Sans Pro" panose="020B0503030403020204" pitchFamily="34" charset="0"/>
              </a:rPr>
              <a:t> a single population. The file </a:t>
            </a:r>
            <a:r>
              <a:rPr kumimoji="0" lang="fr-FR" altLang="fr-FR" sz="1400" b="0" i="0" u="none" strike="noStrike" cap="none" normalizeH="0" baseline="0" dirty="0" err="1">
                <a:ln>
                  <a:noFill/>
                </a:ln>
                <a:solidFill>
                  <a:srgbClr val="333333"/>
                </a:solidFill>
                <a:effectLst/>
                <a:latin typeface="Source Sans Pro" panose="020B0503030403020204" pitchFamily="34" charset="0"/>
              </a:rPr>
              <a:t>names</a:t>
            </a:r>
            <a:r>
              <a:rPr kumimoji="0" lang="fr-FR" altLang="fr-FR" sz="1400" b="0" i="0" u="none" strike="noStrike" cap="none" normalizeH="0" baseline="0" dirty="0">
                <a:ln>
                  <a:noFill/>
                </a:ln>
                <a:solidFill>
                  <a:srgbClr val="333333"/>
                </a:solidFill>
                <a:effectLst/>
                <a:latin typeface="Source Sans Pro" panose="020B0503030403020204" pitchFamily="34" charset="0"/>
              </a:rPr>
              <a:t> must follow the </a:t>
            </a:r>
            <a:r>
              <a:rPr kumimoji="0" lang="fr-FR" altLang="fr-FR" sz="1400" b="0" i="0" u="none" strike="noStrike" cap="none" normalizeH="0" baseline="0" dirty="0" err="1">
                <a:ln>
                  <a:noFill/>
                </a:ln>
                <a:solidFill>
                  <a:srgbClr val="333333"/>
                </a:solidFill>
                <a:effectLst/>
                <a:latin typeface="Source Sans Pro" panose="020B0503030403020204" pitchFamily="34" charset="0"/>
              </a:rPr>
              <a:t>same</a:t>
            </a:r>
            <a:r>
              <a:rPr kumimoji="0" lang="fr-FR" altLang="fr-FR" sz="1400" b="0" i="0" u="none" strike="noStrike" cap="none" normalizeH="0" baseline="0" dirty="0">
                <a:ln>
                  <a:noFill/>
                </a:ln>
                <a:solidFill>
                  <a:srgbClr val="333333"/>
                </a:solidFill>
                <a:effectLst/>
                <a:latin typeface="Source Sans Pro" panose="020B0503030403020204" pitchFamily="34" charset="0"/>
              </a:rPr>
              <a:t> format: </a:t>
            </a:r>
            <a:r>
              <a:rPr kumimoji="0" lang="fr-FR" altLang="fr-FR" sz="1400" b="0" i="0" u="none" strike="noStrike" cap="none" normalizeH="0" baseline="0" dirty="0">
                <a:ln>
                  <a:noFill/>
                </a:ln>
                <a:solidFill>
                  <a:srgbClr val="C7254E"/>
                </a:solidFill>
                <a:effectLst/>
                <a:latin typeface="Menlo"/>
              </a:rPr>
              <a:t>1_CD4.fcs</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5659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54FB3-4815-4290-8554-3AAF4033238E}"/>
              </a:ext>
            </a:extLst>
          </p:cNvPr>
          <p:cNvSpPr>
            <a:spLocks noGrp="1"/>
          </p:cNvSpPr>
          <p:nvPr>
            <p:ph type="title"/>
          </p:nvPr>
        </p:nvSpPr>
        <p:spPr/>
        <p:txBody>
          <a:bodyPr/>
          <a:lstStyle/>
          <a:p>
            <a:r>
              <a:rPr lang="fr-FR" b="1" dirty="0"/>
              <a:t>SCYAN ANNOTATION</a:t>
            </a:r>
            <a:endParaRPr lang="fr-FR" dirty="0"/>
          </a:p>
        </p:txBody>
      </p:sp>
      <p:pic>
        <p:nvPicPr>
          <p:cNvPr id="3" name="Image 2">
            <a:extLst>
              <a:ext uri="{FF2B5EF4-FFF2-40B4-BE49-F238E27FC236}">
                <a16:creationId xmlns:a16="http://schemas.microsoft.com/office/drawing/2014/main" id="{2D8174F8-F913-42DF-9315-ABCB0DBF022D}"/>
              </a:ext>
            </a:extLst>
          </p:cNvPr>
          <p:cNvPicPr>
            <a:picLocks noChangeAspect="1"/>
          </p:cNvPicPr>
          <p:nvPr/>
        </p:nvPicPr>
        <p:blipFill>
          <a:blip r:embed="rId2"/>
          <a:stretch>
            <a:fillRect/>
          </a:stretch>
        </p:blipFill>
        <p:spPr>
          <a:xfrm>
            <a:off x="1887871" y="3826311"/>
            <a:ext cx="8268854" cy="2915057"/>
          </a:xfrm>
          <a:prstGeom prst="rect">
            <a:avLst/>
          </a:prstGeom>
        </p:spPr>
      </p:pic>
      <p:sp>
        <p:nvSpPr>
          <p:cNvPr id="4" name="Rectangle 3">
            <a:extLst>
              <a:ext uri="{FF2B5EF4-FFF2-40B4-BE49-F238E27FC236}">
                <a16:creationId xmlns:a16="http://schemas.microsoft.com/office/drawing/2014/main" id="{3AA089FD-B615-40DC-98C3-492D2BEBFA77}"/>
              </a:ext>
            </a:extLst>
          </p:cNvPr>
          <p:cNvSpPr/>
          <p:nvPr/>
        </p:nvSpPr>
        <p:spPr>
          <a:xfrm>
            <a:off x="254000" y="1305342"/>
            <a:ext cx="11760200" cy="2031325"/>
          </a:xfrm>
          <a:prstGeom prst="rect">
            <a:avLst/>
          </a:prstGeom>
          <a:solidFill>
            <a:schemeClr val="accent6">
              <a:lumMod val="40000"/>
              <a:lumOff val="60000"/>
            </a:schemeClr>
          </a:solidFill>
        </p:spPr>
        <p:txBody>
          <a:bodyPr wrap="square">
            <a:spAutoFit/>
          </a:bodyPr>
          <a:lstStyle/>
          <a:p>
            <a:pPr algn="just"/>
            <a:r>
              <a:rPr lang="en-US" sz="1400" b="1" dirty="0">
                <a:solidFill>
                  <a:srgbClr val="333333"/>
                </a:solidFill>
                <a:latin typeface="Source Sans Pro" panose="020B0503030403020204" pitchFamily="34" charset="0"/>
              </a:rPr>
              <a:t>Marker Matching:</a:t>
            </a:r>
            <a:r>
              <a:rPr lang="en-US" sz="1400" dirty="0">
                <a:solidFill>
                  <a:srgbClr val="333333"/>
                </a:solidFill>
                <a:latin typeface="Source Sans Pro" panose="020B0503030403020204" pitchFamily="34" charset="0"/>
              </a:rPr>
              <a:t> After the table is loaded, you will need to match the markers from your FCS files with those from the core panel used in the knowledge table.</a:t>
            </a:r>
          </a:p>
          <a:p>
            <a:pPr algn="just"/>
            <a:r>
              <a:rPr lang="en-US" sz="1400" b="1" dirty="0">
                <a:solidFill>
                  <a:srgbClr val="333333"/>
                </a:solidFill>
                <a:latin typeface="Source Sans Pro" panose="020B0503030403020204" pitchFamily="34" charset="0"/>
              </a:rPr>
              <a:t>⚙️ Parameters:</a:t>
            </a:r>
            <a:endParaRPr lang="en-US" sz="1400" dirty="0">
              <a:solidFill>
                <a:srgbClr val="333333"/>
              </a:solidFill>
              <a:latin typeface="Source Sans Pro" panose="020B0503030403020204" pitchFamily="34" charset="0"/>
            </a:endParaRPr>
          </a:p>
          <a:p>
            <a:pPr algn="just">
              <a:buFont typeface="Arial" panose="020B0604020202020204" pitchFamily="34" charset="0"/>
              <a:buChar char="•"/>
            </a:pPr>
            <a:r>
              <a:rPr lang="en-US" sz="1400" b="1" dirty="0">
                <a:solidFill>
                  <a:srgbClr val="333333"/>
                </a:solidFill>
                <a:latin typeface="Source Sans Pro" panose="020B0503030403020204" pitchFamily="34" charset="0"/>
              </a:rPr>
              <a:t>std (standard deviation):</a:t>
            </a:r>
            <a:r>
              <a:rPr lang="en-US" sz="1400" dirty="0">
                <a:solidFill>
                  <a:srgbClr val="333333"/>
                </a:solidFill>
                <a:latin typeface="Source Sans Pro" panose="020B0503030403020204" pitchFamily="34" charset="0"/>
              </a:rPr>
              <a:t> Controls how strictly the model follows the knowledge table. A lower value enforces stricter adherence to the expected marker expressions, while a higher value allows more flexibility.</a:t>
            </a:r>
          </a:p>
          <a:p>
            <a:pPr algn="just">
              <a:buFont typeface="Arial" panose="020B0604020202020204" pitchFamily="34" charset="0"/>
              <a:buChar char="•"/>
            </a:pPr>
            <a:r>
              <a:rPr lang="en-US" sz="1400" b="1" dirty="0" err="1">
                <a:solidFill>
                  <a:srgbClr val="333333"/>
                </a:solidFill>
                <a:latin typeface="Source Sans Pro" panose="020B0503030403020204" pitchFamily="34" charset="0"/>
              </a:rPr>
              <a:t>lr</a:t>
            </a:r>
            <a:r>
              <a:rPr lang="en-US" sz="1400" b="1" dirty="0">
                <a:solidFill>
                  <a:srgbClr val="333333"/>
                </a:solidFill>
                <a:latin typeface="Source Sans Pro" panose="020B0503030403020204" pitchFamily="34" charset="0"/>
              </a:rPr>
              <a:t> (learning rate):</a:t>
            </a:r>
            <a:r>
              <a:rPr lang="en-US" sz="1400" dirty="0">
                <a:solidFill>
                  <a:srgbClr val="333333"/>
                </a:solidFill>
                <a:latin typeface="Source Sans Pro" panose="020B0503030403020204" pitchFamily="34" charset="0"/>
              </a:rPr>
              <a:t> Determines how fast the model updates during training. A very low value may result in slow convergence; a very high value might make training unstable.</a:t>
            </a:r>
          </a:p>
          <a:p>
            <a:pPr algn="just"/>
            <a:r>
              <a:rPr lang="en-US" sz="1400" dirty="0">
                <a:solidFill>
                  <a:srgbClr val="333333"/>
                </a:solidFill>
                <a:latin typeface="Source Sans Pro" panose="020B0503030403020204" pitchFamily="34" charset="0"/>
              </a:rPr>
              <a:t>Default values generally work well, but you may adjust them depending on your data quality or model performance.</a:t>
            </a:r>
          </a:p>
          <a:p>
            <a:pPr algn="just"/>
            <a:r>
              <a:rPr lang="en-US" sz="1400" dirty="0">
                <a:solidFill>
                  <a:srgbClr val="333333"/>
                </a:solidFill>
                <a:latin typeface="Source Sans Pro" panose="020B0503030403020204" pitchFamily="34" charset="0"/>
              </a:rPr>
              <a:t>Once configured, </a:t>
            </a:r>
            <a:r>
              <a:rPr lang="en-US" sz="1400" dirty="0" err="1">
                <a:solidFill>
                  <a:srgbClr val="333333"/>
                </a:solidFill>
                <a:latin typeface="Source Sans Pro" panose="020B0503030403020204" pitchFamily="34" charset="0"/>
              </a:rPr>
              <a:t>Scyan</a:t>
            </a:r>
            <a:r>
              <a:rPr lang="en-US" sz="1400" dirty="0">
                <a:solidFill>
                  <a:srgbClr val="333333"/>
                </a:solidFill>
                <a:latin typeface="Source Sans Pro" panose="020B0503030403020204" pitchFamily="34" charset="0"/>
              </a:rPr>
              <a:t> will train a model using the table and annotate your ungated FCS files accordingly.</a:t>
            </a:r>
            <a:endParaRPr lang="en-US" sz="1400" b="0" i="0" dirty="0">
              <a:solidFill>
                <a:srgbClr val="333333"/>
              </a:solidFill>
              <a:effectLst/>
              <a:latin typeface="Source Sans Pro" panose="020B0503030403020204" pitchFamily="34" charset="0"/>
            </a:endParaRPr>
          </a:p>
        </p:txBody>
      </p:sp>
    </p:spTree>
    <p:extLst>
      <p:ext uri="{BB962C8B-B14F-4D97-AF65-F5344CB8AC3E}">
        <p14:creationId xmlns:p14="http://schemas.microsoft.com/office/powerpoint/2010/main" val="3069536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54FB3-4815-4290-8554-3AAF4033238E}"/>
              </a:ext>
            </a:extLst>
          </p:cNvPr>
          <p:cNvSpPr>
            <a:spLocks noGrp="1"/>
          </p:cNvSpPr>
          <p:nvPr>
            <p:ph type="title"/>
          </p:nvPr>
        </p:nvSpPr>
        <p:spPr/>
        <p:txBody>
          <a:bodyPr/>
          <a:lstStyle/>
          <a:p>
            <a:r>
              <a:rPr lang="fr-FR" b="1" dirty="0"/>
              <a:t>SCAFFOLD ANNOTATION</a:t>
            </a:r>
            <a:endParaRPr lang="fr-FR" dirty="0"/>
          </a:p>
        </p:txBody>
      </p:sp>
      <p:pic>
        <p:nvPicPr>
          <p:cNvPr id="5" name="Image 4">
            <a:extLst>
              <a:ext uri="{FF2B5EF4-FFF2-40B4-BE49-F238E27FC236}">
                <a16:creationId xmlns:a16="http://schemas.microsoft.com/office/drawing/2014/main" id="{F2B478EA-1DA2-49F0-B397-34F2D22654A6}"/>
              </a:ext>
            </a:extLst>
          </p:cNvPr>
          <p:cNvPicPr>
            <a:picLocks noChangeAspect="1"/>
          </p:cNvPicPr>
          <p:nvPr/>
        </p:nvPicPr>
        <p:blipFill>
          <a:blip r:embed="rId2"/>
          <a:stretch>
            <a:fillRect/>
          </a:stretch>
        </p:blipFill>
        <p:spPr>
          <a:xfrm>
            <a:off x="1717447" y="2865223"/>
            <a:ext cx="8507012" cy="3057952"/>
          </a:xfrm>
          <a:prstGeom prst="rect">
            <a:avLst/>
          </a:prstGeom>
        </p:spPr>
      </p:pic>
      <p:sp>
        <p:nvSpPr>
          <p:cNvPr id="10" name="ZoneTexte 9">
            <a:extLst>
              <a:ext uri="{FF2B5EF4-FFF2-40B4-BE49-F238E27FC236}">
                <a16:creationId xmlns:a16="http://schemas.microsoft.com/office/drawing/2014/main" id="{B9626861-FBBB-4EAD-BF86-12C1E68EA22C}"/>
              </a:ext>
            </a:extLst>
          </p:cNvPr>
          <p:cNvSpPr txBox="1"/>
          <p:nvPr/>
        </p:nvSpPr>
        <p:spPr>
          <a:xfrm>
            <a:off x="1842494" y="1351431"/>
            <a:ext cx="8507012" cy="1200329"/>
          </a:xfrm>
          <a:prstGeom prst="rect">
            <a:avLst/>
          </a:prstGeom>
          <a:solidFill>
            <a:schemeClr val="accent6">
              <a:lumMod val="40000"/>
              <a:lumOff val="60000"/>
            </a:schemeClr>
          </a:solidFill>
        </p:spPr>
        <p:txBody>
          <a:bodyPr wrap="square" rtlCol="0">
            <a:spAutoFit/>
          </a:bodyPr>
          <a:lstStyle/>
          <a:p>
            <a:r>
              <a:rPr lang="en-US" b="1" dirty="0"/>
              <a:t>Step 1 – Clustering:</a:t>
            </a:r>
            <a:endParaRPr lang="en-US" dirty="0"/>
          </a:p>
          <a:p>
            <a:r>
              <a:rPr lang="en-US" dirty="0"/>
              <a:t>By default, the clustering algorithm used is </a:t>
            </a:r>
            <a:r>
              <a:rPr lang="en-US" b="1" dirty="0"/>
              <a:t>CLARA</a:t>
            </a:r>
            <a:r>
              <a:rPr lang="en-US" dirty="0"/>
              <a:t>.</a:t>
            </a:r>
          </a:p>
          <a:p>
            <a:r>
              <a:rPr lang="en-US" dirty="0"/>
              <a:t>Select the markers you want to use for clustering and click </a:t>
            </a:r>
            <a:r>
              <a:rPr lang="en-US" b="1" dirty="0"/>
              <a:t>Run CLARA clustering</a:t>
            </a:r>
            <a:r>
              <a:rPr lang="en-US" dirty="0"/>
              <a:t>.</a:t>
            </a:r>
          </a:p>
          <a:p>
            <a:endParaRPr lang="fr-FR" dirty="0"/>
          </a:p>
        </p:txBody>
      </p:sp>
    </p:spTree>
    <p:extLst>
      <p:ext uri="{BB962C8B-B14F-4D97-AF65-F5344CB8AC3E}">
        <p14:creationId xmlns:p14="http://schemas.microsoft.com/office/powerpoint/2010/main" val="2504665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54FB3-4815-4290-8554-3AAF4033238E}"/>
              </a:ext>
            </a:extLst>
          </p:cNvPr>
          <p:cNvSpPr>
            <a:spLocks noGrp="1"/>
          </p:cNvSpPr>
          <p:nvPr>
            <p:ph type="title"/>
          </p:nvPr>
        </p:nvSpPr>
        <p:spPr/>
        <p:txBody>
          <a:bodyPr/>
          <a:lstStyle/>
          <a:p>
            <a:r>
              <a:rPr lang="fr-FR" b="1" dirty="0"/>
              <a:t>SCAFFOLD ANNOTATION</a:t>
            </a:r>
            <a:endParaRPr lang="fr-FR" dirty="0"/>
          </a:p>
        </p:txBody>
      </p:sp>
      <p:sp>
        <p:nvSpPr>
          <p:cNvPr id="10" name="ZoneTexte 9">
            <a:extLst>
              <a:ext uri="{FF2B5EF4-FFF2-40B4-BE49-F238E27FC236}">
                <a16:creationId xmlns:a16="http://schemas.microsoft.com/office/drawing/2014/main" id="{B9626861-FBBB-4EAD-BF86-12C1E68EA22C}"/>
              </a:ext>
            </a:extLst>
          </p:cNvPr>
          <p:cNvSpPr txBox="1"/>
          <p:nvPr/>
        </p:nvSpPr>
        <p:spPr>
          <a:xfrm>
            <a:off x="1717447" y="1664894"/>
            <a:ext cx="8507012" cy="1200329"/>
          </a:xfrm>
          <a:prstGeom prst="rect">
            <a:avLst/>
          </a:prstGeom>
          <a:noFill/>
        </p:spPr>
        <p:txBody>
          <a:bodyPr wrap="square" rtlCol="0">
            <a:spAutoFit/>
          </a:bodyPr>
          <a:lstStyle/>
          <a:p>
            <a:r>
              <a:rPr lang="en-US" b="1" dirty="0"/>
              <a:t>Step 1 – Clustering:</a:t>
            </a:r>
            <a:endParaRPr lang="en-US" dirty="0"/>
          </a:p>
          <a:p>
            <a:r>
              <a:rPr lang="en-US" dirty="0"/>
              <a:t>If your file is already clustered, check the box </a:t>
            </a:r>
            <a:r>
              <a:rPr lang="en-US" b="1" dirty="0"/>
              <a:t>“My files are already clustered”</a:t>
            </a:r>
            <a:r>
              <a:rPr lang="en-US" dirty="0"/>
              <a:t> and select the column that contains the cluster labels.</a:t>
            </a:r>
          </a:p>
          <a:p>
            <a:endParaRPr lang="fr-FR" dirty="0"/>
          </a:p>
        </p:txBody>
      </p:sp>
      <p:pic>
        <p:nvPicPr>
          <p:cNvPr id="3" name="Image 2">
            <a:extLst>
              <a:ext uri="{FF2B5EF4-FFF2-40B4-BE49-F238E27FC236}">
                <a16:creationId xmlns:a16="http://schemas.microsoft.com/office/drawing/2014/main" id="{58397551-FCC2-42F0-A013-0A99DFF3E544}"/>
              </a:ext>
            </a:extLst>
          </p:cNvPr>
          <p:cNvPicPr>
            <a:picLocks noChangeAspect="1"/>
          </p:cNvPicPr>
          <p:nvPr/>
        </p:nvPicPr>
        <p:blipFill>
          <a:blip r:embed="rId2"/>
          <a:stretch>
            <a:fillRect/>
          </a:stretch>
        </p:blipFill>
        <p:spPr>
          <a:xfrm>
            <a:off x="3035447" y="2865223"/>
            <a:ext cx="5651354" cy="2860077"/>
          </a:xfrm>
          <a:prstGeom prst="rect">
            <a:avLst/>
          </a:prstGeom>
        </p:spPr>
      </p:pic>
    </p:spTree>
    <p:extLst>
      <p:ext uri="{BB962C8B-B14F-4D97-AF65-F5344CB8AC3E}">
        <p14:creationId xmlns:p14="http://schemas.microsoft.com/office/powerpoint/2010/main" val="1769576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54FB3-4815-4290-8554-3AAF4033238E}"/>
              </a:ext>
            </a:extLst>
          </p:cNvPr>
          <p:cNvSpPr>
            <a:spLocks noGrp="1"/>
          </p:cNvSpPr>
          <p:nvPr>
            <p:ph type="title"/>
          </p:nvPr>
        </p:nvSpPr>
        <p:spPr/>
        <p:txBody>
          <a:bodyPr/>
          <a:lstStyle/>
          <a:p>
            <a:r>
              <a:rPr lang="fr-FR" b="1" dirty="0"/>
              <a:t>SCAFFOLD ANNOTATION</a:t>
            </a:r>
            <a:endParaRPr lang="fr-FR" dirty="0"/>
          </a:p>
        </p:txBody>
      </p:sp>
      <p:sp>
        <p:nvSpPr>
          <p:cNvPr id="4" name="Rectangle 1">
            <a:extLst>
              <a:ext uri="{FF2B5EF4-FFF2-40B4-BE49-F238E27FC236}">
                <a16:creationId xmlns:a16="http://schemas.microsoft.com/office/drawing/2014/main" id="{D5486BDC-378C-4E30-9C26-508C6C58F25A}"/>
              </a:ext>
            </a:extLst>
          </p:cNvPr>
          <p:cNvSpPr>
            <a:spLocks noChangeArrowheads="1"/>
          </p:cNvSpPr>
          <p:nvPr/>
        </p:nvSpPr>
        <p:spPr bwMode="auto">
          <a:xfrm>
            <a:off x="1320800" y="1364352"/>
            <a:ext cx="8390466" cy="20646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err="1">
                <a:ln>
                  <a:noFill/>
                </a:ln>
                <a:solidFill>
                  <a:srgbClr val="333333"/>
                </a:solidFill>
                <a:effectLst/>
                <a:latin typeface="Source Sans Pro" panose="020B0503030403020204" pitchFamily="34" charset="0"/>
              </a:rPr>
              <a:t>Step</a:t>
            </a:r>
            <a:r>
              <a:rPr kumimoji="0" lang="fr-FR" altLang="fr-FR" sz="1400" b="1" i="0" u="none" strike="noStrike" cap="none" normalizeH="0" baseline="0" dirty="0">
                <a:ln>
                  <a:noFill/>
                </a:ln>
                <a:solidFill>
                  <a:srgbClr val="333333"/>
                </a:solidFill>
                <a:effectLst/>
                <a:latin typeface="Source Sans Pro" panose="020B0503030403020204" pitchFamily="34" charset="0"/>
              </a:rPr>
              <a:t> 2 – </a:t>
            </a:r>
            <a:r>
              <a:rPr kumimoji="0" lang="fr-FR" altLang="fr-FR" sz="1400" b="1" i="0" u="none" strike="noStrike" cap="none" normalizeH="0" baseline="0" dirty="0" err="1">
                <a:ln>
                  <a:noFill/>
                </a:ln>
                <a:solidFill>
                  <a:srgbClr val="333333"/>
                </a:solidFill>
                <a:effectLst/>
                <a:latin typeface="Source Sans Pro" panose="020B0503030403020204" pitchFamily="34" charset="0"/>
              </a:rPr>
              <a:t>Build</a:t>
            </a:r>
            <a:r>
              <a:rPr kumimoji="0" lang="fr-FR" altLang="fr-FR" sz="1400" b="1" i="0" u="none" strike="noStrike" cap="none" normalizeH="0" baseline="0" dirty="0">
                <a:ln>
                  <a:noFill/>
                </a:ln>
                <a:solidFill>
                  <a:srgbClr val="333333"/>
                </a:solidFill>
                <a:effectLst/>
                <a:latin typeface="Source Sans Pro" panose="020B0503030403020204" pitchFamily="34" charset="0"/>
              </a:rPr>
              <a:t> or </a:t>
            </a:r>
            <a:r>
              <a:rPr kumimoji="0" lang="fr-FR" altLang="fr-FR" sz="1400" b="1" i="0" u="none" strike="noStrike" cap="none" normalizeH="0" baseline="0" dirty="0" err="1">
                <a:ln>
                  <a:noFill/>
                </a:ln>
                <a:solidFill>
                  <a:srgbClr val="333333"/>
                </a:solidFill>
                <a:effectLst/>
                <a:latin typeface="Source Sans Pro" panose="020B0503030403020204" pitchFamily="34" charset="0"/>
              </a:rPr>
              <a:t>Load</a:t>
            </a:r>
            <a:r>
              <a:rPr kumimoji="0" lang="fr-FR" altLang="fr-FR" sz="1400" b="1" i="0" u="none" strike="noStrike" cap="none" normalizeH="0" baseline="0" dirty="0">
                <a:ln>
                  <a:noFill/>
                </a:ln>
                <a:solidFill>
                  <a:srgbClr val="333333"/>
                </a:solidFill>
                <a:effectLst/>
                <a:latin typeface="Source Sans Pro" panose="020B0503030403020204" pitchFamily="34" charset="0"/>
              </a:rPr>
              <a:t> </a:t>
            </a:r>
            <a:r>
              <a:rPr kumimoji="0" lang="fr-FR" altLang="fr-FR" sz="1400" b="1" i="0" u="none" strike="noStrike" cap="none" normalizeH="0" baseline="0" dirty="0" err="1">
                <a:ln>
                  <a:noFill/>
                </a:ln>
                <a:solidFill>
                  <a:srgbClr val="333333"/>
                </a:solidFill>
                <a:effectLst/>
                <a:latin typeface="Source Sans Pro" panose="020B0503030403020204" pitchFamily="34" charset="0"/>
              </a:rPr>
              <a:t>Scaffold</a:t>
            </a:r>
            <a:r>
              <a:rPr kumimoji="0" lang="fr-FR" altLang="fr-FR" sz="1400" b="1" i="0" u="none" strike="noStrike" cap="none" normalizeH="0" baseline="0" dirty="0">
                <a:ln>
                  <a:noFill/>
                </a:ln>
                <a:solidFill>
                  <a:srgbClr val="333333"/>
                </a:solidFill>
                <a:effectLst/>
                <a:latin typeface="Source Sans Pro" panose="020B0503030403020204" pitchFamily="34" charset="0"/>
              </a:rPr>
              <a:t> </a:t>
            </a:r>
            <a:r>
              <a:rPr kumimoji="0" lang="fr-FR" altLang="fr-FR" sz="1400" b="1" i="0" u="none" strike="noStrike" cap="none" normalizeH="0" baseline="0" dirty="0" err="1">
                <a:ln>
                  <a:noFill/>
                </a:ln>
                <a:solidFill>
                  <a:srgbClr val="333333"/>
                </a:solidFill>
                <a:effectLst/>
                <a:latin typeface="Source Sans Pro" panose="020B0503030403020204" pitchFamily="34" charset="0"/>
              </a:rPr>
              <a:t>Map</a:t>
            </a:r>
            <a:r>
              <a:rPr kumimoji="0" lang="fr-FR" altLang="fr-FR" sz="1400" b="1" i="0" u="none" strike="noStrike" cap="none" normalizeH="0" baseline="0" dirty="0">
                <a:ln>
                  <a:noFill/>
                </a:ln>
                <a:solidFill>
                  <a:srgbClr val="333333"/>
                </a:solidFill>
                <a:effectLst/>
                <a:latin typeface="Source Sans Pro" panose="020B0503030403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You can </a:t>
            </a:r>
            <a:r>
              <a:rPr kumimoji="0" lang="fr-FR" altLang="fr-FR" sz="1400" b="0" i="0" u="none" strike="noStrike" cap="none" normalizeH="0" baseline="0" dirty="0" err="1">
                <a:ln>
                  <a:noFill/>
                </a:ln>
                <a:solidFill>
                  <a:srgbClr val="333333"/>
                </a:solidFill>
                <a:effectLst/>
                <a:latin typeface="Source Sans Pro" panose="020B0503030403020204" pitchFamily="34" charset="0"/>
              </a:rPr>
              <a:t>build</a:t>
            </a:r>
            <a:r>
              <a:rPr kumimoji="0" lang="fr-FR" altLang="fr-FR" sz="1400" b="0" i="0" u="none" strike="noStrike" cap="none" normalizeH="0" baseline="0" dirty="0">
                <a:ln>
                  <a:noFill/>
                </a:ln>
                <a:solidFill>
                  <a:srgbClr val="333333"/>
                </a:solidFill>
                <a:effectLst/>
                <a:latin typeface="Source Sans Pro" panose="020B0503030403020204" pitchFamily="34" charset="0"/>
              </a:rPr>
              <a:t> a </a:t>
            </a:r>
            <a:r>
              <a:rPr kumimoji="0" lang="fr-FR" altLang="fr-FR" sz="1400" b="0" i="0" u="none" strike="noStrike" cap="none" normalizeH="0" baseline="0" dirty="0" err="1">
                <a:ln>
                  <a:noFill/>
                </a:ln>
                <a:solidFill>
                  <a:srgbClr val="333333"/>
                </a:solidFill>
                <a:effectLst/>
                <a:latin typeface="Source Sans Pro" panose="020B0503030403020204" pitchFamily="34" charset="0"/>
              </a:rPr>
              <a:t>Scaffold</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reference</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map</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from</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annotated</a:t>
            </a:r>
            <a:r>
              <a:rPr kumimoji="0" lang="fr-FR" altLang="fr-FR" sz="1400" b="0" i="0" u="none" strike="noStrike" cap="none" normalizeH="0" baseline="0" dirty="0">
                <a:ln>
                  <a:noFill/>
                </a:ln>
                <a:solidFill>
                  <a:srgbClr val="333333"/>
                </a:solidFill>
                <a:effectLst/>
                <a:latin typeface="Source Sans Pro" panose="020B0503030403020204" pitchFamily="34" charset="0"/>
              </a:rPr>
              <a:t> FCS files.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err="1">
                <a:ln>
                  <a:noFill/>
                </a:ln>
                <a:solidFill>
                  <a:srgbClr val="333333"/>
                </a:solidFill>
                <a:effectLst/>
                <a:latin typeface="Source Sans Pro" panose="020B0503030403020204" pitchFamily="34" charset="0"/>
              </a:rPr>
              <a:t>Each</a:t>
            </a:r>
            <a:r>
              <a:rPr kumimoji="0" lang="fr-FR" altLang="fr-FR" sz="1400" b="0" i="0" u="none" strike="noStrike" cap="none" normalizeH="0" baseline="0" dirty="0">
                <a:ln>
                  <a:noFill/>
                </a:ln>
                <a:solidFill>
                  <a:srgbClr val="333333"/>
                </a:solidFill>
                <a:effectLst/>
                <a:latin typeface="Source Sans Pro" panose="020B0503030403020204" pitchFamily="34" charset="0"/>
              </a:rPr>
              <a:t> FCS file must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contain</a:t>
            </a:r>
            <a:r>
              <a:rPr kumimoji="0" lang="fr-FR" altLang="fr-FR" sz="1400" b="0" i="0" u="none" strike="noStrike" cap="none" normalizeH="0" baseline="0" dirty="0">
                <a:ln>
                  <a:noFill/>
                </a:ln>
                <a:solidFill>
                  <a:srgbClr val="333333"/>
                </a:solidFill>
                <a:effectLst/>
                <a:latin typeface="Source Sans Pro" panose="020B0503030403020204" pitchFamily="34" charset="0"/>
              </a:rPr>
              <a:t> a single </a:t>
            </a:r>
            <a:r>
              <a:rPr kumimoji="0" lang="fr-FR" altLang="fr-FR" sz="1400" b="0" i="0" u="none" strike="noStrike" cap="none" normalizeH="0" baseline="0" dirty="0" err="1">
                <a:ln>
                  <a:noFill/>
                </a:ln>
                <a:solidFill>
                  <a:srgbClr val="333333"/>
                </a:solidFill>
                <a:effectLst/>
                <a:latin typeface="Source Sans Pro" panose="020B0503030403020204" pitchFamily="34" charset="0"/>
              </a:rPr>
              <a:t>cell</a:t>
            </a:r>
            <a:r>
              <a:rPr kumimoji="0" lang="fr-FR" altLang="fr-FR" sz="1400" b="0" i="0" u="none" strike="noStrike" cap="none" normalizeH="0" baseline="0" dirty="0">
                <a:ln>
                  <a:noFill/>
                </a:ln>
                <a:solidFill>
                  <a:srgbClr val="333333"/>
                </a:solidFill>
                <a:effectLst/>
                <a:latin typeface="Source Sans Pro" panose="020B0503030403020204" pitchFamily="34" charset="0"/>
              </a:rPr>
              <a:t> population, and the </a:t>
            </a:r>
            <a:r>
              <a:rPr kumimoji="0" lang="fr-FR" altLang="fr-FR" sz="1400" b="0" i="0" u="none" strike="noStrike" cap="none" normalizeH="0" baseline="0" dirty="0" err="1">
                <a:ln>
                  <a:noFill/>
                </a:ln>
                <a:solidFill>
                  <a:srgbClr val="333333"/>
                </a:solidFill>
                <a:effectLst/>
                <a:latin typeface="Source Sans Pro" panose="020B0503030403020204" pitchFamily="34" charset="0"/>
              </a:rPr>
              <a:t>filename</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should</a:t>
            </a:r>
            <a:r>
              <a:rPr kumimoji="0" lang="fr-FR" altLang="fr-FR" sz="1400" b="0" i="0" u="none" strike="noStrike" cap="none" normalizeH="0" baseline="0" dirty="0">
                <a:ln>
                  <a:noFill/>
                </a:ln>
                <a:solidFill>
                  <a:srgbClr val="333333"/>
                </a:solidFill>
                <a:effectLst/>
                <a:latin typeface="Source Sans Pro" panose="020B0503030403020204" pitchFamily="34" charset="0"/>
              </a:rPr>
              <a:t> follow the format: </a:t>
            </a:r>
            <a:r>
              <a:rPr kumimoji="0" lang="fr-FR" altLang="fr-FR" sz="1400" b="0" i="0" u="none" strike="noStrike" cap="none" normalizeH="0" baseline="0" dirty="0">
                <a:ln>
                  <a:noFill/>
                </a:ln>
                <a:solidFill>
                  <a:srgbClr val="C7254E"/>
                </a:solidFill>
                <a:effectLst/>
                <a:latin typeface="Menlo"/>
              </a:rPr>
              <a:t>1_TCD4.fcs</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(ID </a:t>
            </a:r>
            <a:r>
              <a:rPr kumimoji="0" lang="fr-FR" altLang="fr-FR" sz="1400" b="0" i="0" u="none" strike="noStrike" cap="none" normalizeH="0" baseline="0" dirty="0" err="1">
                <a:ln>
                  <a:noFill/>
                </a:ln>
                <a:solidFill>
                  <a:srgbClr val="333333"/>
                </a:solidFill>
                <a:effectLst/>
                <a:latin typeface="Source Sans Pro" panose="020B0503030403020204" pitchFamily="34" charset="0"/>
              </a:rPr>
              <a:t>number</a:t>
            </a:r>
            <a:r>
              <a:rPr kumimoji="0" lang="fr-FR" altLang="fr-FR" sz="1400" b="0" i="0" u="none" strike="noStrike" cap="none" normalizeH="0" baseline="0" dirty="0">
                <a:ln>
                  <a:noFill/>
                </a:ln>
                <a:solidFill>
                  <a:srgbClr val="333333"/>
                </a:solidFill>
                <a:effectLst/>
                <a:latin typeface="Source Sans Pro" panose="020B0503030403020204" pitchFamily="34" charset="0"/>
              </a:rPr>
              <a:t> + </a:t>
            </a:r>
            <a:r>
              <a:rPr kumimoji="0" lang="fr-FR" altLang="fr-FR" sz="1400" b="0" i="0" u="none" strike="noStrike" cap="none" normalizeH="0" baseline="0" dirty="0" err="1">
                <a:ln>
                  <a:noFill/>
                </a:ln>
                <a:solidFill>
                  <a:srgbClr val="333333"/>
                </a:solidFill>
                <a:effectLst/>
                <a:latin typeface="Source Sans Pro" panose="020B0503030403020204" pitchFamily="34" charset="0"/>
              </a:rPr>
              <a:t>underscore</a:t>
            </a:r>
            <a:r>
              <a:rPr kumimoji="0" lang="fr-FR" altLang="fr-FR" sz="1400" b="0" i="0" u="none" strike="noStrike" cap="none" normalizeH="0" baseline="0" dirty="0">
                <a:ln>
                  <a:noFill/>
                </a:ln>
                <a:solidFill>
                  <a:srgbClr val="333333"/>
                </a:solidFill>
                <a:effectLst/>
                <a:latin typeface="Source Sans Pro" panose="020B0503030403020204" pitchFamily="34" charset="0"/>
              </a:rPr>
              <a:t> + population </a:t>
            </a:r>
            <a:r>
              <a:rPr kumimoji="0" lang="fr-FR" altLang="fr-FR" sz="1400" b="0" i="0" u="none" strike="noStrike" cap="none" normalizeH="0" baseline="0" dirty="0" err="1">
                <a:ln>
                  <a:noFill/>
                </a:ln>
                <a:solidFill>
                  <a:srgbClr val="333333"/>
                </a:solidFill>
                <a:effectLst/>
                <a:latin typeface="Source Sans Pro" panose="020B0503030403020204" pitchFamily="34" charset="0"/>
              </a:rPr>
              <a:t>name</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err="1">
                <a:ln>
                  <a:noFill/>
                </a:ln>
                <a:solidFill>
                  <a:srgbClr val="333333"/>
                </a:solidFill>
                <a:effectLst/>
                <a:latin typeface="Source Sans Pro" panose="020B0503030403020204" pitchFamily="34" charset="0"/>
              </a:rPr>
              <a:t>Alternatively</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you</a:t>
            </a:r>
            <a:r>
              <a:rPr kumimoji="0" lang="fr-FR" altLang="fr-FR" sz="1400" b="0" i="0" u="none" strike="noStrike" cap="none" normalizeH="0" baseline="0" dirty="0">
                <a:ln>
                  <a:noFill/>
                </a:ln>
                <a:solidFill>
                  <a:srgbClr val="333333"/>
                </a:solidFill>
                <a:effectLst/>
                <a:latin typeface="Source Sans Pro" panose="020B0503030403020204" pitchFamily="34" charset="0"/>
              </a:rPr>
              <a:t> can </a:t>
            </a:r>
            <a:r>
              <a:rPr kumimoji="0" lang="fr-FR" altLang="fr-FR" sz="1400" b="0" i="0" u="none" strike="noStrike" cap="none" normalizeH="0" baseline="0" dirty="0" err="1">
                <a:ln>
                  <a:noFill/>
                </a:ln>
                <a:solidFill>
                  <a:srgbClr val="333333"/>
                </a:solidFill>
                <a:effectLst/>
                <a:latin typeface="Source Sans Pro" panose="020B0503030403020204" pitchFamily="34" charset="0"/>
              </a:rPr>
              <a:t>upload</a:t>
            </a:r>
            <a:r>
              <a:rPr kumimoji="0" lang="fr-FR" altLang="fr-FR" sz="1400" b="0" i="0" u="none" strike="noStrike" cap="none" normalizeH="0" baseline="0" dirty="0">
                <a:ln>
                  <a:noFill/>
                </a:ln>
                <a:solidFill>
                  <a:srgbClr val="333333"/>
                </a:solidFill>
                <a:effectLst/>
                <a:latin typeface="Source Sans Pro" panose="020B0503030403020204" pitchFamily="34" charset="0"/>
              </a:rPr>
              <a:t> a </a:t>
            </a:r>
            <a:r>
              <a:rPr kumimoji="0" lang="fr-FR" altLang="fr-FR" sz="1400" b="0" i="0" u="none" strike="noStrike" cap="none" normalizeH="0" baseline="0" dirty="0" err="1">
                <a:ln>
                  <a:noFill/>
                </a:ln>
                <a:solidFill>
                  <a:srgbClr val="333333"/>
                </a:solidFill>
                <a:effectLst/>
                <a:latin typeface="Source Sans Pro" panose="020B0503030403020204" pitchFamily="34" charset="0"/>
              </a:rPr>
              <a:t>previously</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built</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Scaffold</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map</a:t>
            </a:r>
            <a:r>
              <a:rPr kumimoji="0" lang="fr-FR" altLang="fr-FR" sz="1400" b="0" i="0" u="none" strike="noStrike" cap="none" normalizeH="0" baseline="0" dirty="0">
                <a:ln>
                  <a:noFill/>
                </a:ln>
                <a:solidFill>
                  <a:srgbClr val="333333"/>
                </a:solidFill>
                <a:effectLst/>
                <a:latin typeface="Source Sans Pro" panose="020B0503030403020204" pitchFamily="34" charset="0"/>
              </a:rPr>
              <a:t> if </a:t>
            </a:r>
            <a:r>
              <a:rPr kumimoji="0" lang="fr-FR" altLang="fr-FR" sz="1400" b="0" i="0" u="none" strike="noStrike" cap="none" normalizeH="0" baseline="0" dirty="0" err="1">
                <a:ln>
                  <a:noFill/>
                </a:ln>
                <a:solidFill>
                  <a:srgbClr val="333333"/>
                </a:solidFill>
                <a:effectLst/>
                <a:latin typeface="Source Sans Pro" panose="020B0503030403020204" pitchFamily="34" charset="0"/>
              </a:rPr>
              <a:t>you</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already</a:t>
            </a:r>
            <a:r>
              <a:rPr kumimoji="0" lang="fr-FR" altLang="fr-FR" sz="1400" b="0" i="0" u="none" strike="noStrike" cap="none" normalizeH="0" baseline="0" dirty="0">
                <a:ln>
                  <a:noFill/>
                </a:ln>
                <a:solidFill>
                  <a:srgbClr val="333333"/>
                </a:solidFill>
                <a:effectLst/>
                <a:latin typeface="Source Sans Pro" panose="020B0503030403020204" pitchFamily="34" charset="0"/>
              </a:rPr>
              <a:t> have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030B346E-8800-487F-AF82-3DDA891C09B2}"/>
              </a:ext>
            </a:extLst>
          </p:cNvPr>
          <p:cNvPicPr>
            <a:picLocks noChangeAspect="1"/>
          </p:cNvPicPr>
          <p:nvPr/>
        </p:nvPicPr>
        <p:blipFill>
          <a:blip r:embed="rId2"/>
          <a:stretch>
            <a:fillRect/>
          </a:stretch>
        </p:blipFill>
        <p:spPr>
          <a:xfrm>
            <a:off x="2650240" y="3704583"/>
            <a:ext cx="5096586" cy="1495634"/>
          </a:xfrm>
          <a:prstGeom prst="rect">
            <a:avLst/>
          </a:prstGeom>
        </p:spPr>
      </p:pic>
    </p:spTree>
    <p:extLst>
      <p:ext uri="{BB962C8B-B14F-4D97-AF65-F5344CB8AC3E}">
        <p14:creationId xmlns:p14="http://schemas.microsoft.com/office/powerpoint/2010/main" val="2632522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0198A-29EE-4235-A58A-11C3A92170D3}"/>
              </a:ext>
            </a:extLst>
          </p:cNvPr>
          <p:cNvSpPr>
            <a:spLocks noGrp="1"/>
          </p:cNvSpPr>
          <p:nvPr>
            <p:ph type="title"/>
          </p:nvPr>
        </p:nvSpPr>
        <p:spPr/>
        <p:txBody>
          <a:bodyPr/>
          <a:lstStyle/>
          <a:p>
            <a:r>
              <a:rPr lang="fr-FR" b="1" dirty="0"/>
              <a:t>ANNOTATION QC</a:t>
            </a:r>
            <a:endParaRPr lang="fr-FR" dirty="0"/>
          </a:p>
        </p:txBody>
      </p:sp>
      <p:sp>
        <p:nvSpPr>
          <p:cNvPr id="5" name="ZoneTexte 4">
            <a:extLst>
              <a:ext uri="{FF2B5EF4-FFF2-40B4-BE49-F238E27FC236}">
                <a16:creationId xmlns:a16="http://schemas.microsoft.com/office/drawing/2014/main" id="{1610E3F8-19B4-45ED-91F1-0272EF7F2C42}"/>
              </a:ext>
            </a:extLst>
          </p:cNvPr>
          <p:cNvSpPr txBox="1"/>
          <p:nvPr/>
        </p:nvSpPr>
        <p:spPr>
          <a:xfrm>
            <a:off x="890954" y="1225713"/>
            <a:ext cx="9262337" cy="1446550"/>
          </a:xfrm>
          <a:prstGeom prst="rect">
            <a:avLst/>
          </a:prstGeom>
          <a:solidFill>
            <a:schemeClr val="accent6">
              <a:lumMod val="40000"/>
              <a:lumOff val="60000"/>
            </a:schemeClr>
          </a:solidFill>
        </p:spPr>
        <p:txBody>
          <a:bodyPr wrap="square" rtlCol="0">
            <a:spAutoFit/>
          </a:bodyPr>
          <a:lstStyle/>
          <a:p>
            <a:pPr algn="just"/>
            <a:r>
              <a:rPr lang="en-US" sz="1400" dirty="0"/>
              <a:t>This section allows you to visually assess the quality of your annotations using UMAP projection.</a:t>
            </a:r>
          </a:p>
          <a:p>
            <a:pPr algn="just"/>
            <a:r>
              <a:rPr lang="en-US" sz="1400" dirty="0"/>
              <a:t>A subset of all FCS files is used to generate a UMAP embedding.</a:t>
            </a:r>
          </a:p>
          <a:p>
            <a:pPr algn="just"/>
            <a:r>
              <a:rPr lang="en-US" sz="1400" dirty="0"/>
              <a:t>Annotations (from </a:t>
            </a:r>
            <a:r>
              <a:rPr lang="en-US" sz="1400" dirty="0" err="1"/>
              <a:t>Scyan</a:t>
            </a:r>
            <a:r>
              <a:rPr lang="en-US" sz="1400" dirty="0"/>
              <a:t> or Scaffold) are overlaid on the UMAP for inspection.</a:t>
            </a:r>
          </a:p>
          <a:p>
            <a:pPr algn="just"/>
            <a:r>
              <a:rPr lang="en-US" sz="1400" dirty="0"/>
              <a:t>If the clustering and annotation look correct, you can apply the annotation to all files by clicking the corresponding button.</a:t>
            </a:r>
          </a:p>
          <a:p>
            <a:pPr algn="just"/>
            <a:r>
              <a:rPr lang="en-US" sz="1400" dirty="0"/>
              <a:t>This step helps verify that the model-based annotations align with known population structures before full application.</a:t>
            </a:r>
          </a:p>
          <a:p>
            <a:endParaRPr lang="fr-FR" dirty="0"/>
          </a:p>
        </p:txBody>
      </p:sp>
      <p:cxnSp>
        <p:nvCxnSpPr>
          <p:cNvPr id="8" name="Connecteur droit avec flèche 7">
            <a:extLst>
              <a:ext uri="{FF2B5EF4-FFF2-40B4-BE49-F238E27FC236}">
                <a16:creationId xmlns:a16="http://schemas.microsoft.com/office/drawing/2014/main" id="{CF810FBD-AA76-48D1-9368-4A75D7642108}"/>
              </a:ext>
            </a:extLst>
          </p:cNvPr>
          <p:cNvCxnSpPr/>
          <p:nvPr/>
        </p:nvCxnSpPr>
        <p:spPr>
          <a:xfrm>
            <a:off x="8968154" y="5928925"/>
            <a:ext cx="78544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 name="Image 2">
            <a:extLst>
              <a:ext uri="{FF2B5EF4-FFF2-40B4-BE49-F238E27FC236}">
                <a16:creationId xmlns:a16="http://schemas.microsoft.com/office/drawing/2014/main" id="{0BAAA170-F84A-4754-88BE-9184D77A65FA}"/>
              </a:ext>
            </a:extLst>
          </p:cNvPr>
          <p:cNvPicPr>
            <a:picLocks noChangeAspect="1"/>
          </p:cNvPicPr>
          <p:nvPr/>
        </p:nvPicPr>
        <p:blipFill>
          <a:blip r:embed="rId2"/>
          <a:stretch>
            <a:fillRect/>
          </a:stretch>
        </p:blipFill>
        <p:spPr>
          <a:xfrm>
            <a:off x="787403" y="2991061"/>
            <a:ext cx="9770527" cy="3350317"/>
          </a:xfrm>
          <a:prstGeom prst="rect">
            <a:avLst/>
          </a:prstGeom>
        </p:spPr>
      </p:pic>
    </p:spTree>
    <p:extLst>
      <p:ext uri="{BB962C8B-B14F-4D97-AF65-F5344CB8AC3E}">
        <p14:creationId xmlns:p14="http://schemas.microsoft.com/office/powerpoint/2010/main" val="3101628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03C60-3695-413D-A238-9149D5B22D0C}"/>
              </a:ext>
            </a:extLst>
          </p:cNvPr>
          <p:cNvSpPr>
            <a:spLocks noGrp="1"/>
          </p:cNvSpPr>
          <p:nvPr>
            <p:ph type="title"/>
          </p:nvPr>
        </p:nvSpPr>
        <p:spPr/>
        <p:txBody>
          <a:bodyPr/>
          <a:lstStyle/>
          <a:p>
            <a:endParaRPr lang="fr-FR"/>
          </a:p>
        </p:txBody>
      </p:sp>
      <p:sp>
        <p:nvSpPr>
          <p:cNvPr id="3" name="ZoneTexte 2">
            <a:extLst>
              <a:ext uri="{FF2B5EF4-FFF2-40B4-BE49-F238E27FC236}">
                <a16:creationId xmlns:a16="http://schemas.microsoft.com/office/drawing/2014/main" id="{600A76C8-53FC-487D-AD85-F8D81FCA9456}"/>
              </a:ext>
            </a:extLst>
          </p:cNvPr>
          <p:cNvSpPr txBox="1"/>
          <p:nvPr/>
        </p:nvSpPr>
        <p:spPr>
          <a:xfrm>
            <a:off x="890954" y="1225713"/>
            <a:ext cx="9262337" cy="1446550"/>
          </a:xfrm>
          <a:prstGeom prst="rect">
            <a:avLst/>
          </a:prstGeom>
          <a:solidFill>
            <a:schemeClr val="accent6">
              <a:lumMod val="40000"/>
              <a:lumOff val="60000"/>
            </a:schemeClr>
          </a:solidFill>
        </p:spPr>
        <p:txBody>
          <a:bodyPr wrap="square" rtlCol="0">
            <a:spAutoFit/>
          </a:bodyPr>
          <a:lstStyle/>
          <a:p>
            <a:pPr algn="just"/>
            <a:r>
              <a:rPr lang="en-US" sz="1400" dirty="0"/>
              <a:t>This section allows you to visually assess the quality of your annotations using UMAP projection.</a:t>
            </a:r>
          </a:p>
          <a:p>
            <a:pPr algn="just"/>
            <a:r>
              <a:rPr lang="en-US" sz="1400" dirty="0"/>
              <a:t>A subset of all FCS files is used to generate a UMAP embedding.</a:t>
            </a:r>
          </a:p>
          <a:p>
            <a:pPr algn="just"/>
            <a:r>
              <a:rPr lang="en-US" sz="1400" dirty="0"/>
              <a:t>Annotations (from </a:t>
            </a:r>
            <a:r>
              <a:rPr lang="en-US" sz="1400" dirty="0" err="1"/>
              <a:t>Scyan</a:t>
            </a:r>
            <a:r>
              <a:rPr lang="en-US" sz="1400" dirty="0"/>
              <a:t> or Scaffold) are overlaid on the UMAP for inspection.</a:t>
            </a:r>
          </a:p>
          <a:p>
            <a:pPr algn="just"/>
            <a:r>
              <a:rPr lang="en-US" sz="1400" dirty="0"/>
              <a:t>If the clustering and annotation look correct, you can apply the annotation to all files by clicking the corresponding button.</a:t>
            </a:r>
          </a:p>
          <a:p>
            <a:pPr algn="just"/>
            <a:r>
              <a:rPr lang="en-US" sz="1400" dirty="0"/>
              <a:t>This step helps verify that the model-based annotations align with known population structures before full application.</a:t>
            </a:r>
          </a:p>
          <a:p>
            <a:endParaRPr lang="fr-FR" dirty="0"/>
          </a:p>
        </p:txBody>
      </p:sp>
      <p:pic>
        <p:nvPicPr>
          <p:cNvPr id="4" name="Image 3">
            <a:extLst>
              <a:ext uri="{FF2B5EF4-FFF2-40B4-BE49-F238E27FC236}">
                <a16:creationId xmlns:a16="http://schemas.microsoft.com/office/drawing/2014/main" id="{6B65D512-4383-47E0-A146-0A359BDAFA64}"/>
              </a:ext>
            </a:extLst>
          </p:cNvPr>
          <p:cNvPicPr>
            <a:picLocks noChangeAspect="1"/>
          </p:cNvPicPr>
          <p:nvPr/>
        </p:nvPicPr>
        <p:blipFill rotWithShape="1">
          <a:blip r:embed="rId2"/>
          <a:srcRect b="8262"/>
          <a:stretch/>
        </p:blipFill>
        <p:spPr>
          <a:xfrm>
            <a:off x="890954" y="2860007"/>
            <a:ext cx="8151564" cy="3674630"/>
          </a:xfrm>
          <a:prstGeom prst="rect">
            <a:avLst/>
          </a:prstGeom>
        </p:spPr>
      </p:pic>
    </p:spTree>
    <p:extLst>
      <p:ext uri="{BB962C8B-B14F-4D97-AF65-F5344CB8AC3E}">
        <p14:creationId xmlns:p14="http://schemas.microsoft.com/office/powerpoint/2010/main" val="187727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834F1C-239C-4E97-908A-CABEB5EC676D}"/>
              </a:ext>
            </a:extLst>
          </p:cNvPr>
          <p:cNvSpPr>
            <a:spLocks noGrp="1"/>
          </p:cNvSpPr>
          <p:nvPr>
            <p:ph type="title"/>
          </p:nvPr>
        </p:nvSpPr>
        <p:spPr/>
        <p:txBody>
          <a:bodyPr/>
          <a:lstStyle/>
          <a:p>
            <a:r>
              <a:rPr lang="fr-FR" b="1" dirty="0"/>
              <a:t>SECTION 1 : DATA MANAGMENT</a:t>
            </a:r>
          </a:p>
        </p:txBody>
      </p:sp>
      <p:sp>
        <p:nvSpPr>
          <p:cNvPr id="10" name="Rectangle 9">
            <a:extLst>
              <a:ext uri="{FF2B5EF4-FFF2-40B4-BE49-F238E27FC236}">
                <a16:creationId xmlns:a16="http://schemas.microsoft.com/office/drawing/2014/main" id="{ABB0EA12-186C-4086-B548-BA2C9B760C26}"/>
              </a:ext>
            </a:extLst>
          </p:cNvPr>
          <p:cNvSpPr/>
          <p:nvPr/>
        </p:nvSpPr>
        <p:spPr>
          <a:xfrm>
            <a:off x="4184053" y="3027765"/>
            <a:ext cx="3579441" cy="1077218"/>
          </a:xfrm>
          <a:prstGeom prst="rect">
            <a:avLst/>
          </a:prstGeom>
          <a:solidFill>
            <a:schemeClr val="accent4">
              <a:lumMod val="40000"/>
              <a:lumOff val="60000"/>
            </a:schemeClr>
          </a:solidFill>
        </p:spPr>
        <p:txBody>
          <a:bodyPr wrap="none">
            <a:spAutoFit/>
          </a:bodyPr>
          <a:lstStyle/>
          <a:p>
            <a:pPr algn="ctr"/>
            <a:r>
              <a:rPr lang="fr-FR" sz="3200" dirty="0"/>
              <a:t>CIPHE CMP app: </a:t>
            </a:r>
          </a:p>
          <a:p>
            <a:pPr algn="ctr"/>
            <a:r>
              <a:rPr lang="fr-FR" sz="3200" b="1" dirty="0"/>
              <a:t>DATA MANAGMENT</a:t>
            </a:r>
            <a:endParaRPr lang="fr-FR" sz="3200" dirty="0"/>
          </a:p>
        </p:txBody>
      </p:sp>
    </p:spTree>
    <p:extLst>
      <p:ext uri="{BB962C8B-B14F-4D97-AF65-F5344CB8AC3E}">
        <p14:creationId xmlns:p14="http://schemas.microsoft.com/office/powerpoint/2010/main" val="954298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B5528-1E39-483B-94BF-E42586BB7F6C}"/>
              </a:ext>
            </a:extLst>
          </p:cNvPr>
          <p:cNvSpPr>
            <a:spLocks noGrp="1"/>
          </p:cNvSpPr>
          <p:nvPr>
            <p:ph type="title"/>
          </p:nvPr>
        </p:nvSpPr>
        <p:spPr/>
        <p:txBody>
          <a:bodyPr/>
          <a:lstStyle/>
          <a:p>
            <a:endParaRPr lang="fr-FR"/>
          </a:p>
        </p:txBody>
      </p:sp>
      <p:pic>
        <p:nvPicPr>
          <p:cNvPr id="3" name="Image 2">
            <a:extLst>
              <a:ext uri="{FF2B5EF4-FFF2-40B4-BE49-F238E27FC236}">
                <a16:creationId xmlns:a16="http://schemas.microsoft.com/office/drawing/2014/main" id="{5A55F8AE-324B-4239-81A6-34E5BFC21F0E}"/>
              </a:ext>
            </a:extLst>
          </p:cNvPr>
          <p:cNvPicPr>
            <a:picLocks noChangeAspect="1"/>
          </p:cNvPicPr>
          <p:nvPr/>
        </p:nvPicPr>
        <p:blipFill>
          <a:blip r:embed="rId2"/>
          <a:stretch>
            <a:fillRect/>
          </a:stretch>
        </p:blipFill>
        <p:spPr>
          <a:xfrm>
            <a:off x="4381956" y="3429000"/>
            <a:ext cx="2486372" cy="495369"/>
          </a:xfrm>
          <a:prstGeom prst="rect">
            <a:avLst/>
          </a:prstGeom>
        </p:spPr>
      </p:pic>
      <p:sp>
        <p:nvSpPr>
          <p:cNvPr id="4" name="Rectangle 3">
            <a:extLst>
              <a:ext uri="{FF2B5EF4-FFF2-40B4-BE49-F238E27FC236}">
                <a16:creationId xmlns:a16="http://schemas.microsoft.com/office/drawing/2014/main" id="{E57588CE-4744-4DAE-8AA1-85BD8F458799}"/>
              </a:ext>
            </a:extLst>
          </p:cNvPr>
          <p:cNvSpPr/>
          <p:nvPr/>
        </p:nvSpPr>
        <p:spPr>
          <a:xfrm>
            <a:off x="2988733" y="2467230"/>
            <a:ext cx="6096000" cy="646331"/>
          </a:xfrm>
          <a:prstGeom prst="rect">
            <a:avLst/>
          </a:prstGeom>
          <a:solidFill>
            <a:schemeClr val="accent6">
              <a:lumMod val="40000"/>
              <a:lumOff val="60000"/>
            </a:schemeClr>
          </a:solidFill>
        </p:spPr>
        <p:txBody>
          <a:bodyPr>
            <a:spAutoFit/>
          </a:bodyPr>
          <a:lstStyle/>
          <a:p>
            <a:r>
              <a:rPr lang="en-US" dirty="0"/>
              <a:t>If you are satisfied with the results, click on 'Run on all files’ to apply the annotation to all FCS files across your plates. </a:t>
            </a:r>
            <a:endParaRPr lang="fr-FR" dirty="0"/>
          </a:p>
        </p:txBody>
      </p:sp>
    </p:spTree>
    <p:extLst>
      <p:ext uri="{BB962C8B-B14F-4D97-AF65-F5344CB8AC3E}">
        <p14:creationId xmlns:p14="http://schemas.microsoft.com/office/powerpoint/2010/main" val="353132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2A660B-7121-44A4-92B4-8B30966346FD}"/>
              </a:ext>
            </a:extLst>
          </p:cNvPr>
          <p:cNvSpPr>
            <a:spLocks noGrp="1"/>
          </p:cNvSpPr>
          <p:nvPr>
            <p:ph type="title"/>
          </p:nvPr>
        </p:nvSpPr>
        <p:spPr/>
        <p:txBody>
          <a:bodyPr/>
          <a:lstStyle/>
          <a:p>
            <a:r>
              <a:rPr lang="fr-FR" b="1" dirty="0"/>
              <a:t>SECTION 5 : </a:t>
            </a:r>
            <a:r>
              <a:rPr lang="fr-FR" b="1" dirty="0" err="1"/>
              <a:t>pyInfinityFlow</a:t>
            </a:r>
            <a:endParaRPr lang="fr-FR" b="1" dirty="0"/>
          </a:p>
        </p:txBody>
      </p:sp>
      <p:sp>
        <p:nvSpPr>
          <p:cNvPr id="3" name="Rectangle 2">
            <a:extLst>
              <a:ext uri="{FF2B5EF4-FFF2-40B4-BE49-F238E27FC236}">
                <a16:creationId xmlns:a16="http://schemas.microsoft.com/office/drawing/2014/main" id="{52E56989-637E-41A1-BD22-20AD3FA357BF}"/>
              </a:ext>
            </a:extLst>
          </p:cNvPr>
          <p:cNvSpPr/>
          <p:nvPr/>
        </p:nvSpPr>
        <p:spPr>
          <a:xfrm>
            <a:off x="4484423" y="3027765"/>
            <a:ext cx="2978701" cy="1077218"/>
          </a:xfrm>
          <a:prstGeom prst="rect">
            <a:avLst/>
          </a:prstGeom>
          <a:solidFill>
            <a:schemeClr val="tx2">
              <a:lumMod val="20000"/>
              <a:lumOff val="80000"/>
            </a:schemeClr>
          </a:solidFill>
        </p:spPr>
        <p:txBody>
          <a:bodyPr wrap="none">
            <a:spAutoFit/>
          </a:bodyPr>
          <a:lstStyle/>
          <a:p>
            <a:pPr algn="ctr"/>
            <a:r>
              <a:rPr lang="fr-FR" sz="3200" dirty="0"/>
              <a:t>CIPHE CMP app: </a:t>
            </a:r>
          </a:p>
          <a:p>
            <a:pPr algn="ctr"/>
            <a:r>
              <a:rPr lang="fr-FR" sz="3200" b="1" dirty="0" err="1"/>
              <a:t>pyInfinity</a:t>
            </a:r>
            <a:r>
              <a:rPr lang="fr-FR" sz="3200" b="1" dirty="0"/>
              <a:t> Flow</a:t>
            </a:r>
            <a:endParaRPr lang="fr-FR" sz="3200" dirty="0"/>
          </a:p>
        </p:txBody>
      </p:sp>
    </p:spTree>
    <p:extLst>
      <p:ext uri="{BB962C8B-B14F-4D97-AF65-F5344CB8AC3E}">
        <p14:creationId xmlns:p14="http://schemas.microsoft.com/office/powerpoint/2010/main" val="234995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99A55-6B54-4639-8FFD-98A282AB3CA2}"/>
              </a:ext>
            </a:extLst>
          </p:cNvPr>
          <p:cNvSpPr>
            <a:spLocks noGrp="1"/>
          </p:cNvSpPr>
          <p:nvPr>
            <p:ph type="title"/>
          </p:nvPr>
        </p:nvSpPr>
        <p:spPr/>
        <p:txBody>
          <a:bodyPr/>
          <a:lstStyle/>
          <a:p>
            <a:endParaRPr lang="fr-FR"/>
          </a:p>
        </p:txBody>
      </p:sp>
      <p:sp>
        <p:nvSpPr>
          <p:cNvPr id="3" name="Rectangle 1">
            <a:extLst>
              <a:ext uri="{FF2B5EF4-FFF2-40B4-BE49-F238E27FC236}">
                <a16:creationId xmlns:a16="http://schemas.microsoft.com/office/drawing/2014/main" id="{C17F6100-3CE6-4424-8607-80AD554CED89}"/>
              </a:ext>
            </a:extLst>
          </p:cNvPr>
          <p:cNvSpPr>
            <a:spLocks noChangeArrowheads="1"/>
          </p:cNvSpPr>
          <p:nvPr/>
        </p:nvSpPr>
        <p:spPr bwMode="auto">
          <a:xfrm>
            <a:off x="1540933" y="1180744"/>
            <a:ext cx="9682138" cy="480131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333333"/>
                </a:solidFill>
                <a:effectLst/>
                <a:highlight>
                  <a:srgbClr val="FFFF00"/>
                </a:highlight>
                <a:latin typeface="Source Sans Pro" panose="020B0503030403020204" pitchFamily="34" charset="0"/>
              </a:rPr>
              <a:t>Help – </a:t>
            </a:r>
            <a:r>
              <a:rPr kumimoji="0" lang="fr-FR" altLang="fr-FR" sz="1400" b="1" i="0" u="none" strike="noStrike" cap="none" normalizeH="0" baseline="0" dirty="0" err="1">
                <a:ln>
                  <a:noFill/>
                </a:ln>
                <a:solidFill>
                  <a:srgbClr val="333333"/>
                </a:solidFill>
                <a:effectLst/>
                <a:highlight>
                  <a:srgbClr val="FFFF00"/>
                </a:highlight>
                <a:latin typeface="Source Sans Pro" panose="020B0503030403020204" pitchFamily="34" charset="0"/>
              </a:rPr>
              <a:t>pyInfinityFlow</a:t>
            </a:r>
            <a:endParaRPr kumimoji="0" lang="fr-FR" altLang="fr-FR" sz="1400" b="1" i="0" u="none" strike="noStrike" cap="none" normalizeH="0" baseline="0" dirty="0">
              <a:ln>
                <a:noFill/>
              </a:ln>
              <a:solidFill>
                <a:srgbClr val="333333"/>
              </a:solidFill>
              <a:effectLst/>
              <a:highlight>
                <a:srgbClr val="FFFF00"/>
              </a:highlight>
              <a:latin typeface="Source Sans Pro" panose="020B0503030403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rgbClr val="333333"/>
              </a:solidFill>
              <a:effectLst/>
              <a:highlight>
                <a:srgbClr val="FFFF00"/>
              </a:highligh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The </a:t>
            </a:r>
            <a:r>
              <a:rPr kumimoji="0" lang="fr-FR" altLang="fr-FR" sz="1400" b="1" i="0" u="none" strike="noStrike" cap="none" normalizeH="0" baseline="0" dirty="0" err="1">
                <a:ln>
                  <a:noFill/>
                </a:ln>
                <a:solidFill>
                  <a:srgbClr val="333333"/>
                </a:solidFill>
                <a:effectLst/>
                <a:latin typeface="Source Sans Pro" panose="020B0503030403020204" pitchFamily="34" charset="0"/>
              </a:rPr>
              <a:t>pyInfinityFlow</a:t>
            </a:r>
            <a:r>
              <a:rPr kumimoji="0" lang="fr-FR" altLang="fr-FR" sz="1400" b="0" i="0" u="none" strike="noStrike" cap="none" normalizeH="0" baseline="0" dirty="0">
                <a:ln>
                  <a:noFill/>
                </a:ln>
                <a:solidFill>
                  <a:srgbClr val="333333"/>
                </a:solidFill>
                <a:effectLst/>
                <a:latin typeface="Source Sans Pro" panose="020B0503030403020204" pitchFamily="34" charset="0"/>
              </a:rPr>
              <a:t> module </a:t>
            </a:r>
            <a:r>
              <a:rPr kumimoji="0" lang="fr-FR" altLang="fr-FR" sz="1400" b="0" i="0" u="none" strike="noStrike" cap="none" normalizeH="0" baseline="0" dirty="0" err="1">
                <a:ln>
                  <a:noFill/>
                </a:ln>
                <a:solidFill>
                  <a:srgbClr val="333333"/>
                </a:solidFill>
                <a:effectLst/>
                <a:latin typeface="Source Sans Pro" panose="020B0503030403020204" pitchFamily="34" charset="0"/>
              </a:rPr>
              <a:t>allows</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you</a:t>
            </a:r>
            <a:r>
              <a:rPr kumimoji="0" lang="fr-FR" altLang="fr-FR" sz="1400" b="0" i="0" u="none" strike="noStrike" cap="none" normalizeH="0" baseline="0" dirty="0">
                <a:ln>
                  <a:noFill/>
                </a:ln>
                <a:solidFill>
                  <a:srgbClr val="333333"/>
                </a:solidFill>
                <a:effectLst/>
                <a:latin typeface="Source Sans Pro" panose="020B0503030403020204" pitchFamily="34" charset="0"/>
              </a:rPr>
              <a:t> to </a:t>
            </a:r>
            <a:r>
              <a:rPr kumimoji="0" lang="fr-FR" altLang="fr-FR" sz="1400" b="0" i="0" u="none" strike="noStrike" cap="none" normalizeH="0" baseline="0" dirty="0" err="1">
                <a:ln>
                  <a:noFill/>
                </a:ln>
                <a:solidFill>
                  <a:srgbClr val="333333"/>
                </a:solidFill>
                <a:effectLst/>
                <a:latin typeface="Source Sans Pro" panose="020B0503030403020204" pitchFamily="34" charset="0"/>
              </a:rPr>
              <a:t>predict</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unmeasured</a:t>
            </a:r>
            <a:r>
              <a:rPr kumimoji="0" lang="fr-FR" altLang="fr-FR" sz="1400" b="0" i="0" u="none" strike="noStrike" cap="none" normalizeH="0" baseline="0" dirty="0">
                <a:ln>
                  <a:noFill/>
                </a:ln>
                <a:solidFill>
                  <a:srgbClr val="333333"/>
                </a:solidFill>
                <a:effectLst/>
                <a:latin typeface="Source Sans Pro" panose="020B0503030403020204" pitchFamily="34" charset="0"/>
              </a:rPr>
              <a:t> markers </a:t>
            </a:r>
            <a:r>
              <a:rPr kumimoji="0" lang="fr-FR" altLang="fr-FR" sz="1400" b="0" i="0" u="none" strike="noStrike" cap="none" normalizeH="0" baseline="0" dirty="0" err="1">
                <a:ln>
                  <a:noFill/>
                </a:ln>
                <a:solidFill>
                  <a:srgbClr val="333333"/>
                </a:solidFill>
                <a:effectLst/>
                <a:latin typeface="Source Sans Pro" panose="020B0503030403020204" pitchFamily="34" charset="0"/>
              </a:rPr>
              <a:t>based</a:t>
            </a:r>
            <a:r>
              <a:rPr kumimoji="0" lang="fr-FR" altLang="fr-FR" sz="1400" b="0" i="0" u="none" strike="noStrike" cap="none" normalizeH="0" baseline="0" dirty="0">
                <a:ln>
                  <a:noFill/>
                </a:ln>
                <a:solidFill>
                  <a:srgbClr val="333333"/>
                </a:solidFill>
                <a:effectLst/>
                <a:latin typeface="Source Sans Pro" panose="020B0503030403020204" pitchFamily="34" charset="0"/>
              </a:rPr>
              <a:t> on backbone markers </a:t>
            </a:r>
            <a:r>
              <a:rPr kumimoji="0" lang="fr-FR" altLang="fr-FR" sz="1400" b="0" i="0" u="none" strike="noStrike" cap="none" normalizeH="0" baseline="0" dirty="0" err="1">
                <a:ln>
                  <a:noFill/>
                </a:ln>
                <a:solidFill>
                  <a:srgbClr val="333333"/>
                </a:solidFill>
                <a:effectLst/>
                <a:latin typeface="Source Sans Pro" panose="020B0503030403020204" pitchFamily="34" charset="0"/>
              </a:rPr>
              <a:t>using</a:t>
            </a:r>
            <a:r>
              <a:rPr kumimoji="0" lang="fr-FR" altLang="fr-FR" sz="1400" b="0" i="0" u="none" strike="noStrike" cap="none" normalizeH="0" baseline="0" dirty="0">
                <a:ln>
                  <a:noFill/>
                </a:ln>
                <a:solidFill>
                  <a:srgbClr val="333333"/>
                </a:solidFill>
                <a:effectLst/>
                <a:latin typeface="Source Sans Pro" panose="020B0503030403020204" pitchFamily="34" charset="0"/>
              </a:rPr>
              <a:t> a </a:t>
            </a:r>
            <a:r>
              <a:rPr kumimoji="0" lang="fr-FR" altLang="fr-FR" sz="1400" b="0" i="0" u="none" strike="noStrike" cap="none" normalizeH="0" baseline="0" dirty="0" err="1">
                <a:ln>
                  <a:noFill/>
                </a:ln>
                <a:solidFill>
                  <a:srgbClr val="333333"/>
                </a:solidFill>
                <a:effectLst/>
                <a:latin typeface="Source Sans Pro" panose="020B0503030403020204" pitchFamily="34" charset="0"/>
              </a:rPr>
              <a:t>deep</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learning</a:t>
            </a:r>
            <a:r>
              <a:rPr kumimoji="0" lang="fr-FR" altLang="fr-FR" sz="1400" b="0" i="0" u="none" strike="noStrike" cap="none" normalizeH="0" baseline="0" dirty="0">
                <a:ln>
                  <a:noFill/>
                </a:ln>
                <a:solidFill>
                  <a:srgbClr val="333333"/>
                </a:solidFill>
                <a:effectLst/>
                <a:latin typeface="Source Sans Pro" panose="020B0503030403020204" pitchFamily="34" charset="0"/>
              </a:rPr>
              <a:t>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err="1">
                <a:ln>
                  <a:noFill/>
                </a:ln>
                <a:solidFill>
                  <a:srgbClr val="333333"/>
                </a:solidFill>
                <a:effectLst/>
                <a:latin typeface="Source Sans Pro" panose="020B0503030403020204" pitchFamily="34" charset="0"/>
              </a:rPr>
              <a:t>Step</a:t>
            </a:r>
            <a:r>
              <a:rPr kumimoji="0" lang="fr-FR" altLang="fr-FR" sz="1400" b="1" i="0" u="none" strike="noStrike" cap="none" normalizeH="0" baseline="0" dirty="0">
                <a:ln>
                  <a:noFill/>
                </a:ln>
                <a:solidFill>
                  <a:srgbClr val="333333"/>
                </a:solidFill>
                <a:effectLst/>
                <a:latin typeface="Source Sans Pro" panose="020B0503030403020204" pitchFamily="34" charset="0"/>
              </a:rPr>
              <a:t> 1 – Data setup:</a:t>
            </a: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For </a:t>
            </a:r>
            <a:r>
              <a:rPr kumimoji="0" lang="fr-FR" altLang="fr-FR" sz="1400" b="0" i="0" u="none" strike="noStrike" cap="none" normalizeH="0" baseline="0" dirty="0" err="1">
                <a:ln>
                  <a:noFill/>
                </a:ln>
                <a:solidFill>
                  <a:srgbClr val="333333"/>
                </a:solidFill>
                <a:effectLst/>
                <a:latin typeface="Source Sans Pro" panose="020B0503030403020204" pitchFamily="34" charset="0"/>
              </a:rPr>
              <a:t>each</a:t>
            </a:r>
            <a:r>
              <a:rPr kumimoji="0" lang="fr-FR" altLang="fr-FR" sz="1400" b="0" i="0" u="none" strike="noStrike" cap="none" normalizeH="0" baseline="0" dirty="0">
                <a:ln>
                  <a:noFill/>
                </a:ln>
                <a:solidFill>
                  <a:srgbClr val="333333"/>
                </a:solidFill>
                <a:effectLst/>
                <a:latin typeface="Source Sans Pro" panose="020B0503030403020204" pitchFamily="34" charset="0"/>
              </a:rPr>
              <a:t> plate, </a:t>
            </a:r>
            <a:r>
              <a:rPr kumimoji="0" lang="fr-FR" altLang="fr-FR" sz="1400" b="0" i="0" u="none" strike="noStrike" cap="none" normalizeH="0" baseline="0" dirty="0" err="1">
                <a:ln>
                  <a:noFill/>
                </a:ln>
                <a:solidFill>
                  <a:srgbClr val="333333"/>
                </a:solidFill>
                <a:effectLst/>
                <a:latin typeface="Source Sans Pro" panose="020B0503030403020204" pitchFamily="34" charset="0"/>
              </a:rPr>
              <a:t>upload</a:t>
            </a:r>
            <a:r>
              <a:rPr kumimoji="0" lang="fr-FR" altLang="fr-FR" sz="1400" b="0" i="0" u="none" strike="noStrike" cap="none" normalizeH="0" baseline="0" dirty="0">
                <a:ln>
                  <a:noFill/>
                </a:ln>
                <a:solidFill>
                  <a:srgbClr val="333333"/>
                </a:solidFill>
                <a:effectLst/>
                <a:latin typeface="Source Sans Pro" panose="020B0503030403020204" pitchFamily="34" charset="0"/>
              </a:rPr>
              <a:t> a TXT file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containing</a:t>
            </a:r>
            <a:r>
              <a:rPr kumimoji="0" lang="fr-FR" altLang="fr-FR" sz="1400" b="0" i="0" u="none" strike="noStrike" cap="none" normalizeH="0" baseline="0" dirty="0">
                <a:ln>
                  <a:noFill/>
                </a:ln>
                <a:solidFill>
                  <a:srgbClr val="333333"/>
                </a:solidFill>
                <a:effectLst/>
                <a:latin typeface="Source Sans Pro" panose="020B0503030403020204" pitchFamily="34" charset="0"/>
              </a:rPr>
              <a:t> plate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This file must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contain</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two</a:t>
            </a:r>
            <a:r>
              <a:rPr kumimoji="0" lang="fr-FR" altLang="fr-FR" sz="1400" b="0" i="0" u="none" strike="noStrike" cap="none" normalizeH="0" baseline="0" dirty="0">
                <a:ln>
                  <a:noFill/>
                </a:ln>
                <a:solidFill>
                  <a:srgbClr val="333333"/>
                </a:solidFill>
                <a:effectLst/>
                <a:latin typeface="Source Sans Pro" panose="020B0503030403020204" pitchFamily="34" charset="0"/>
              </a:rPr>
              <a:t> tab-</a:t>
            </a:r>
            <a:r>
              <a:rPr kumimoji="0" lang="fr-FR" altLang="fr-FR" sz="1400" b="0" i="0" u="none" strike="noStrike" cap="none" normalizeH="0" baseline="0" dirty="0" err="1">
                <a:ln>
                  <a:noFill/>
                </a:ln>
                <a:solidFill>
                  <a:srgbClr val="333333"/>
                </a:solidFill>
                <a:effectLst/>
                <a:latin typeface="Source Sans Pro" panose="020B0503030403020204" pitchFamily="34" charset="0"/>
              </a:rPr>
              <a:t>separated</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columns</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err="1">
                <a:ln>
                  <a:noFill/>
                </a:ln>
                <a:solidFill>
                  <a:srgbClr val="C7254E"/>
                </a:solidFill>
                <a:effectLst/>
                <a:latin typeface="Menlo"/>
              </a:rPr>
              <a:t>Infinity_target</a:t>
            </a: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err="1">
                <a:ln>
                  <a:noFill/>
                </a:ln>
                <a:solidFill>
                  <a:srgbClr val="C7254E"/>
                </a:solidFill>
                <a:effectLst/>
                <a:latin typeface="Menlo"/>
              </a:rPr>
              <a:t>Infinity_isotype</a:t>
            </a:r>
            <a:endParaRPr kumimoji="0" lang="fr-FR" altLang="fr-FR" sz="1400" b="0" i="0" u="none" strike="noStrike" cap="none" normalizeH="0" baseline="0" dirty="0">
              <a:ln>
                <a:noFill/>
              </a:ln>
              <a:solidFill>
                <a:srgbClr val="C7254E"/>
              </a:solidFill>
              <a:effectLst/>
              <a:latin typeface="Menlo"/>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err="1">
                <a:ln>
                  <a:noFill/>
                </a:ln>
                <a:solidFill>
                  <a:srgbClr val="333333"/>
                </a:solidFill>
                <a:effectLst/>
                <a:latin typeface="Source Sans Pro" panose="020B0503030403020204" pitchFamily="34" charset="0"/>
              </a:rPr>
              <a:t>Step</a:t>
            </a:r>
            <a:r>
              <a:rPr kumimoji="0" lang="fr-FR" altLang="fr-FR" sz="1400" b="1" i="0" u="none" strike="noStrike" cap="none" normalizeH="0" baseline="0" dirty="0">
                <a:ln>
                  <a:noFill/>
                </a:ln>
                <a:solidFill>
                  <a:srgbClr val="333333"/>
                </a:solidFill>
                <a:effectLst/>
                <a:latin typeface="Source Sans Pro" panose="020B0503030403020204" pitchFamily="34" charset="0"/>
              </a:rPr>
              <a:t> 2 – Marker </a:t>
            </a:r>
            <a:r>
              <a:rPr kumimoji="0" lang="fr-FR" altLang="fr-FR" sz="1400" b="1" i="0" u="none" strike="noStrike" cap="none" normalizeH="0" baseline="0" dirty="0" err="1">
                <a:ln>
                  <a:noFill/>
                </a:ln>
                <a:solidFill>
                  <a:srgbClr val="333333"/>
                </a:solidFill>
                <a:effectLst/>
                <a:latin typeface="Source Sans Pro" panose="020B0503030403020204" pitchFamily="34" charset="0"/>
              </a:rPr>
              <a:t>selection</a:t>
            </a:r>
            <a:r>
              <a:rPr kumimoji="0" lang="fr-FR" altLang="fr-FR" sz="1400" b="1" i="0" u="none" strike="noStrike" cap="none" normalizeH="0" baseline="0" dirty="0">
                <a:ln>
                  <a:noFill/>
                </a:ln>
                <a:solidFill>
                  <a:srgbClr val="333333"/>
                </a:solidFill>
                <a:effectLst/>
                <a:latin typeface="Source Sans Pro" panose="020B0503030403020204" pitchFamily="34" charset="0"/>
              </a:rPr>
              <a:t>:</a:t>
            </a: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Select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core</a:t>
            </a:r>
            <a:r>
              <a:rPr kumimoji="0" lang="fr-FR" altLang="fr-FR" sz="1400" b="0" i="0" u="none" strike="noStrike" cap="none" normalizeH="0" baseline="0" dirty="0">
                <a:ln>
                  <a:noFill/>
                </a:ln>
                <a:solidFill>
                  <a:srgbClr val="333333"/>
                </a:solidFill>
                <a:effectLst/>
                <a:latin typeface="Source Sans Pro" panose="020B0503030403020204" pitchFamily="34" charset="0"/>
              </a:rPr>
              <a:t> panel markers as </a:t>
            </a:r>
            <a:r>
              <a:rPr kumimoji="0" lang="fr-FR" altLang="fr-FR" sz="1400" b="1" i="0" u="none" strike="noStrike" cap="none" normalizeH="0" baseline="0" dirty="0">
                <a:ln>
                  <a:noFill/>
                </a:ln>
                <a:solidFill>
                  <a:srgbClr val="333333"/>
                </a:solidFill>
                <a:effectLst/>
                <a:latin typeface="Source Sans Pro" panose="020B0503030403020204" pitchFamily="34" charset="0"/>
              </a:rPr>
              <a:t>backbone</a:t>
            </a:r>
            <a:r>
              <a:rPr kumimoji="0" lang="fr-FR" altLang="fr-FR" sz="1400" b="0" i="0" u="none" strike="noStrike" cap="none" normalizeH="0" baseline="0" dirty="0">
                <a:ln>
                  <a:noFill/>
                </a:ln>
                <a:solidFill>
                  <a:srgbClr val="333333"/>
                </a:solidFill>
                <a:effectLst/>
                <a:latin typeface="Source Sans Pro" panose="020B0503030403020204" pitchFamily="34" charset="0"/>
              </a:rPr>
              <a:t> markers (</a:t>
            </a:r>
            <a:r>
              <a:rPr kumimoji="0" lang="fr-FR" altLang="fr-FR" sz="1400" b="0" i="0" u="none" strike="noStrike" cap="none" normalizeH="0" baseline="0" dirty="0" err="1">
                <a:ln>
                  <a:noFill/>
                </a:ln>
                <a:solidFill>
                  <a:srgbClr val="333333"/>
                </a:solidFill>
                <a:effectLst/>
                <a:latin typeface="Source Sans Pro" panose="020B0503030403020204" pitchFamily="34" charset="0"/>
              </a:rPr>
              <a:t>used</a:t>
            </a:r>
            <a:r>
              <a:rPr kumimoji="0" lang="fr-FR" altLang="fr-FR" sz="1400" b="0" i="0" u="none" strike="noStrike" cap="none" normalizeH="0" baseline="0" dirty="0">
                <a:ln>
                  <a:noFill/>
                </a:ln>
                <a:solidFill>
                  <a:srgbClr val="333333"/>
                </a:solidFill>
                <a:effectLst/>
                <a:latin typeface="Source Sans Pro" panose="020B0503030403020204" pitchFamily="34" charset="0"/>
              </a:rPr>
              <a:t> for </a:t>
            </a:r>
            <a:r>
              <a:rPr kumimoji="0" lang="fr-FR" altLang="fr-FR" sz="1400" b="0" i="0" u="none" strike="noStrike" cap="none" normalizeH="0" baseline="0" dirty="0" err="1">
                <a:ln>
                  <a:noFill/>
                </a:ln>
                <a:solidFill>
                  <a:srgbClr val="333333"/>
                </a:solidFill>
                <a:effectLst/>
                <a:latin typeface="Source Sans Pro" panose="020B0503030403020204" pitchFamily="34" charset="0"/>
              </a:rPr>
              <a:t>prediction</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err="1">
                <a:ln>
                  <a:noFill/>
                </a:ln>
                <a:solidFill>
                  <a:srgbClr val="333333"/>
                </a:solidFill>
                <a:effectLst/>
                <a:latin typeface="Source Sans Pro" panose="020B0503030403020204" pitchFamily="34" charset="0"/>
              </a:rPr>
              <a:t>Designate</a:t>
            </a:r>
            <a:r>
              <a:rPr kumimoji="0" lang="fr-FR" altLang="fr-FR" sz="1400" b="0" i="0" u="none" strike="noStrike" cap="none" normalizeH="0" baseline="0" dirty="0">
                <a:ln>
                  <a:noFill/>
                </a:ln>
                <a:solidFill>
                  <a:srgbClr val="333333"/>
                </a:solidFill>
                <a:effectLst/>
                <a:latin typeface="Source Sans Pro" panose="020B0503030403020204" pitchFamily="34" charset="0"/>
              </a:rPr>
              <a:t> the markers </a:t>
            </a:r>
            <a:r>
              <a:rPr kumimoji="0" lang="fr-FR" altLang="fr-FR" sz="1400" b="0" i="0" u="none" strike="noStrike" cap="none" normalizeH="0" baseline="0" dirty="0" err="1">
                <a:ln>
                  <a:noFill/>
                </a:ln>
                <a:solidFill>
                  <a:srgbClr val="333333"/>
                </a:solidFill>
                <a:effectLst/>
                <a:latin typeface="Source Sans Pro" panose="020B0503030403020204" pitchFamily="34" charset="0"/>
              </a:rPr>
              <a:t>you</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want</a:t>
            </a:r>
            <a:r>
              <a:rPr kumimoji="0" lang="fr-FR" altLang="fr-FR" sz="1400" b="0" i="0" u="none" strike="noStrike" cap="none" normalizeH="0" baseline="0" dirty="0">
                <a:ln>
                  <a:noFill/>
                </a:ln>
                <a:solidFill>
                  <a:srgbClr val="333333"/>
                </a:solidFill>
                <a:effectLst/>
                <a:latin typeface="Source Sans Pro" panose="020B0503030403020204" pitchFamily="34" charset="0"/>
              </a:rPr>
              <a:t> to impute as </a:t>
            </a:r>
            <a:r>
              <a:rPr kumimoji="0" lang="fr-FR" altLang="fr-FR" sz="1400" b="1" i="0" u="none" strike="noStrike" cap="none" normalizeH="0" baseline="0" dirty="0" err="1">
                <a:ln>
                  <a:noFill/>
                </a:ln>
                <a:solidFill>
                  <a:srgbClr val="333333"/>
                </a:solidFill>
                <a:effectLst/>
                <a:latin typeface="Source Sans Pro" panose="020B0503030403020204" pitchFamily="34" charset="0"/>
              </a:rPr>
              <a:t>exploratory</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err="1">
                <a:ln>
                  <a:noFill/>
                </a:ln>
                <a:solidFill>
                  <a:srgbClr val="333333"/>
                </a:solidFill>
                <a:effectLst/>
                <a:latin typeface="Source Sans Pro" panose="020B0503030403020204" pitchFamily="34" charset="0"/>
              </a:rPr>
              <a:t>Step</a:t>
            </a:r>
            <a:r>
              <a:rPr kumimoji="0" lang="fr-FR" altLang="fr-FR" sz="1400" b="1" i="0" u="none" strike="noStrike" cap="none" normalizeH="0" baseline="0" dirty="0">
                <a:ln>
                  <a:noFill/>
                </a:ln>
                <a:solidFill>
                  <a:srgbClr val="333333"/>
                </a:solidFill>
                <a:effectLst/>
                <a:latin typeface="Source Sans Pro" panose="020B0503030403020204" pitchFamily="34" charset="0"/>
              </a:rPr>
              <a:t> 3 – Run </a:t>
            </a:r>
            <a:r>
              <a:rPr kumimoji="0" lang="fr-FR" altLang="fr-FR" sz="1400" b="1" i="0" u="none" strike="noStrike" cap="none" normalizeH="0" baseline="0" dirty="0" err="1">
                <a:ln>
                  <a:noFill/>
                </a:ln>
                <a:solidFill>
                  <a:srgbClr val="333333"/>
                </a:solidFill>
                <a:effectLst/>
                <a:latin typeface="Source Sans Pro" panose="020B0503030403020204" pitchFamily="34" charset="0"/>
              </a:rPr>
              <a:t>pyInfinityFlow</a:t>
            </a:r>
            <a:r>
              <a:rPr kumimoji="0" lang="fr-FR" altLang="fr-FR" sz="1400" b="1" i="0" u="none" strike="noStrike" cap="none" normalizeH="0" baseline="0" dirty="0">
                <a:ln>
                  <a:noFill/>
                </a:ln>
                <a:solidFill>
                  <a:srgbClr val="333333"/>
                </a:solidFill>
                <a:effectLst/>
                <a:latin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Select the </a:t>
            </a:r>
            <a:r>
              <a:rPr kumimoji="0" lang="fr-FR" altLang="fr-FR" sz="1400" b="0" i="0" u="none" strike="noStrike" cap="none" normalizeH="0" baseline="0" dirty="0" err="1">
                <a:ln>
                  <a:noFill/>
                </a:ln>
                <a:solidFill>
                  <a:srgbClr val="333333"/>
                </a:solidFill>
                <a:effectLst/>
                <a:latin typeface="Source Sans Pro" panose="020B0503030403020204" pitchFamily="34" charset="0"/>
              </a:rPr>
              <a:t>number</a:t>
            </a:r>
            <a:r>
              <a:rPr kumimoji="0" lang="fr-FR" altLang="fr-FR" sz="1400" b="0" i="0" u="none" strike="noStrike" cap="none" normalizeH="0" baseline="0" dirty="0">
                <a:ln>
                  <a:noFill/>
                </a:ln>
                <a:solidFill>
                  <a:srgbClr val="333333"/>
                </a:solidFill>
                <a:effectLst/>
                <a:latin typeface="Source Sans Pro" panose="020B0503030403020204" pitchFamily="34" charset="0"/>
              </a:rPr>
              <a:t> of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cores</a:t>
            </a:r>
            <a:r>
              <a:rPr kumimoji="0" lang="fr-FR" altLang="fr-FR" sz="1400" b="0" i="0" u="none" strike="noStrike" cap="none" normalizeH="0" baseline="0" dirty="0">
                <a:ln>
                  <a:noFill/>
                </a:ln>
                <a:solidFill>
                  <a:srgbClr val="333333"/>
                </a:solidFill>
                <a:effectLst/>
                <a:latin typeface="Source Sans Pro" panose="020B0503030403020204" pitchFamily="34" charset="0"/>
              </a:rPr>
              <a:t> to use, </a:t>
            </a:r>
            <a:r>
              <a:rPr kumimoji="0" lang="fr-FR" altLang="fr-FR" sz="1400" b="0" i="0" u="none" strike="noStrike" cap="none" normalizeH="0" baseline="0" dirty="0" err="1">
                <a:ln>
                  <a:noFill/>
                </a:ln>
                <a:solidFill>
                  <a:srgbClr val="333333"/>
                </a:solidFill>
                <a:effectLst/>
                <a:latin typeface="Source Sans Pro" panose="020B0503030403020204" pitchFamily="34" charset="0"/>
              </a:rPr>
              <a:t>based</a:t>
            </a:r>
            <a:r>
              <a:rPr kumimoji="0" lang="fr-FR" altLang="fr-FR" sz="1400" b="0" i="0" u="none" strike="noStrike" cap="none" normalizeH="0" baseline="0" dirty="0">
                <a:ln>
                  <a:noFill/>
                </a:ln>
                <a:solidFill>
                  <a:srgbClr val="333333"/>
                </a:solidFill>
                <a:effectLst/>
                <a:latin typeface="Source Sans Pro" panose="020B0503030403020204" pitchFamily="34" charset="0"/>
              </a:rPr>
              <a:t> on </a:t>
            </a:r>
            <a:r>
              <a:rPr kumimoji="0" lang="fr-FR" altLang="fr-FR" sz="1400" b="0" i="0" u="none" strike="noStrike" cap="none" normalizeH="0" baseline="0" dirty="0" err="1">
                <a:ln>
                  <a:noFill/>
                </a:ln>
                <a:solidFill>
                  <a:srgbClr val="333333"/>
                </a:solidFill>
                <a:effectLst/>
                <a:latin typeface="Source Sans Pro" panose="020B0503030403020204" pitchFamily="34" charset="0"/>
              </a:rPr>
              <a:t>your</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machine's</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capabilities</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Click </a:t>
            </a:r>
            <a:r>
              <a:rPr kumimoji="0" lang="fr-FR" altLang="fr-FR" sz="1400" b="1" i="0" u="none" strike="noStrike" cap="none" normalizeH="0" baseline="0" dirty="0">
                <a:ln>
                  <a:noFill/>
                </a:ln>
                <a:solidFill>
                  <a:srgbClr val="333333"/>
                </a:solidFill>
                <a:effectLst/>
                <a:latin typeface="Source Sans Pro" panose="020B0503030403020204" pitchFamily="34" charset="0"/>
              </a:rPr>
              <a:t>Run </a:t>
            </a:r>
            <a:r>
              <a:rPr kumimoji="0" lang="fr-FR" altLang="fr-FR" sz="1400" b="1" i="0" u="none" strike="noStrike" cap="none" normalizeH="0" baseline="0" dirty="0" err="1">
                <a:ln>
                  <a:noFill/>
                </a:ln>
                <a:solidFill>
                  <a:srgbClr val="333333"/>
                </a:solidFill>
                <a:effectLst/>
                <a:latin typeface="Source Sans Pro" panose="020B0503030403020204" pitchFamily="34" charset="0"/>
              </a:rPr>
              <a:t>pyInfinityFlow</a:t>
            </a:r>
            <a:r>
              <a:rPr kumimoji="0" lang="fr-FR" altLang="fr-FR" sz="1400" b="0" i="0" u="none" strike="noStrike" cap="none" normalizeH="0" baseline="0" dirty="0">
                <a:ln>
                  <a:noFill/>
                </a:ln>
                <a:solidFill>
                  <a:srgbClr val="333333"/>
                </a:solidFill>
                <a:effectLst/>
                <a:latin typeface="Source Sans Pro" panose="020B0503030403020204" pitchFamily="34" charset="0"/>
              </a:rPr>
              <a:t> to start the </a:t>
            </a:r>
            <a:r>
              <a:rPr kumimoji="0" lang="fr-FR" altLang="fr-FR" sz="1400" b="0" i="0" u="none" strike="noStrike" cap="none" normalizeH="0" baseline="0" dirty="0" err="1">
                <a:ln>
                  <a:noFill/>
                </a:ln>
                <a:solidFill>
                  <a:srgbClr val="333333"/>
                </a:solidFill>
                <a:effectLst/>
                <a:latin typeface="Source Sans Pro" panose="020B0503030403020204" pitchFamily="34" charset="0"/>
              </a:rPr>
              <a:t>prediction</a:t>
            </a:r>
            <a:r>
              <a:rPr kumimoji="0" lang="fr-FR" altLang="fr-FR" sz="1400" b="0" i="0" u="none" strike="noStrike" cap="none" normalizeH="0" baseline="0" dirty="0">
                <a:ln>
                  <a:noFill/>
                </a:ln>
                <a:solidFill>
                  <a:srgbClr val="333333"/>
                </a:solidFill>
                <a:effectLst/>
                <a:latin typeface="Source Sans Pro" panose="020B0503030403020204" pitchFamily="34" charset="0"/>
              </a:rPr>
              <a:t>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err="1">
                <a:ln>
                  <a:noFill/>
                </a:ln>
                <a:solidFill>
                  <a:srgbClr val="333333"/>
                </a:solidFill>
                <a:effectLst/>
                <a:latin typeface="Source Sans Pro" panose="020B0503030403020204" pitchFamily="34" charset="0"/>
              </a:rPr>
              <a:t>Step</a:t>
            </a:r>
            <a:r>
              <a:rPr kumimoji="0" lang="fr-FR" altLang="fr-FR" sz="1400" b="1" i="0" u="none" strike="noStrike" cap="none" normalizeH="0" baseline="0" dirty="0">
                <a:ln>
                  <a:noFill/>
                </a:ln>
                <a:solidFill>
                  <a:srgbClr val="333333"/>
                </a:solidFill>
                <a:effectLst/>
                <a:latin typeface="Source Sans Pro" panose="020B0503030403020204" pitchFamily="34" charset="0"/>
              </a:rPr>
              <a:t> 4 – </a:t>
            </a:r>
            <a:r>
              <a:rPr kumimoji="0" lang="fr-FR" altLang="fr-FR" sz="1400" b="1" i="0" u="none" strike="noStrike" cap="none" normalizeH="0" baseline="0" dirty="0" err="1">
                <a:ln>
                  <a:noFill/>
                </a:ln>
                <a:solidFill>
                  <a:srgbClr val="333333"/>
                </a:solidFill>
                <a:effectLst/>
                <a:latin typeface="Source Sans Pro" panose="020B0503030403020204" pitchFamily="34" charset="0"/>
              </a:rPr>
              <a:t>Statistics</a:t>
            </a:r>
            <a:r>
              <a:rPr kumimoji="0" lang="fr-FR" altLang="fr-FR" sz="1400" b="1" i="0" u="none" strike="noStrike" cap="none" normalizeH="0" baseline="0" dirty="0">
                <a:ln>
                  <a:noFill/>
                </a:ln>
                <a:solidFill>
                  <a:srgbClr val="333333"/>
                </a:solidFill>
                <a:effectLst/>
                <a:latin typeface="Source Sans Pro" panose="020B0503030403020204" pitchFamily="34" charset="0"/>
              </a:rPr>
              <a:t>:</a:t>
            </a:r>
            <a:endParaRPr kumimoji="0" lang="fr-FR" altLang="fr-FR" sz="1400" b="0" i="0" u="none" strike="noStrike" cap="none" normalizeH="0" baseline="0" dirty="0">
              <a:ln>
                <a:noFill/>
              </a:ln>
              <a:solidFill>
                <a:srgbClr val="333333"/>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This part </a:t>
            </a:r>
            <a:r>
              <a:rPr kumimoji="0" lang="fr-FR" altLang="fr-FR" sz="1400" b="0" i="0" u="none" strike="noStrike" cap="none" normalizeH="0" baseline="0" dirty="0" err="1">
                <a:ln>
                  <a:noFill/>
                </a:ln>
                <a:solidFill>
                  <a:srgbClr val="333333"/>
                </a:solidFill>
                <a:effectLst/>
                <a:latin typeface="Source Sans Pro" panose="020B0503030403020204" pitchFamily="34" charset="0"/>
              </a:rPr>
              <a:t>allows</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you</a:t>
            </a:r>
            <a:r>
              <a:rPr kumimoji="0" lang="fr-FR" altLang="fr-FR" sz="1400" b="0" i="0" u="none" strike="noStrike" cap="none" normalizeH="0" baseline="0" dirty="0">
                <a:ln>
                  <a:noFill/>
                </a:ln>
                <a:solidFill>
                  <a:srgbClr val="333333"/>
                </a:solidFill>
                <a:effectLst/>
                <a:latin typeface="Source Sans Pro" panose="020B0503030403020204" pitchFamily="34" charset="0"/>
              </a:rPr>
              <a:t> to </a:t>
            </a:r>
            <a:r>
              <a:rPr kumimoji="0" lang="fr-FR" altLang="fr-FR" sz="1400" b="0" i="0" u="none" strike="noStrike" cap="none" normalizeH="0" baseline="0" dirty="0" err="1">
                <a:ln>
                  <a:noFill/>
                </a:ln>
                <a:solidFill>
                  <a:srgbClr val="333333"/>
                </a:solidFill>
                <a:effectLst/>
                <a:latin typeface="Source Sans Pro" panose="020B0503030403020204" pitchFamily="34" charset="0"/>
              </a:rPr>
              <a:t>compute</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statistics</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either</a:t>
            </a:r>
            <a:r>
              <a:rPr kumimoji="0" lang="fr-FR" altLang="fr-FR" sz="1400" b="0" i="0" u="none" strike="noStrike" cap="none" normalizeH="0" baseline="0" dirty="0">
                <a:ln>
                  <a:noFill/>
                </a:ln>
                <a:solidFill>
                  <a:srgbClr val="333333"/>
                </a:solidFill>
                <a:effectLst/>
                <a:latin typeface="Source Sans Pro" panose="020B0503030403020204" pitchFamily="34" charset="0"/>
              </a:rPr>
              <a:t> 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The original </a:t>
            </a:r>
            <a:r>
              <a:rPr kumimoji="0" lang="fr-FR" altLang="fr-FR" sz="1400" b="0" i="0" u="none" strike="noStrike" cap="none" normalizeH="0" baseline="0" dirty="0" err="1">
                <a:ln>
                  <a:noFill/>
                </a:ln>
                <a:solidFill>
                  <a:srgbClr val="333333"/>
                </a:solidFill>
                <a:effectLst/>
                <a:latin typeface="Source Sans Pro" panose="020B0503030403020204" pitchFamily="34" charset="0"/>
              </a:rPr>
              <a:t>measured</a:t>
            </a:r>
            <a:r>
              <a:rPr kumimoji="0" lang="fr-FR" altLang="fr-FR" sz="1400" b="0" i="0" u="none" strike="noStrike" cap="none" normalizeH="0" baseline="0" dirty="0">
                <a:ln>
                  <a:noFill/>
                </a:ln>
                <a:solidFill>
                  <a:srgbClr val="333333"/>
                </a:solidFill>
                <a:effectLst/>
                <a:latin typeface="Source Sans Pro" panose="020B0503030403020204" pitchFamily="34" charset="0"/>
              </a:rPr>
              <a:t> values, 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The </a:t>
            </a:r>
            <a:r>
              <a:rPr kumimoji="0" lang="fr-FR" altLang="fr-FR" sz="1400" b="0" i="0" u="none" strike="noStrike" cap="none" normalizeH="0" baseline="0" dirty="0" err="1">
                <a:ln>
                  <a:noFill/>
                </a:ln>
                <a:solidFill>
                  <a:srgbClr val="333333"/>
                </a:solidFill>
                <a:effectLst/>
                <a:latin typeface="Source Sans Pro" panose="020B0503030403020204" pitchFamily="34" charset="0"/>
              </a:rPr>
              <a:t>predicted</a:t>
            </a:r>
            <a:r>
              <a:rPr kumimoji="0" lang="fr-FR" altLang="fr-FR" sz="1400" b="0" i="0" u="none" strike="noStrike" cap="none" normalizeH="0" baseline="0" dirty="0">
                <a:ln>
                  <a:noFill/>
                </a:ln>
                <a:solidFill>
                  <a:srgbClr val="333333"/>
                </a:solidFill>
                <a:effectLst/>
                <a:latin typeface="Source Sans Pro" panose="020B0503030403020204" pitchFamily="34" charset="0"/>
              </a:rPr>
              <a:t> values </a:t>
            </a:r>
            <a:r>
              <a:rPr kumimoji="0" lang="fr-FR" altLang="fr-FR" sz="1400" b="0" i="0" u="none" strike="noStrike" cap="none" normalizeH="0" baseline="0" dirty="0" err="1">
                <a:ln>
                  <a:noFill/>
                </a:ln>
                <a:solidFill>
                  <a:srgbClr val="333333"/>
                </a:solidFill>
                <a:effectLst/>
                <a:latin typeface="Source Sans Pro" panose="020B0503030403020204" pitchFamily="34" charset="0"/>
              </a:rPr>
              <a:t>from</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pyInfinityFlow</a:t>
            </a:r>
            <a:r>
              <a:rPr kumimoji="0" lang="fr-FR" altLang="fr-FR" sz="1400" b="0" i="0" u="none" strike="noStrike" cap="none" normalizeH="0" baseline="0" dirty="0">
                <a:ln>
                  <a:noFill/>
                </a:ln>
                <a:solidFill>
                  <a:srgbClr val="333333"/>
                </a:solidFill>
                <a:effectLst/>
                <a:latin typeface="Source Sans Pro" panose="020B0503030403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333333"/>
                </a:solidFill>
                <a:effectLst/>
                <a:latin typeface="Source Sans Pro" panose="020B0503030403020204" pitchFamily="34" charset="0"/>
              </a:rPr>
              <a:t>First, </a:t>
            </a:r>
            <a:r>
              <a:rPr kumimoji="0" lang="fr-FR" altLang="fr-FR" sz="1400" b="0" i="0" u="none" strike="noStrike" cap="none" normalizeH="0" baseline="0" dirty="0" err="1">
                <a:ln>
                  <a:noFill/>
                </a:ln>
                <a:solidFill>
                  <a:srgbClr val="333333"/>
                </a:solidFill>
                <a:effectLst/>
                <a:latin typeface="Source Sans Pro" panose="020B0503030403020204" pitchFamily="34" charset="0"/>
              </a:rPr>
              <a:t>define</a:t>
            </a:r>
            <a:r>
              <a:rPr kumimoji="0" lang="fr-FR" altLang="fr-FR" sz="1400" b="0" i="0" u="none" strike="noStrike" cap="none" normalizeH="0" baseline="0" dirty="0">
                <a:ln>
                  <a:noFill/>
                </a:ln>
                <a:solidFill>
                  <a:srgbClr val="333333"/>
                </a:solidFill>
                <a:effectLst/>
                <a:latin typeface="Source Sans Pro" panose="020B0503030403020204" pitchFamily="34" charset="0"/>
              </a:rPr>
              <a:t> the </a:t>
            </a:r>
            <a:r>
              <a:rPr kumimoji="0" lang="fr-FR" altLang="fr-FR" sz="1400" b="0" i="0" u="none" strike="noStrike" cap="none" normalizeH="0" baseline="0" dirty="0" err="1">
                <a:ln>
                  <a:noFill/>
                </a:ln>
                <a:solidFill>
                  <a:srgbClr val="333333"/>
                </a:solidFill>
                <a:effectLst/>
                <a:latin typeface="Source Sans Pro" panose="020B0503030403020204" pitchFamily="34" charset="0"/>
              </a:rPr>
              <a:t>positivity</a:t>
            </a:r>
            <a:r>
              <a:rPr kumimoji="0" lang="fr-FR" altLang="fr-FR" sz="1400" b="0" i="0" u="none" strike="noStrike" cap="none" normalizeH="0" baseline="0" dirty="0">
                <a:ln>
                  <a:noFill/>
                </a:ln>
                <a:solidFill>
                  <a:srgbClr val="333333"/>
                </a:solidFill>
                <a:effectLst/>
                <a:latin typeface="Source Sans Pro" panose="020B0503030403020204" pitchFamily="34" charset="0"/>
              </a:rPr>
              <a:t> </a:t>
            </a:r>
            <a:r>
              <a:rPr kumimoji="0" lang="fr-FR" altLang="fr-FR" sz="1400" b="0" i="0" u="none" strike="noStrike" cap="none" normalizeH="0" baseline="0" dirty="0" err="1">
                <a:ln>
                  <a:noFill/>
                </a:ln>
                <a:solidFill>
                  <a:srgbClr val="333333"/>
                </a:solidFill>
                <a:effectLst/>
                <a:latin typeface="Source Sans Pro" panose="020B0503030403020204" pitchFamily="34" charset="0"/>
              </a:rPr>
              <a:t>threshold</a:t>
            </a:r>
            <a:r>
              <a:rPr kumimoji="0" lang="fr-FR" altLang="fr-FR" sz="1400" b="0" i="0" u="none" strike="noStrike" cap="none" normalizeH="0" baseline="0" dirty="0">
                <a:ln>
                  <a:noFill/>
                </a:ln>
                <a:solidFill>
                  <a:srgbClr val="333333"/>
                </a:solidFill>
                <a:effectLst/>
                <a:latin typeface="Source Sans Pro" panose="020B0503030403020204" pitchFamily="34" charset="0"/>
              </a:rPr>
              <a:t> for </a:t>
            </a:r>
            <a:r>
              <a:rPr kumimoji="0" lang="fr-FR" altLang="fr-FR" sz="1400" b="0" i="0" u="none" strike="noStrike" cap="none" normalizeH="0" baseline="0" dirty="0" err="1">
                <a:ln>
                  <a:noFill/>
                </a:ln>
                <a:solidFill>
                  <a:srgbClr val="333333"/>
                </a:solidFill>
                <a:effectLst/>
                <a:latin typeface="Source Sans Pro" panose="020B0503030403020204" pitchFamily="34" charset="0"/>
              </a:rPr>
              <a:t>each</a:t>
            </a:r>
            <a:r>
              <a:rPr kumimoji="0" lang="fr-FR" altLang="fr-FR" sz="1400" b="0" i="0" u="none" strike="noStrike" cap="none" normalizeH="0" baseline="0" dirty="0">
                <a:ln>
                  <a:noFill/>
                </a:ln>
                <a:solidFill>
                  <a:srgbClr val="333333"/>
                </a:solidFill>
                <a:effectLst/>
                <a:latin typeface="Source Sans Pro" panose="020B0503030403020204" pitchFamily="34" charset="0"/>
              </a:rPr>
              <a:t> ISO file to </a:t>
            </a:r>
            <a:r>
              <a:rPr kumimoji="0" lang="fr-FR" altLang="fr-FR" sz="1400" b="0" i="0" u="none" strike="noStrike" cap="none" normalizeH="0" baseline="0" dirty="0" err="1">
                <a:ln>
                  <a:noFill/>
                </a:ln>
                <a:solidFill>
                  <a:srgbClr val="333333"/>
                </a:solidFill>
                <a:effectLst/>
                <a:latin typeface="Source Sans Pro" panose="020B0503030403020204" pitchFamily="34" charset="0"/>
              </a:rPr>
              <a:t>interpret</a:t>
            </a:r>
            <a:r>
              <a:rPr kumimoji="0" lang="fr-FR" altLang="fr-FR" sz="1400" b="0" i="0" u="none" strike="noStrike" cap="none" normalizeH="0" baseline="0" dirty="0">
                <a:ln>
                  <a:noFill/>
                </a:ln>
                <a:solidFill>
                  <a:srgbClr val="333333"/>
                </a:solidFill>
                <a:effectLst/>
                <a:latin typeface="Source Sans Pro" panose="020B0503030403020204" pitchFamily="34" charset="0"/>
              </a:rPr>
              <a:t> marker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6529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8E057-0885-4143-8354-C14020D59B57}"/>
              </a:ext>
            </a:extLst>
          </p:cNvPr>
          <p:cNvSpPr>
            <a:spLocks noGrp="1"/>
          </p:cNvSpPr>
          <p:nvPr>
            <p:ph type="title"/>
          </p:nvPr>
        </p:nvSpPr>
        <p:spPr/>
        <p:txBody>
          <a:bodyPr/>
          <a:lstStyle/>
          <a:p>
            <a:r>
              <a:rPr lang="fr-FR" b="1" dirty="0" err="1"/>
              <a:t>pyInfinityFlow</a:t>
            </a:r>
            <a:endParaRPr lang="fr-FR" dirty="0"/>
          </a:p>
        </p:txBody>
      </p:sp>
      <p:pic>
        <p:nvPicPr>
          <p:cNvPr id="3" name="Image 2">
            <a:extLst>
              <a:ext uri="{FF2B5EF4-FFF2-40B4-BE49-F238E27FC236}">
                <a16:creationId xmlns:a16="http://schemas.microsoft.com/office/drawing/2014/main" id="{31A4AA6A-9EB7-4E6A-8A53-0670ED20F952}"/>
              </a:ext>
            </a:extLst>
          </p:cNvPr>
          <p:cNvPicPr>
            <a:picLocks noChangeAspect="1"/>
          </p:cNvPicPr>
          <p:nvPr/>
        </p:nvPicPr>
        <p:blipFill>
          <a:blip r:embed="rId2"/>
          <a:stretch>
            <a:fillRect/>
          </a:stretch>
        </p:blipFill>
        <p:spPr>
          <a:xfrm>
            <a:off x="1058333" y="1210733"/>
            <a:ext cx="9670591" cy="5405689"/>
          </a:xfrm>
          <a:prstGeom prst="rect">
            <a:avLst/>
          </a:prstGeom>
        </p:spPr>
      </p:pic>
    </p:spTree>
    <p:extLst>
      <p:ext uri="{BB962C8B-B14F-4D97-AF65-F5344CB8AC3E}">
        <p14:creationId xmlns:p14="http://schemas.microsoft.com/office/powerpoint/2010/main" val="1844836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5D9DD-1027-489D-B3DF-96E954686C09}"/>
              </a:ext>
            </a:extLst>
          </p:cNvPr>
          <p:cNvSpPr>
            <a:spLocks noGrp="1"/>
          </p:cNvSpPr>
          <p:nvPr>
            <p:ph type="title"/>
          </p:nvPr>
        </p:nvSpPr>
        <p:spPr/>
        <p:txBody>
          <a:bodyPr/>
          <a:lstStyle/>
          <a:p>
            <a:r>
              <a:rPr lang="fr-FR" b="1" dirty="0"/>
              <a:t>1-pyInfinityFlow</a:t>
            </a:r>
          </a:p>
        </p:txBody>
      </p:sp>
      <p:pic>
        <p:nvPicPr>
          <p:cNvPr id="3" name="Image 2">
            <a:extLst>
              <a:ext uri="{FF2B5EF4-FFF2-40B4-BE49-F238E27FC236}">
                <a16:creationId xmlns:a16="http://schemas.microsoft.com/office/drawing/2014/main" id="{9CEA634C-1F58-4E14-BAD4-E6C9517242AD}"/>
              </a:ext>
            </a:extLst>
          </p:cNvPr>
          <p:cNvPicPr>
            <a:picLocks noChangeAspect="1"/>
          </p:cNvPicPr>
          <p:nvPr/>
        </p:nvPicPr>
        <p:blipFill>
          <a:blip r:embed="rId2"/>
          <a:stretch>
            <a:fillRect/>
          </a:stretch>
        </p:blipFill>
        <p:spPr>
          <a:xfrm>
            <a:off x="1113792" y="2837188"/>
            <a:ext cx="3915321" cy="3019846"/>
          </a:xfrm>
          <a:prstGeom prst="rect">
            <a:avLst/>
          </a:prstGeom>
        </p:spPr>
      </p:pic>
      <p:pic>
        <p:nvPicPr>
          <p:cNvPr id="4" name="Image 3">
            <a:extLst>
              <a:ext uri="{FF2B5EF4-FFF2-40B4-BE49-F238E27FC236}">
                <a16:creationId xmlns:a16="http://schemas.microsoft.com/office/drawing/2014/main" id="{1F109258-54B3-46F5-B860-0AEEB95449DF}"/>
              </a:ext>
            </a:extLst>
          </p:cNvPr>
          <p:cNvPicPr>
            <a:picLocks noChangeAspect="1"/>
          </p:cNvPicPr>
          <p:nvPr/>
        </p:nvPicPr>
        <p:blipFill>
          <a:blip r:embed="rId3"/>
          <a:stretch>
            <a:fillRect/>
          </a:stretch>
        </p:blipFill>
        <p:spPr>
          <a:xfrm>
            <a:off x="6427673" y="2665099"/>
            <a:ext cx="3495295" cy="4192901"/>
          </a:xfrm>
          <a:prstGeom prst="rect">
            <a:avLst/>
          </a:prstGeom>
        </p:spPr>
      </p:pic>
      <p:cxnSp>
        <p:nvCxnSpPr>
          <p:cNvPr id="6" name="Connecteur droit avec flèche 5">
            <a:extLst>
              <a:ext uri="{FF2B5EF4-FFF2-40B4-BE49-F238E27FC236}">
                <a16:creationId xmlns:a16="http://schemas.microsoft.com/office/drawing/2014/main" id="{162201E3-4D3D-4E4D-9E9F-DEC3D4B0C309}"/>
              </a:ext>
            </a:extLst>
          </p:cNvPr>
          <p:cNvCxnSpPr>
            <a:cxnSpLocks/>
          </p:cNvCxnSpPr>
          <p:nvPr/>
        </p:nvCxnSpPr>
        <p:spPr>
          <a:xfrm flipH="1">
            <a:off x="5029113" y="3139234"/>
            <a:ext cx="1066887" cy="49106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FAB772CD-3565-419A-A573-7B756E7A5EBC}"/>
              </a:ext>
            </a:extLst>
          </p:cNvPr>
          <p:cNvSpPr txBox="1"/>
          <p:nvPr/>
        </p:nvSpPr>
        <p:spPr>
          <a:xfrm>
            <a:off x="3573687" y="1297518"/>
            <a:ext cx="4601633" cy="1384995"/>
          </a:xfrm>
          <a:prstGeom prst="rect">
            <a:avLst/>
          </a:prstGeom>
          <a:solidFill>
            <a:schemeClr val="tx2">
              <a:lumMod val="20000"/>
              <a:lumOff val="80000"/>
            </a:schemeClr>
          </a:solidFill>
        </p:spPr>
        <p:txBody>
          <a:bodyPr wrap="square" rtlCol="0">
            <a:spAutoFit/>
          </a:bodyPr>
          <a:lstStyle/>
          <a:p>
            <a:pPr lvl="0" eaLnBrk="0" fontAlgn="base" hangingPunct="0">
              <a:spcBef>
                <a:spcPct val="0"/>
              </a:spcBef>
              <a:spcAft>
                <a:spcPct val="0"/>
              </a:spcAft>
            </a:pPr>
            <a:r>
              <a:rPr lang="fr-FR" altLang="fr-FR" sz="1400" b="1" dirty="0" err="1">
                <a:solidFill>
                  <a:srgbClr val="333333"/>
                </a:solidFill>
                <a:latin typeface="Source Sans Pro" panose="020B0503030403020204" pitchFamily="34" charset="0"/>
              </a:rPr>
              <a:t>Step</a:t>
            </a:r>
            <a:r>
              <a:rPr lang="fr-FR" altLang="fr-FR" sz="1400" b="1" dirty="0">
                <a:solidFill>
                  <a:srgbClr val="333333"/>
                </a:solidFill>
                <a:latin typeface="Source Sans Pro" panose="020B0503030403020204" pitchFamily="34" charset="0"/>
              </a:rPr>
              <a:t> 1 – Data setup:</a:t>
            </a:r>
            <a:endParaRPr lang="fr-FR" altLang="fr-FR" sz="1400" dirty="0">
              <a:solidFill>
                <a:srgbClr val="333333"/>
              </a:solidFill>
              <a:latin typeface="Source Sans Pro" panose="020B0503030403020204" pitchFamily="34" charset="0"/>
            </a:endParaRPr>
          </a:p>
          <a:p>
            <a:pPr lvl="0" eaLnBrk="0" fontAlgn="base" hangingPunct="0">
              <a:spcBef>
                <a:spcPct val="0"/>
              </a:spcBef>
              <a:spcAft>
                <a:spcPct val="0"/>
              </a:spcAft>
              <a:buFontTx/>
              <a:buChar char="•"/>
            </a:pPr>
            <a:r>
              <a:rPr lang="fr-FR" altLang="fr-FR" sz="1400" dirty="0">
                <a:solidFill>
                  <a:srgbClr val="333333"/>
                </a:solidFill>
                <a:latin typeface="Source Sans Pro" panose="020B0503030403020204" pitchFamily="34" charset="0"/>
              </a:rPr>
              <a:t>For </a:t>
            </a:r>
            <a:r>
              <a:rPr lang="fr-FR" altLang="fr-FR" sz="1400" dirty="0" err="1">
                <a:solidFill>
                  <a:srgbClr val="333333"/>
                </a:solidFill>
                <a:latin typeface="Source Sans Pro" panose="020B0503030403020204" pitchFamily="34" charset="0"/>
              </a:rPr>
              <a:t>each</a:t>
            </a:r>
            <a:r>
              <a:rPr lang="fr-FR" altLang="fr-FR" sz="1400" dirty="0">
                <a:solidFill>
                  <a:srgbClr val="333333"/>
                </a:solidFill>
                <a:latin typeface="Source Sans Pro" panose="020B0503030403020204" pitchFamily="34" charset="0"/>
              </a:rPr>
              <a:t> plate, </a:t>
            </a:r>
            <a:r>
              <a:rPr lang="fr-FR" altLang="fr-FR" sz="1400" dirty="0" err="1">
                <a:solidFill>
                  <a:srgbClr val="333333"/>
                </a:solidFill>
                <a:latin typeface="Source Sans Pro" panose="020B0503030403020204" pitchFamily="34" charset="0"/>
              </a:rPr>
              <a:t>upload</a:t>
            </a:r>
            <a:r>
              <a:rPr lang="fr-FR" altLang="fr-FR" sz="1400" dirty="0">
                <a:solidFill>
                  <a:srgbClr val="333333"/>
                </a:solidFill>
                <a:latin typeface="Source Sans Pro" panose="020B0503030403020204" pitchFamily="34" charset="0"/>
              </a:rPr>
              <a:t> a TXT file </a:t>
            </a:r>
            <a:r>
              <a:rPr lang="fr-FR" altLang="fr-FR" sz="1400" dirty="0" err="1">
                <a:solidFill>
                  <a:srgbClr val="333333"/>
                </a:solidFill>
                <a:latin typeface="Source Sans Pro" panose="020B0503030403020204" pitchFamily="34" charset="0"/>
              </a:rPr>
              <a:t>containing</a:t>
            </a:r>
            <a:r>
              <a:rPr lang="fr-FR" altLang="fr-FR" sz="1400" dirty="0">
                <a:solidFill>
                  <a:srgbClr val="333333"/>
                </a:solidFill>
                <a:latin typeface="Source Sans Pro" panose="020B0503030403020204" pitchFamily="34" charset="0"/>
              </a:rPr>
              <a:t> plate information.</a:t>
            </a:r>
          </a:p>
          <a:p>
            <a:pPr lvl="0" eaLnBrk="0" fontAlgn="base" hangingPunct="0">
              <a:spcBef>
                <a:spcPct val="0"/>
              </a:spcBef>
              <a:spcAft>
                <a:spcPct val="0"/>
              </a:spcAft>
              <a:buFontTx/>
              <a:buChar char="•"/>
            </a:pPr>
            <a:r>
              <a:rPr lang="fr-FR" altLang="fr-FR" sz="1400" dirty="0">
                <a:solidFill>
                  <a:srgbClr val="333333"/>
                </a:solidFill>
                <a:latin typeface="Source Sans Pro" panose="020B0503030403020204" pitchFamily="34" charset="0"/>
              </a:rPr>
              <a:t>This file must </a:t>
            </a:r>
            <a:r>
              <a:rPr lang="fr-FR" altLang="fr-FR" sz="1400" dirty="0" err="1">
                <a:solidFill>
                  <a:srgbClr val="333333"/>
                </a:solidFill>
                <a:latin typeface="Source Sans Pro" panose="020B0503030403020204" pitchFamily="34" charset="0"/>
              </a:rPr>
              <a:t>contain</a:t>
            </a:r>
            <a:r>
              <a:rPr lang="fr-FR" altLang="fr-FR" sz="1400" dirty="0">
                <a:solidFill>
                  <a:srgbClr val="333333"/>
                </a:solidFill>
                <a:latin typeface="Source Sans Pro" panose="020B0503030403020204" pitchFamily="34" charset="0"/>
              </a:rPr>
              <a:t> </a:t>
            </a:r>
            <a:r>
              <a:rPr lang="fr-FR" altLang="fr-FR" sz="1400" dirty="0" err="1">
                <a:solidFill>
                  <a:srgbClr val="333333"/>
                </a:solidFill>
                <a:latin typeface="Source Sans Pro" panose="020B0503030403020204" pitchFamily="34" charset="0"/>
              </a:rPr>
              <a:t>two</a:t>
            </a:r>
            <a:r>
              <a:rPr lang="fr-FR" altLang="fr-FR" sz="1400" dirty="0">
                <a:solidFill>
                  <a:srgbClr val="333333"/>
                </a:solidFill>
                <a:latin typeface="Source Sans Pro" panose="020B0503030403020204" pitchFamily="34" charset="0"/>
              </a:rPr>
              <a:t> tab-</a:t>
            </a:r>
            <a:r>
              <a:rPr lang="fr-FR" altLang="fr-FR" sz="1400" dirty="0" err="1">
                <a:solidFill>
                  <a:srgbClr val="333333"/>
                </a:solidFill>
                <a:latin typeface="Source Sans Pro" panose="020B0503030403020204" pitchFamily="34" charset="0"/>
              </a:rPr>
              <a:t>separated</a:t>
            </a:r>
            <a:r>
              <a:rPr lang="fr-FR" altLang="fr-FR" sz="1400" dirty="0">
                <a:solidFill>
                  <a:srgbClr val="333333"/>
                </a:solidFill>
                <a:latin typeface="Source Sans Pro" panose="020B0503030403020204" pitchFamily="34" charset="0"/>
              </a:rPr>
              <a:t> </a:t>
            </a:r>
            <a:r>
              <a:rPr lang="fr-FR" altLang="fr-FR" sz="1400" dirty="0" err="1">
                <a:solidFill>
                  <a:srgbClr val="333333"/>
                </a:solidFill>
                <a:latin typeface="Source Sans Pro" panose="020B0503030403020204" pitchFamily="34" charset="0"/>
              </a:rPr>
              <a:t>columns</a:t>
            </a:r>
            <a:r>
              <a:rPr lang="fr-FR" altLang="fr-FR" sz="1400" dirty="0">
                <a:solidFill>
                  <a:srgbClr val="333333"/>
                </a:solidFill>
                <a:latin typeface="Source Sans Pro" panose="020B0503030403020204" pitchFamily="34" charset="0"/>
              </a:rPr>
              <a:t>:</a:t>
            </a:r>
          </a:p>
          <a:p>
            <a:pPr lvl="1" eaLnBrk="0" fontAlgn="base" hangingPunct="0">
              <a:spcBef>
                <a:spcPct val="0"/>
              </a:spcBef>
              <a:spcAft>
                <a:spcPct val="0"/>
              </a:spcAft>
              <a:buFontTx/>
              <a:buChar char="•"/>
            </a:pPr>
            <a:r>
              <a:rPr lang="fr-FR" altLang="fr-FR" sz="1400" dirty="0" err="1">
                <a:solidFill>
                  <a:srgbClr val="C7254E"/>
                </a:solidFill>
                <a:latin typeface="Menlo"/>
              </a:rPr>
              <a:t>Infinity_target</a:t>
            </a:r>
            <a:endParaRPr lang="fr-FR" altLang="fr-FR" sz="1400" dirty="0">
              <a:solidFill>
                <a:srgbClr val="333333"/>
              </a:solidFill>
              <a:latin typeface="Source Sans Pro" panose="020B0503030403020204" pitchFamily="34" charset="0"/>
            </a:endParaRPr>
          </a:p>
          <a:p>
            <a:pPr lvl="1" eaLnBrk="0" fontAlgn="base" hangingPunct="0">
              <a:spcBef>
                <a:spcPct val="0"/>
              </a:spcBef>
              <a:spcAft>
                <a:spcPct val="0"/>
              </a:spcAft>
              <a:buFontTx/>
              <a:buChar char="•"/>
            </a:pPr>
            <a:r>
              <a:rPr lang="fr-FR" altLang="fr-FR" sz="1400" dirty="0" err="1">
                <a:solidFill>
                  <a:srgbClr val="C7254E"/>
                </a:solidFill>
                <a:latin typeface="Menlo"/>
              </a:rPr>
              <a:t>Infinity_isotype</a:t>
            </a:r>
            <a:endParaRPr lang="fr-FR" altLang="fr-FR" sz="1400" dirty="0">
              <a:solidFill>
                <a:srgbClr val="C7254E"/>
              </a:solidFill>
              <a:latin typeface="Menlo"/>
            </a:endParaRPr>
          </a:p>
        </p:txBody>
      </p:sp>
    </p:spTree>
    <p:extLst>
      <p:ext uri="{BB962C8B-B14F-4D97-AF65-F5344CB8AC3E}">
        <p14:creationId xmlns:p14="http://schemas.microsoft.com/office/powerpoint/2010/main" val="3862418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A352C-129C-4A1F-B625-B7FC6E54DB40}"/>
              </a:ext>
            </a:extLst>
          </p:cNvPr>
          <p:cNvSpPr>
            <a:spLocks noGrp="1"/>
          </p:cNvSpPr>
          <p:nvPr>
            <p:ph type="title"/>
          </p:nvPr>
        </p:nvSpPr>
        <p:spPr/>
        <p:txBody>
          <a:bodyPr/>
          <a:lstStyle/>
          <a:p>
            <a:r>
              <a:rPr lang="fr-FR" b="1" dirty="0"/>
              <a:t>1-pyInfinityFlow</a:t>
            </a:r>
          </a:p>
        </p:txBody>
      </p:sp>
      <p:pic>
        <p:nvPicPr>
          <p:cNvPr id="3" name="Image 2">
            <a:extLst>
              <a:ext uri="{FF2B5EF4-FFF2-40B4-BE49-F238E27FC236}">
                <a16:creationId xmlns:a16="http://schemas.microsoft.com/office/drawing/2014/main" id="{6FFFA7CF-E352-48A7-9AA4-6C0DF29D66D9}"/>
              </a:ext>
            </a:extLst>
          </p:cNvPr>
          <p:cNvPicPr>
            <a:picLocks noChangeAspect="1"/>
          </p:cNvPicPr>
          <p:nvPr/>
        </p:nvPicPr>
        <p:blipFill>
          <a:blip r:embed="rId2"/>
          <a:stretch>
            <a:fillRect/>
          </a:stretch>
        </p:blipFill>
        <p:spPr>
          <a:xfrm>
            <a:off x="2348186" y="1445599"/>
            <a:ext cx="3023915" cy="5295769"/>
          </a:xfrm>
          <a:prstGeom prst="rect">
            <a:avLst/>
          </a:prstGeom>
        </p:spPr>
      </p:pic>
      <p:sp>
        <p:nvSpPr>
          <p:cNvPr id="4" name="ZoneTexte 3">
            <a:extLst>
              <a:ext uri="{FF2B5EF4-FFF2-40B4-BE49-F238E27FC236}">
                <a16:creationId xmlns:a16="http://schemas.microsoft.com/office/drawing/2014/main" id="{33597FDC-EA1D-4573-A004-12A3C8C4B712}"/>
              </a:ext>
            </a:extLst>
          </p:cNvPr>
          <p:cNvSpPr txBox="1"/>
          <p:nvPr/>
        </p:nvSpPr>
        <p:spPr>
          <a:xfrm>
            <a:off x="5516034" y="3130897"/>
            <a:ext cx="4246033" cy="1569660"/>
          </a:xfrm>
          <a:prstGeom prst="rect">
            <a:avLst/>
          </a:prstGeom>
          <a:solidFill>
            <a:schemeClr val="tx2">
              <a:lumMod val="20000"/>
              <a:lumOff val="80000"/>
            </a:schemeClr>
          </a:solidFill>
        </p:spPr>
        <p:txBody>
          <a:bodyPr wrap="square" rtlCol="0">
            <a:spAutoFit/>
          </a:bodyPr>
          <a:lstStyle/>
          <a:p>
            <a:pPr lvl="0" eaLnBrk="0" fontAlgn="base" hangingPunct="0">
              <a:spcBef>
                <a:spcPct val="0"/>
              </a:spcBef>
              <a:spcAft>
                <a:spcPct val="0"/>
              </a:spcAft>
            </a:pPr>
            <a:r>
              <a:rPr lang="fr-FR" altLang="fr-FR" sz="1600" b="1" dirty="0" err="1">
                <a:solidFill>
                  <a:srgbClr val="333333"/>
                </a:solidFill>
                <a:latin typeface="Source Sans Pro" panose="020B0503030403020204" pitchFamily="34" charset="0"/>
              </a:rPr>
              <a:t>Step</a:t>
            </a:r>
            <a:r>
              <a:rPr lang="fr-FR" altLang="fr-FR" sz="1600" b="1" dirty="0">
                <a:solidFill>
                  <a:srgbClr val="333333"/>
                </a:solidFill>
                <a:latin typeface="Source Sans Pro" panose="020B0503030403020204" pitchFamily="34" charset="0"/>
              </a:rPr>
              <a:t> 2 – Marker </a:t>
            </a:r>
            <a:r>
              <a:rPr lang="fr-FR" altLang="fr-FR" sz="1600" b="1" dirty="0" err="1">
                <a:solidFill>
                  <a:srgbClr val="333333"/>
                </a:solidFill>
                <a:latin typeface="Source Sans Pro" panose="020B0503030403020204" pitchFamily="34" charset="0"/>
              </a:rPr>
              <a:t>selection</a:t>
            </a:r>
            <a:r>
              <a:rPr lang="fr-FR" altLang="fr-FR" sz="1600" b="1" dirty="0">
                <a:solidFill>
                  <a:srgbClr val="333333"/>
                </a:solidFill>
                <a:latin typeface="Source Sans Pro" panose="020B0503030403020204" pitchFamily="34" charset="0"/>
              </a:rPr>
              <a:t>:</a:t>
            </a:r>
          </a:p>
          <a:p>
            <a:pPr lvl="0" eaLnBrk="0" fontAlgn="base" hangingPunct="0">
              <a:spcBef>
                <a:spcPct val="0"/>
              </a:spcBef>
              <a:spcAft>
                <a:spcPct val="0"/>
              </a:spcAft>
            </a:pPr>
            <a:endParaRPr lang="fr-FR" altLang="fr-FR" sz="1600" dirty="0">
              <a:solidFill>
                <a:srgbClr val="333333"/>
              </a:solidFill>
              <a:latin typeface="Source Sans Pro" panose="020B0503030403020204" pitchFamily="34" charset="0"/>
            </a:endParaRPr>
          </a:p>
          <a:p>
            <a:pPr lvl="0" eaLnBrk="0" fontAlgn="base" hangingPunct="0">
              <a:spcBef>
                <a:spcPct val="0"/>
              </a:spcBef>
              <a:spcAft>
                <a:spcPct val="0"/>
              </a:spcAft>
              <a:buFontTx/>
              <a:buChar char="•"/>
            </a:pPr>
            <a:r>
              <a:rPr lang="fr-FR" altLang="fr-FR" sz="1600" dirty="0">
                <a:solidFill>
                  <a:srgbClr val="333333"/>
                </a:solidFill>
                <a:latin typeface="Source Sans Pro" panose="020B0503030403020204" pitchFamily="34" charset="0"/>
              </a:rPr>
              <a:t>Select </a:t>
            </a:r>
            <a:r>
              <a:rPr lang="fr-FR" altLang="fr-FR" sz="1600" dirty="0" err="1">
                <a:solidFill>
                  <a:srgbClr val="333333"/>
                </a:solidFill>
                <a:latin typeface="Source Sans Pro" panose="020B0503030403020204" pitchFamily="34" charset="0"/>
              </a:rPr>
              <a:t>core</a:t>
            </a:r>
            <a:r>
              <a:rPr lang="fr-FR" altLang="fr-FR" sz="1600" dirty="0">
                <a:solidFill>
                  <a:srgbClr val="333333"/>
                </a:solidFill>
                <a:latin typeface="Source Sans Pro" panose="020B0503030403020204" pitchFamily="34" charset="0"/>
              </a:rPr>
              <a:t> panel markers as </a:t>
            </a:r>
            <a:r>
              <a:rPr lang="fr-FR" altLang="fr-FR" sz="1600" b="1" dirty="0">
                <a:solidFill>
                  <a:srgbClr val="333333"/>
                </a:solidFill>
                <a:latin typeface="Source Sans Pro" panose="020B0503030403020204" pitchFamily="34" charset="0"/>
              </a:rPr>
              <a:t>backbone</a:t>
            </a:r>
            <a:r>
              <a:rPr lang="fr-FR" altLang="fr-FR" sz="1600" dirty="0">
                <a:solidFill>
                  <a:srgbClr val="333333"/>
                </a:solidFill>
                <a:latin typeface="Source Sans Pro" panose="020B0503030403020204" pitchFamily="34" charset="0"/>
              </a:rPr>
              <a:t> markers (</a:t>
            </a:r>
            <a:r>
              <a:rPr lang="fr-FR" altLang="fr-FR" sz="1600" dirty="0" err="1">
                <a:solidFill>
                  <a:srgbClr val="333333"/>
                </a:solidFill>
                <a:latin typeface="Source Sans Pro" panose="020B0503030403020204" pitchFamily="34" charset="0"/>
              </a:rPr>
              <a:t>used</a:t>
            </a:r>
            <a:r>
              <a:rPr lang="fr-FR" altLang="fr-FR" sz="1600" dirty="0">
                <a:solidFill>
                  <a:srgbClr val="333333"/>
                </a:solidFill>
                <a:latin typeface="Source Sans Pro" panose="020B0503030403020204" pitchFamily="34" charset="0"/>
              </a:rPr>
              <a:t> for </a:t>
            </a:r>
            <a:r>
              <a:rPr lang="fr-FR" altLang="fr-FR" sz="1600" dirty="0" err="1">
                <a:solidFill>
                  <a:srgbClr val="333333"/>
                </a:solidFill>
                <a:latin typeface="Source Sans Pro" panose="020B0503030403020204" pitchFamily="34" charset="0"/>
              </a:rPr>
              <a:t>prediction</a:t>
            </a:r>
            <a:r>
              <a:rPr lang="fr-FR" altLang="fr-FR" sz="1600" dirty="0">
                <a:solidFill>
                  <a:srgbClr val="333333"/>
                </a:solidFill>
                <a:latin typeface="Source Sans Pro" panose="020B0503030403020204" pitchFamily="34" charset="0"/>
              </a:rPr>
              <a:t>).</a:t>
            </a:r>
          </a:p>
          <a:p>
            <a:pPr lvl="0" eaLnBrk="0" fontAlgn="base" hangingPunct="0">
              <a:spcBef>
                <a:spcPct val="0"/>
              </a:spcBef>
              <a:spcAft>
                <a:spcPct val="0"/>
              </a:spcAft>
              <a:buFontTx/>
              <a:buChar char="•"/>
            </a:pPr>
            <a:r>
              <a:rPr lang="fr-FR" altLang="fr-FR" sz="1600" dirty="0" err="1">
                <a:solidFill>
                  <a:srgbClr val="333333"/>
                </a:solidFill>
                <a:latin typeface="Source Sans Pro" panose="020B0503030403020204" pitchFamily="34" charset="0"/>
              </a:rPr>
              <a:t>Designate</a:t>
            </a:r>
            <a:r>
              <a:rPr lang="fr-FR" altLang="fr-FR" sz="1600" dirty="0">
                <a:solidFill>
                  <a:srgbClr val="333333"/>
                </a:solidFill>
                <a:latin typeface="Source Sans Pro" panose="020B0503030403020204" pitchFamily="34" charset="0"/>
              </a:rPr>
              <a:t> the markers </a:t>
            </a:r>
            <a:r>
              <a:rPr lang="fr-FR" altLang="fr-FR" sz="1600" dirty="0" err="1">
                <a:solidFill>
                  <a:srgbClr val="333333"/>
                </a:solidFill>
                <a:latin typeface="Source Sans Pro" panose="020B0503030403020204" pitchFamily="34" charset="0"/>
              </a:rPr>
              <a:t>you</a:t>
            </a:r>
            <a:r>
              <a:rPr lang="fr-FR" altLang="fr-FR" sz="1600" dirty="0">
                <a:solidFill>
                  <a:srgbClr val="333333"/>
                </a:solidFill>
                <a:latin typeface="Source Sans Pro" panose="020B0503030403020204" pitchFamily="34" charset="0"/>
              </a:rPr>
              <a:t> </a:t>
            </a:r>
            <a:r>
              <a:rPr lang="fr-FR" altLang="fr-FR" sz="1600" dirty="0" err="1">
                <a:solidFill>
                  <a:srgbClr val="333333"/>
                </a:solidFill>
                <a:latin typeface="Source Sans Pro" panose="020B0503030403020204" pitchFamily="34" charset="0"/>
              </a:rPr>
              <a:t>want</a:t>
            </a:r>
            <a:r>
              <a:rPr lang="fr-FR" altLang="fr-FR" sz="1600" dirty="0">
                <a:solidFill>
                  <a:srgbClr val="333333"/>
                </a:solidFill>
                <a:latin typeface="Source Sans Pro" panose="020B0503030403020204" pitchFamily="34" charset="0"/>
              </a:rPr>
              <a:t> to impute as </a:t>
            </a:r>
            <a:r>
              <a:rPr lang="fr-FR" altLang="fr-FR" sz="1600" b="1" dirty="0" err="1">
                <a:solidFill>
                  <a:srgbClr val="333333"/>
                </a:solidFill>
                <a:latin typeface="Source Sans Pro" panose="020B0503030403020204" pitchFamily="34" charset="0"/>
              </a:rPr>
              <a:t>exploratory</a:t>
            </a:r>
            <a:r>
              <a:rPr lang="fr-FR" altLang="fr-FR" sz="1600" dirty="0">
                <a:solidFill>
                  <a:srgbClr val="333333"/>
                </a:solidFill>
                <a:latin typeface="Source Sans Pro" panose="020B0503030403020204" pitchFamily="34" charset="0"/>
              </a:rPr>
              <a:t>.</a:t>
            </a:r>
          </a:p>
        </p:txBody>
      </p:sp>
    </p:spTree>
    <p:extLst>
      <p:ext uri="{BB962C8B-B14F-4D97-AF65-F5344CB8AC3E}">
        <p14:creationId xmlns:p14="http://schemas.microsoft.com/office/powerpoint/2010/main" val="3989462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B8D2D-2EDA-49F3-982D-47A85475AEE7}"/>
              </a:ext>
            </a:extLst>
          </p:cNvPr>
          <p:cNvSpPr>
            <a:spLocks noGrp="1"/>
          </p:cNvSpPr>
          <p:nvPr>
            <p:ph type="title"/>
          </p:nvPr>
        </p:nvSpPr>
        <p:spPr/>
        <p:txBody>
          <a:bodyPr/>
          <a:lstStyle/>
          <a:p>
            <a:r>
              <a:rPr lang="fr-FR" b="1" dirty="0"/>
              <a:t>1-pyInfinityFlow</a:t>
            </a:r>
          </a:p>
        </p:txBody>
      </p:sp>
      <p:pic>
        <p:nvPicPr>
          <p:cNvPr id="3" name="Image 2">
            <a:extLst>
              <a:ext uri="{FF2B5EF4-FFF2-40B4-BE49-F238E27FC236}">
                <a16:creationId xmlns:a16="http://schemas.microsoft.com/office/drawing/2014/main" id="{180C2EFD-7169-4EB9-A5DF-7383B2CAC7EC}"/>
              </a:ext>
            </a:extLst>
          </p:cNvPr>
          <p:cNvPicPr>
            <a:picLocks noChangeAspect="1"/>
          </p:cNvPicPr>
          <p:nvPr/>
        </p:nvPicPr>
        <p:blipFill>
          <a:blip r:embed="rId2"/>
          <a:stretch>
            <a:fillRect/>
          </a:stretch>
        </p:blipFill>
        <p:spPr>
          <a:xfrm>
            <a:off x="4012442" y="2904067"/>
            <a:ext cx="3286584" cy="2343477"/>
          </a:xfrm>
          <a:prstGeom prst="rect">
            <a:avLst/>
          </a:prstGeom>
        </p:spPr>
      </p:pic>
      <p:sp>
        <p:nvSpPr>
          <p:cNvPr id="5" name="ZoneTexte 4">
            <a:extLst>
              <a:ext uri="{FF2B5EF4-FFF2-40B4-BE49-F238E27FC236}">
                <a16:creationId xmlns:a16="http://schemas.microsoft.com/office/drawing/2014/main" id="{7D4E7D23-20C4-4BCC-A929-CD2C02C9FC5F}"/>
              </a:ext>
            </a:extLst>
          </p:cNvPr>
          <p:cNvSpPr txBox="1"/>
          <p:nvPr/>
        </p:nvSpPr>
        <p:spPr>
          <a:xfrm>
            <a:off x="3729567" y="1817986"/>
            <a:ext cx="4246033" cy="1323439"/>
          </a:xfrm>
          <a:prstGeom prst="rect">
            <a:avLst/>
          </a:prstGeom>
          <a:solidFill>
            <a:schemeClr val="tx2">
              <a:lumMod val="20000"/>
              <a:lumOff val="80000"/>
            </a:schemeClr>
          </a:solidFill>
        </p:spPr>
        <p:txBody>
          <a:bodyPr wrap="square" rtlCol="0">
            <a:spAutoFit/>
          </a:bodyPr>
          <a:lstStyle/>
          <a:p>
            <a:pPr algn="ctr"/>
            <a:r>
              <a:rPr lang="en-US" sz="1600" dirty="0"/>
              <a:t>Please indicate the number of cores and check box if you want to transform your data with estimate </a:t>
            </a:r>
            <a:r>
              <a:rPr lang="en-US" sz="1600" dirty="0" err="1"/>
              <a:t>logicle</a:t>
            </a:r>
            <a:r>
              <a:rPr lang="en-US" sz="1600" dirty="0"/>
              <a:t>. If you have already transform your data in section 2-Preprocessing, please do not check box</a:t>
            </a:r>
            <a:endParaRPr lang="fr-FR" sz="1600" dirty="0"/>
          </a:p>
        </p:txBody>
      </p:sp>
      <p:sp>
        <p:nvSpPr>
          <p:cNvPr id="4" name="Rectangle 3">
            <a:extLst>
              <a:ext uri="{FF2B5EF4-FFF2-40B4-BE49-F238E27FC236}">
                <a16:creationId xmlns:a16="http://schemas.microsoft.com/office/drawing/2014/main" id="{96E107BF-AADB-4441-BB37-456D8DCB9B04}"/>
              </a:ext>
            </a:extLst>
          </p:cNvPr>
          <p:cNvSpPr/>
          <p:nvPr/>
        </p:nvSpPr>
        <p:spPr>
          <a:xfrm>
            <a:off x="110066" y="5247544"/>
            <a:ext cx="6096000" cy="1477328"/>
          </a:xfrm>
          <a:prstGeom prst="rect">
            <a:avLst/>
          </a:prstGeom>
        </p:spPr>
        <p:txBody>
          <a:bodyPr>
            <a:spAutoFit/>
          </a:bodyPr>
          <a:lstStyle/>
          <a:p>
            <a:pPr lvl="0" eaLnBrk="0" fontAlgn="base" hangingPunct="0">
              <a:spcBef>
                <a:spcPct val="0"/>
              </a:spcBef>
              <a:spcAft>
                <a:spcPct val="0"/>
              </a:spcAft>
            </a:pPr>
            <a:r>
              <a:rPr lang="fr-FR" altLang="fr-FR" b="1" dirty="0" err="1">
                <a:solidFill>
                  <a:srgbClr val="333333"/>
                </a:solidFill>
                <a:latin typeface="Source Sans Pro" panose="020B0503030403020204" pitchFamily="34" charset="0"/>
              </a:rPr>
              <a:t>Step</a:t>
            </a:r>
            <a:r>
              <a:rPr lang="fr-FR" altLang="fr-FR" b="1" dirty="0">
                <a:solidFill>
                  <a:srgbClr val="333333"/>
                </a:solidFill>
                <a:latin typeface="Source Sans Pro" panose="020B0503030403020204" pitchFamily="34" charset="0"/>
              </a:rPr>
              <a:t> 3 – Run </a:t>
            </a:r>
            <a:r>
              <a:rPr lang="fr-FR" altLang="fr-FR" b="1" dirty="0" err="1">
                <a:solidFill>
                  <a:srgbClr val="333333"/>
                </a:solidFill>
                <a:latin typeface="Source Sans Pro" panose="020B0503030403020204" pitchFamily="34" charset="0"/>
              </a:rPr>
              <a:t>pyInfinityFlow</a:t>
            </a:r>
            <a:r>
              <a:rPr lang="fr-FR" altLang="fr-FR" b="1" dirty="0">
                <a:solidFill>
                  <a:srgbClr val="333333"/>
                </a:solidFill>
                <a:latin typeface="Source Sans Pro" panose="020B0503030403020204" pitchFamily="34" charset="0"/>
              </a:rPr>
              <a:t>:</a:t>
            </a:r>
          </a:p>
          <a:p>
            <a:pPr lvl="0" eaLnBrk="0" fontAlgn="base" hangingPunct="0">
              <a:spcBef>
                <a:spcPct val="0"/>
              </a:spcBef>
              <a:spcAft>
                <a:spcPct val="0"/>
              </a:spcAft>
            </a:pPr>
            <a:endParaRPr lang="fr-FR" altLang="fr-FR" dirty="0">
              <a:solidFill>
                <a:srgbClr val="333333"/>
              </a:solidFill>
              <a:latin typeface="Source Sans Pro" panose="020B0503030403020204" pitchFamily="34" charset="0"/>
            </a:endParaRPr>
          </a:p>
          <a:p>
            <a:pPr lvl="0" eaLnBrk="0" fontAlgn="base" hangingPunct="0">
              <a:spcBef>
                <a:spcPct val="0"/>
              </a:spcBef>
              <a:spcAft>
                <a:spcPct val="0"/>
              </a:spcAft>
              <a:buFontTx/>
              <a:buChar char="•"/>
            </a:pPr>
            <a:r>
              <a:rPr lang="fr-FR" altLang="fr-FR" dirty="0">
                <a:solidFill>
                  <a:srgbClr val="333333"/>
                </a:solidFill>
                <a:latin typeface="Source Sans Pro" panose="020B0503030403020204" pitchFamily="34" charset="0"/>
              </a:rPr>
              <a:t>Select the </a:t>
            </a:r>
            <a:r>
              <a:rPr lang="fr-FR" altLang="fr-FR" dirty="0" err="1">
                <a:solidFill>
                  <a:srgbClr val="333333"/>
                </a:solidFill>
                <a:latin typeface="Source Sans Pro" panose="020B0503030403020204" pitchFamily="34" charset="0"/>
              </a:rPr>
              <a:t>number</a:t>
            </a:r>
            <a:r>
              <a:rPr lang="fr-FR" altLang="fr-FR" dirty="0">
                <a:solidFill>
                  <a:srgbClr val="333333"/>
                </a:solidFill>
                <a:latin typeface="Source Sans Pro" panose="020B0503030403020204" pitchFamily="34" charset="0"/>
              </a:rPr>
              <a:t> of </a:t>
            </a:r>
            <a:r>
              <a:rPr lang="fr-FR" altLang="fr-FR" dirty="0" err="1">
                <a:solidFill>
                  <a:srgbClr val="333333"/>
                </a:solidFill>
                <a:latin typeface="Source Sans Pro" panose="020B0503030403020204" pitchFamily="34" charset="0"/>
              </a:rPr>
              <a:t>cores</a:t>
            </a:r>
            <a:r>
              <a:rPr lang="fr-FR" altLang="fr-FR" dirty="0">
                <a:solidFill>
                  <a:srgbClr val="333333"/>
                </a:solidFill>
                <a:latin typeface="Source Sans Pro" panose="020B0503030403020204" pitchFamily="34" charset="0"/>
              </a:rPr>
              <a:t> to use, </a:t>
            </a:r>
            <a:r>
              <a:rPr lang="fr-FR" altLang="fr-FR" dirty="0" err="1">
                <a:solidFill>
                  <a:srgbClr val="333333"/>
                </a:solidFill>
                <a:latin typeface="Source Sans Pro" panose="020B0503030403020204" pitchFamily="34" charset="0"/>
              </a:rPr>
              <a:t>based</a:t>
            </a:r>
            <a:r>
              <a:rPr lang="fr-FR" altLang="fr-FR" dirty="0">
                <a:solidFill>
                  <a:srgbClr val="333333"/>
                </a:solidFill>
                <a:latin typeface="Source Sans Pro" panose="020B0503030403020204" pitchFamily="34" charset="0"/>
              </a:rPr>
              <a:t> on </a:t>
            </a:r>
            <a:r>
              <a:rPr lang="fr-FR" altLang="fr-FR" dirty="0" err="1">
                <a:solidFill>
                  <a:srgbClr val="333333"/>
                </a:solidFill>
                <a:latin typeface="Source Sans Pro" panose="020B0503030403020204" pitchFamily="34" charset="0"/>
              </a:rPr>
              <a:t>your</a:t>
            </a:r>
            <a:r>
              <a:rPr lang="fr-FR" altLang="fr-FR" dirty="0">
                <a:solidFill>
                  <a:srgbClr val="333333"/>
                </a:solidFill>
                <a:latin typeface="Source Sans Pro" panose="020B0503030403020204" pitchFamily="34" charset="0"/>
              </a:rPr>
              <a:t> </a:t>
            </a:r>
            <a:r>
              <a:rPr lang="fr-FR" altLang="fr-FR" dirty="0" err="1">
                <a:solidFill>
                  <a:srgbClr val="333333"/>
                </a:solidFill>
                <a:latin typeface="Source Sans Pro" panose="020B0503030403020204" pitchFamily="34" charset="0"/>
              </a:rPr>
              <a:t>machine's</a:t>
            </a:r>
            <a:r>
              <a:rPr lang="fr-FR" altLang="fr-FR" dirty="0">
                <a:solidFill>
                  <a:srgbClr val="333333"/>
                </a:solidFill>
                <a:latin typeface="Source Sans Pro" panose="020B0503030403020204" pitchFamily="34" charset="0"/>
              </a:rPr>
              <a:t> </a:t>
            </a:r>
            <a:r>
              <a:rPr lang="fr-FR" altLang="fr-FR" dirty="0" err="1">
                <a:solidFill>
                  <a:srgbClr val="333333"/>
                </a:solidFill>
                <a:latin typeface="Source Sans Pro" panose="020B0503030403020204" pitchFamily="34" charset="0"/>
              </a:rPr>
              <a:t>capabilities</a:t>
            </a:r>
            <a:r>
              <a:rPr lang="fr-FR" altLang="fr-FR" dirty="0">
                <a:solidFill>
                  <a:srgbClr val="333333"/>
                </a:solidFill>
                <a:latin typeface="Source Sans Pro" panose="020B0503030403020204" pitchFamily="34" charset="0"/>
              </a:rPr>
              <a:t>.</a:t>
            </a:r>
          </a:p>
          <a:p>
            <a:pPr lvl="0" eaLnBrk="0" fontAlgn="base" hangingPunct="0">
              <a:spcBef>
                <a:spcPct val="0"/>
              </a:spcBef>
              <a:spcAft>
                <a:spcPct val="0"/>
              </a:spcAft>
              <a:buFontTx/>
              <a:buChar char="•"/>
            </a:pPr>
            <a:r>
              <a:rPr lang="fr-FR" altLang="fr-FR" dirty="0">
                <a:solidFill>
                  <a:srgbClr val="333333"/>
                </a:solidFill>
                <a:latin typeface="Source Sans Pro" panose="020B0503030403020204" pitchFamily="34" charset="0"/>
              </a:rPr>
              <a:t>Click </a:t>
            </a:r>
            <a:r>
              <a:rPr lang="fr-FR" altLang="fr-FR" b="1" dirty="0">
                <a:solidFill>
                  <a:srgbClr val="333333"/>
                </a:solidFill>
                <a:latin typeface="Source Sans Pro" panose="020B0503030403020204" pitchFamily="34" charset="0"/>
              </a:rPr>
              <a:t>Run </a:t>
            </a:r>
            <a:r>
              <a:rPr lang="fr-FR" altLang="fr-FR" b="1" dirty="0" err="1">
                <a:solidFill>
                  <a:srgbClr val="333333"/>
                </a:solidFill>
                <a:latin typeface="Source Sans Pro" panose="020B0503030403020204" pitchFamily="34" charset="0"/>
              </a:rPr>
              <a:t>pyInfinityFlow</a:t>
            </a:r>
            <a:r>
              <a:rPr lang="fr-FR" altLang="fr-FR" dirty="0">
                <a:solidFill>
                  <a:srgbClr val="333333"/>
                </a:solidFill>
                <a:latin typeface="Source Sans Pro" panose="020B0503030403020204" pitchFamily="34" charset="0"/>
              </a:rPr>
              <a:t> to start the </a:t>
            </a:r>
            <a:r>
              <a:rPr lang="fr-FR" altLang="fr-FR" dirty="0" err="1">
                <a:solidFill>
                  <a:srgbClr val="333333"/>
                </a:solidFill>
                <a:latin typeface="Source Sans Pro" panose="020B0503030403020204" pitchFamily="34" charset="0"/>
              </a:rPr>
              <a:t>prediction</a:t>
            </a:r>
            <a:r>
              <a:rPr lang="fr-FR" altLang="fr-FR" dirty="0">
                <a:solidFill>
                  <a:srgbClr val="333333"/>
                </a:solidFill>
                <a:latin typeface="Source Sans Pro" panose="020B0503030403020204" pitchFamily="34" charset="0"/>
              </a:rPr>
              <a:t> process.</a:t>
            </a:r>
            <a:endParaRPr lang="fr-FR" dirty="0"/>
          </a:p>
        </p:txBody>
      </p:sp>
    </p:spTree>
    <p:extLst>
      <p:ext uri="{BB962C8B-B14F-4D97-AF65-F5344CB8AC3E}">
        <p14:creationId xmlns:p14="http://schemas.microsoft.com/office/powerpoint/2010/main" val="3686774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E674CA-D3CD-40C6-8F0F-24A38498F7E7}"/>
              </a:ext>
            </a:extLst>
          </p:cNvPr>
          <p:cNvSpPr>
            <a:spLocks noGrp="1"/>
          </p:cNvSpPr>
          <p:nvPr>
            <p:ph type="title"/>
          </p:nvPr>
        </p:nvSpPr>
        <p:spPr>
          <a:xfrm>
            <a:off x="2004355" y="116632"/>
            <a:ext cx="8220104" cy="921337"/>
          </a:xfrm>
        </p:spPr>
        <p:txBody>
          <a:bodyPr/>
          <a:lstStyle/>
          <a:p>
            <a:r>
              <a:rPr lang="fr-FR" b="1" dirty="0"/>
              <a:t>2- Stats </a:t>
            </a:r>
            <a:r>
              <a:rPr lang="fr-FR" b="1" dirty="0" err="1"/>
              <a:t>pyInfintiyFlow</a:t>
            </a:r>
            <a:endParaRPr lang="fr-FR" b="1" dirty="0"/>
          </a:p>
        </p:txBody>
      </p:sp>
      <p:sp>
        <p:nvSpPr>
          <p:cNvPr id="3" name="Rectangle 2">
            <a:extLst>
              <a:ext uri="{FF2B5EF4-FFF2-40B4-BE49-F238E27FC236}">
                <a16:creationId xmlns:a16="http://schemas.microsoft.com/office/drawing/2014/main" id="{22297DDF-4225-4DD4-BE47-6F7AB1A622FD}"/>
              </a:ext>
            </a:extLst>
          </p:cNvPr>
          <p:cNvSpPr/>
          <p:nvPr/>
        </p:nvSpPr>
        <p:spPr>
          <a:xfrm>
            <a:off x="457200" y="1358037"/>
            <a:ext cx="6096000" cy="1200329"/>
          </a:xfrm>
          <a:prstGeom prst="rect">
            <a:avLst/>
          </a:prstGeom>
        </p:spPr>
        <p:txBody>
          <a:bodyPr>
            <a:spAutoFit/>
          </a:bodyPr>
          <a:lstStyle/>
          <a:p>
            <a:pPr algn="just"/>
            <a:r>
              <a:rPr lang="en-US" b="1" dirty="0">
                <a:solidFill>
                  <a:srgbClr val="333333"/>
                </a:solidFill>
                <a:latin typeface="Source Sans Pro" panose="020B0503030403020204" pitchFamily="34" charset="0"/>
              </a:rPr>
              <a:t>Step 4 – Statistics:</a:t>
            </a:r>
            <a:endParaRPr lang="en-US" dirty="0">
              <a:solidFill>
                <a:srgbClr val="333333"/>
              </a:solidFill>
              <a:latin typeface="Source Sans Pro" panose="020B0503030403020204" pitchFamily="34" charset="0"/>
            </a:endParaRPr>
          </a:p>
          <a:p>
            <a:pPr algn="just">
              <a:buFont typeface="Arial" panose="020B0604020202020204" pitchFamily="34" charset="0"/>
              <a:buChar char="•"/>
            </a:pPr>
            <a:r>
              <a:rPr lang="en-US" dirty="0">
                <a:solidFill>
                  <a:srgbClr val="333333"/>
                </a:solidFill>
                <a:latin typeface="Source Sans Pro" panose="020B0503030403020204" pitchFamily="34" charset="0"/>
              </a:rPr>
              <a:t>This part allows you to compute statistics either on:</a:t>
            </a:r>
          </a:p>
          <a:p>
            <a:pPr marL="742950" lvl="1" indent="-285750" algn="just">
              <a:buFont typeface="Arial" panose="020B0604020202020204" pitchFamily="34" charset="0"/>
              <a:buChar char="•"/>
            </a:pPr>
            <a:r>
              <a:rPr lang="en-US" dirty="0">
                <a:solidFill>
                  <a:srgbClr val="333333"/>
                </a:solidFill>
                <a:latin typeface="Source Sans Pro" panose="020B0503030403020204" pitchFamily="34" charset="0"/>
              </a:rPr>
              <a:t>The original measured values, or</a:t>
            </a:r>
          </a:p>
          <a:p>
            <a:pPr marL="742950" lvl="1" indent="-285750" algn="just">
              <a:buFont typeface="Arial" panose="020B0604020202020204" pitchFamily="34" charset="0"/>
              <a:buChar char="•"/>
            </a:pPr>
            <a:r>
              <a:rPr lang="en-US" dirty="0">
                <a:solidFill>
                  <a:srgbClr val="333333"/>
                </a:solidFill>
                <a:latin typeface="Source Sans Pro" panose="020B0503030403020204" pitchFamily="34" charset="0"/>
              </a:rPr>
              <a:t>The predicted values from </a:t>
            </a:r>
            <a:r>
              <a:rPr lang="en-US" dirty="0" err="1">
                <a:solidFill>
                  <a:srgbClr val="333333"/>
                </a:solidFill>
                <a:latin typeface="Source Sans Pro" panose="020B0503030403020204" pitchFamily="34" charset="0"/>
              </a:rPr>
              <a:t>pyInfinityFlow</a:t>
            </a:r>
            <a:r>
              <a:rPr lang="en-US" dirty="0">
                <a:solidFill>
                  <a:srgbClr val="333333"/>
                </a:solidFill>
                <a:latin typeface="Source Sans Pro" panose="020B0503030403020204" pitchFamily="34" charset="0"/>
              </a:rPr>
              <a:t>.</a:t>
            </a:r>
          </a:p>
        </p:txBody>
      </p:sp>
      <p:pic>
        <p:nvPicPr>
          <p:cNvPr id="4" name="Image 3">
            <a:extLst>
              <a:ext uri="{FF2B5EF4-FFF2-40B4-BE49-F238E27FC236}">
                <a16:creationId xmlns:a16="http://schemas.microsoft.com/office/drawing/2014/main" id="{A1095230-187D-475B-AB94-A021AC220399}"/>
              </a:ext>
            </a:extLst>
          </p:cNvPr>
          <p:cNvPicPr>
            <a:picLocks noChangeAspect="1"/>
          </p:cNvPicPr>
          <p:nvPr/>
        </p:nvPicPr>
        <p:blipFill rotWithShape="1">
          <a:blip r:embed="rId2"/>
          <a:srcRect t="7854"/>
          <a:stretch/>
        </p:blipFill>
        <p:spPr>
          <a:xfrm>
            <a:off x="6786190" y="1358036"/>
            <a:ext cx="5124456" cy="5499963"/>
          </a:xfrm>
          <a:prstGeom prst="rect">
            <a:avLst/>
          </a:prstGeom>
        </p:spPr>
      </p:pic>
      <p:sp>
        <p:nvSpPr>
          <p:cNvPr id="5" name="Rectangle 4">
            <a:extLst>
              <a:ext uri="{FF2B5EF4-FFF2-40B4-BE49-F238E27FC236}">
                <a16:creationId xmlns:a16="http://schemas.microsoft.com/office/drawing/2014/main" id="{3AD8D01E-F657-4B71-83C2-05A339E1D2FB}"/>
              </a:ext>
            </a:extLst>
          </p:cNvPr>
          <p:cNvSpPr/>
          <p:nvPr/>
        </p:nvSpPr>
        <p:spPr>
          <a:xfrm>
            <a:off x="2190744" y="5176797"/>
            <a:ext cx="4362456" cy="646331"/>
          </a:xfrm>
          <a:prstGeom prst="rect">
            <a:avLst/>
          </a:prstGeom>
          <a:solidFill>
            <a:schemeClr val="accent3">
              <a:lumMod val="20000"/>
              <a:lumOff val="80000"/>
            </a:schemeClr>
          </a:solidFill>
        </p:spPr>
        <p:txBody>
          <a:bodyPr wrap="square">
            <a:spAutoFit/>
          </a:bodyPr>
          <a:lstStyle/>
          <a:p>
            <a:pPr algn="just"/>
            <a:r>
              <a:rPr lang="en-US" dirty="0">
                <a:solidFill>
                  <a:srgbClr val="333333"/>
                </a:solidFill>
                <a:latin typeface="Source Sans Pro" panose="020B0503030403020204" pitchFamily="34" charset="0"/>
              </a:rPr>
              <a:t>First, define the positivity threshold for each ISO file to interpret marker expression.</a:t>
            </a:r>
          </a:p>
        </p:txBody>
      </p:sp>
    </p:spTree>
    <p:extLst>
      <p:ext uri="{BB962C8B-B14F-4D97-AF65-F5344CB8AC3E}">
        <p14:creationId xmlns:p14="http://schemas.microsoft.com/office/powerpoint/2010/main" val="1440424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0522A-BFBA-427A-BDD8-793665794D88}"/>
              </a:ext>
            </a:extLst>
          </p:cNvPr>
          <p:cNvSpPr>
            <a:spLocks noGrp="1"/>
          </p:cNvSpPr>
          <p:nvPr>
            <p:ph type="title"/>
          </p:nvPr>
        </p:nvSpPr>
        <p:spPr/>
        <p:txBody>
          <a:bodyPr/>
          <a:lstStyle/>
          <a:p>
            <a:r>
              <a:rPr lang="fr-FR" b="1" dirty="0"/>
              <a:t>2- Stats </a:t>
            </a:r>
            <a:r>
              <a:rPr lang="fr-FR" b="1" dirty="0" err="1"/>
              <a:t>pyInfintiyFlow</a:t>
            </a:r>
            <a:endParaRPr lang="fr-FR" dirty="0"/>
          </a:p>
        </p:txBody>
      </p:sp>
      <p:pic>
        <p:nvPicPr>
          <p:cNvPr id="3" name="Image 2">
            <a:extLst>
              <a:ext uri="{FF2B5EF4-FFF2-40B4-BE49-F238E27FC236}">
                <a16:creationId xmlns:a16="http://schemas.microsoft.com/office/drawing/2014/main" id="{A3F0BC15-8D06-486A-BEAE-86F48C49CF81}"/>
              </a:ext>
            </a:extLst>
          </p:cNvPr>
          <p:cNvPicPr>
            <a:picLocks noChangeAspect="1"/>
          </p:cNvPicPr>
          <p:nvPr/>
        </p:nvPicPr>
        <p:blipFill>
          <a:blip r:embed="rId2"/>
          <a:stretch>
            <a:fillRect/>
          </a:stretch>
        </p:blipFill>
        <p:spPr>
          <a:xfrm>
            <a:off x="164628" y="1832421"/>
            <a:ext cx="5362743" cy="4641760"/>
          </a:xfrm>
          <a:prstGeom prst="rect">
            <a:avLst/>
          </a:prstGeom>
        </p:spPr>
      </p:pic>
      <p:pic>
        <p:nvPicPr>
          <p:cNvPr id="4" name="Image 3">
            <a:extLst>
              <a:ext uri="{FF2B5EF4-FFF2-40B4-BE49-F238E27FC236}">
                <a16:creationId xmlns:a16="http://schemas.microsoft.com/office/drawing/2014/main" id="{209BF48D-263D-4C2A-8CAB-168465D8DC23}"/>
              </a:ext>
            </a:extLst>
          </p:cNvPr>
          <p:cNvPicPr>
            <a:picLocks noChangeAspect="1"/>
          </p:cNvPicPr>
          <p:nvPr/>
        </p:nvPicPr>
        <p:blipFill>
          <a:blip r:embed="rId3"/>
          <a:stretch>
            <a:fillRect/>
          </a:stretch>
        </p:blipFill>
        <p:spPr>
          <a:xfrm>
            <a:off x="6267649" y="2175580"/>
            <a:ext cx="5470227" cy="4461309"/>
          </a:xfrm>
          <a:prstGeom prst="rect">
            <a:avLst/>
          </a:prstGeom>
        </p:spPr>
      </p:pic>
      <p:sp>
        <p:nvSpPr>
          <p:cNvPr id="5" name="Flèche : droite 4">
            <a:extLst>
              <a:ext uri="{FF2B5EF4-FFF2-40B4-BE49-F238E27FC236}">
                <a16:creationId xmlns:a16="http://schemas.microsoft.com/office/drawing/2014/main" id="{708445EA-39DF-47B8-8CDF-BDF750603EAA}"/>
              </a:ext>
            </a:extLst>
          </p:cNvPr>
          <p:cNvSpPr/>
          <p:nvPr/>
        </p:nvSpPr>
        <p:spPr>
          <a:xfrm>
            <a:off x="2004354" y="6097414"/>
            <a:ext cx="3919997" cy="2564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44646D3-616B-4FEF-80F4-0D219829714F}"/>
              </a:ext>
            </a:extLst>
          </p:cNvPr>
          <p:cNvSpPr txBox="1"/>
          <p:nvPr/>
        </p:nvSpPr>
        <p:spPr>
          <a:xfrm>
            <a:off x="679939" y="1392535"/>
            <a:ext cx="10058400" cy="369332"/>
          </a:xfrm>
          <a:prstGeom prst="rect">
            <a:avLst/>
          </a:prstGeom>
          <a:noFill/>
        </p:spPr>
        <p:txBody>
          <a:bodyPr wrap="square" rtlCol="0">
            <a:spAutoFit/>
          </a:bodyPr>
          <a:lstStyle/>
          <a:p>
            <a:r>
              <a:rPr lang="fr-FR" dirty="0" err="1"/>
              <a:t>Calculate</a:t>
            </a:r>
            <a:r>
              <a:rPr lang="fr-FR" dirty="0"/>
              <a:t> and export stats for PE </a:t>
            </a:r>
            <a:r>
              <a:rPr lang="fr-FR" dirty="0" err="1"/>
              <a:t>mesured</a:t>
            </a:r>
            <a:r>
              <a:rPr lang="fr-FR" dirty="0"/>
              <a:t> or </a:t>
            </a:r>
            <a:r>
              <a:rPr lang="fr-FR" dirty="0" err="1"/>
              <a:t>estimated</a:t>
            </a:r>
            <a:r>
              <a:rPr lang="fr-FR" dirty="0"/>
              <a:t> by </a:t>
            </a:r>
            <a:r>
              <a:rPr lang="fr-FR" dirty="0" err="1"/>
              <a:t>pyInfinityFlow</a:t>
            </a:r>
            <a:endParaRPr lang="fr-FR" dirty="0"/>
          </a:p>
        </p:txBody>
      </p:sp>
    </p:spTree>
    <p:extLst>
      <p:ext uri="{BB962C8B-B14F-4D97-AF65-F5344CB8AC3E}">
        <p14:creationId xmlns:p14="http://schemas.microsoft.com/office/powerpoint/2010/main" val="2032221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352304-BA57-4356-8487-BACE91724761}"/>
              </a:ext>
            </a:extLst>
          </p:cNvPr>
          <p:cNvSpPr>
            <a:spLocks noGrp="1"/>
          </p:cNvSpPr>
          <p:nvPr>
            <p:ph type="title"/>
          </p:nvPr>
        </p:nvSpPr>
        <p:spPr/>
        <p:txBody>
          <a:bodyPr/>
          <a:lstStyle/>
          <a:p>
            <a:endParaRPr lang="fr-FR" dirty="0"/>
          </a:p>
        </p:txBody>
      </p:sp>
      <p:sp>
        <p:nvSpPr>
          <p:cNvPr id="3" name="Rectangle 2">
            <a:extLst>
              <a:ext uri="{FF2B5EF4-FFF2-40B4-BE49-F238E27FC236}">
                <a16:creationId xmlns:a16="http://schemas.microsoft.com/office/drawing/2014/main" id="{47E172D6-20B7-40F7-9A29-DA135A029AD9}"/>
              </a:ext>
            </a:extLst>
          </p:cNvPr>
          <p:cNvSpPr/>
          <p:nvPr/>
        </p:nvSpPr>
        <p:spPr>
          <a:xfrm>
            <a:off x="4464385" y="3027765"/>
            <a:ext cx="3018776" cy="1077218"/>
          </a:xfrm>
          <a:prstGeom prst="rect">
            <a:avLst/>
          </a:prstGeom>
          <a:solidFill>
            <a:schemeClr val="accent5">
              <a:lumMod val="20000"/>
              <a:lumOff val="80000"/>
            </a:schemeClr>
          </a:solidFill>
        </p:spPr>
        <p:txBody>
          <a:bodyPr wrap="none">
            <a:spAutoFit/>
          </a:bodyPr>
          <a:lstStyle/>
          <a:p>
            <a:pPr algn="ctr"/>
            <a:r>
              <a:rPr lang="fr-FR" sz="3200" b="1" dirty="0"/>
              <a:t>CIPHE CMP app: </a:t>
            </a:r>
          </a:p>
          <a:p>
            <a:pPr algn="ctr"/>
            <a:r>
              <a:rPr lang="fr-FR" sz="3200" b="1" dirty="0"/>
              <a:t>Backups</a:t>
            </a:r>
          </a:p>
        </p:txBody>
      </p:sp>
    </p:spTree>
    <p:extLst>
      <p:ext uri="{BB962C8B-B14F-4D97-AF65-F5344CB8AC3E}">
        <p14:creationId xmlns:p14="http://schemas.microsoft.com/office/powerpoint/2010/main" val="169756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23B84-15F8-47AC-AEC8-C56C74DB6A59}"/>
              </a:ext>
            </a:extLst>
          </p:cNvPr>
          <p:cNvSpPr>
            <a:spLocks noGrp="1"/>
          </p:cNvSpPr>
          <p:nvPr>
            <p:ph type="title"/>
          </p:nvPr>
        </p:nvSpPr>
        <p:spPr/>
        <p:txBody>
          <a:bodyPr/>
          <a:lstStyle/>
          <a:p>
            <a:r>
              <a:rPr lang="fr-FR" b="1" dirty="0"/>
              <a:t>DATA MANAGMENT </a:t>
            </a:r>
          </a:p>
        </p:txBody>
      </p:sp>
      <p:pic>
        <p:nvPicPr>
          <p:cNvPr id="4" name="Image 3">
            <a:extLst>
              <a:ext uri="{FF2B5EF4-FFF2-40B4-BE49-F238E27FC236}">
                <a16:creationId xmlns:a16="http://schemas.microsoft.com/office/drawing/2014/main" id="{B87F3A42-595E-4340-8450-130A41481460}"/>
              </a:ext>
            </a:extLst>
          </p:cNvPr>
          <p:cNvPicPr>
            <a:picLocks noChangeAspect="1"/>
          </p:cNvPicPr>
          <p:nvPr/>
        </p:nvPicPr>
        <p:blipFill rotWithShape="1">
          <a:blip r:embed="rId2"/>
          <a:srcRect t="11827"/>
          <a:stretch/>
        </p:blipFill>
        <p:spPr>
          <a:xfrm>
            <a:off x="1989614" y="1162049"/>
            <a:ext cx="7964011" cy="4905375"/>
          </a:xfrm>
          <a:prstGeom prst="rect">
            <a:avLst/>
          </a:prstGeom>
        </p:spPr>
      </p:pic>
      <p:cxnSp>
        <p:nvCxnSpPr>
          <p:cNvPr id="7" name="Connecteur droit avec flèche 6">
            <a:extLst>
              <a:ext uri="{FF2B5EF4-FFF2-40B4-BE49-F238E27FC236}">
                <a16:creationId xmlns:a16="http://schemas.microsoft.com/office/drawing/2014/main" id="{5D0B34A4-CC0A-46B4-84CD-56189527F580}"/>
              </a:ext>
            </a:extLst>
          </p:cNvPr>
          <p:cNvCxnSpPr/>
          <p:nvPr/>
        </p:nvCxnSpPr>
        <p:spPr>
          <a:xfrm>
            <a:off x="7686675" y="2076450"/>
            <a:ext cx="2409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Connecteur droit avec flèche 8">
            <a:extLst>
              <a:ext uri="{FF2B5EF4-FFF2-40B4-BE49-F238E27FC236}">
                <a16:creationId xmlns:a16="http://schemas.microsoft.com/office/drawing/2014/main" id="{974C6131-4159-45C2-8221-C163601270F8}"/>
              </a:ext>
            </a:extLst>
          </p:cNvPr>
          <p:cNvCxnSpPr>
            <a:cxnSpLocks/>
          </p:cNvCxnSpPr>
          <p:nvPr/>
        </p:nvCxnSpPr>
        <p:spPr>
          <a:xfrm flipH="1">
            <a:off x="1704975" y="2571750"/>
            <a:ext cx="58102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a:extLst>
              <a:ext uri="{FF2B5EF4-FFF2-40B4-BE49-F238E27FC236}">
                <a16:creationId xmlns:a16="http://schemas.microsoft.com/office/drawing/2014/main" id="{32B64FDC-D799-49FE-89DB-502436767280}"/>
              </a:ext>
            </a:extLst>
          </p:cNvPr>
          <p:cNvCxnSpPr>
            <a:cxnSpLocks/>
          </p:cNvCxnSpPr>
          <p:nvPr/>
        </p:nvCxnSpPr>
        <p:spPr>
          <a:xfrm flipH="1">
            <a:off x="1704975" y="1847850"/>
            <a:ext cx="58102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0FD0BB57-B350-44F4-8BA2-FD2C2394AF95}"/>
              </a:ext>
            </a:extLst>
          </p:cNvPr>
          <p:cNvCxnSpPr>
            <a:cxnSpLocks/>
          </p:cNvCxnSpPr>
          <p:nvPr/>
        </p:nvCxnSpPr>
        <p:spPr>
          <a:xfrm flipH="1">
            <a:off x="1704975" y="3733800"/>
            <a:ext cx="58102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C0D53836-1618-4BC1-9C6B-13A39115FE10}"/>
              </a:ext>
            </a:extLst>
          </p:cNvPr>
          <p:cNvCxnSpPr>
            <a:cxnSpLocks/>
          </p:cNvCxnSpPr>
          <p:nvPr/>
        </p:nvCxnSpPr>
        <p:spPr>
          <a:xfrm flipH="1">
            <a:off x="1704975" y="4733925"/>
            <a:ext cx="58102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EDDCFF93-2D4D-4A61-9268-3F52BAF8F320}"/>
              </a:ext>
            </a:extLst>
          </p:cNvPr>
          <p:cNvCxnSpPr>
            <a:cxnSpLocks/>
          </p:cNvCxnSpPr>
          <p:nvPr/>
        </p:nvCxnSpPr>
        <p:spPr>
          <a:xfrm flipH="1">
            <a:off x="1704975" y="5514975"/>
            <a:ext cx="58102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DBD29436-D11C-4A6B-94FA-A7CC930126FF}"/>
              </a:ext>
            </a:extLst>
          </p:cNvPr>
          <p:cNvSpPr txBox="1"/>
          <p:nvPr/>
        </p:nvSpPr>
        <p:spPr>
          <a:xfrm>
            <a:off x="266698" y="1658006"/>
            <a:ext cx="1438277" cy="523220"/>
          </a:xfrm>
          <a:prstGeom prst="rect">
            <a:avLst/>
          </a:prstGeom>
          <a:noFill/>
        </p:spPr>
        <p:txBody>
          <a:bodyPr wrap="square" rtlCol="0">
            <a:spAutoFit/>
          </a:bodyPr>
          <a:lstStyle/>
          <a:p>
            <a:pPr algn="ctr"/>
            <a:r>
              <a:rPr lang="fr-FR" sz="1400" dirty="0"/>
              <a:t>Name of </a:t>
            </a:r>
            <a:r>
              <a:rPr lang="fr-FR" sz="1400" dirty="0" err="1"/>
              <a:t>your</a:t>
            </a:r>
            <a:r>
              <a:rPr lang="fr-FR" sz="1400" dirty="0"/>
              <a:t> </a:t>
            </a:r>
            <a:r>
              <a:rPr lang="fr-FR" sz="1400" dirty="0" err="1"/>
              <a:t>experiment</a:t>
            </a:r>
            <a:endParaRPr lang="fr-FR" sz="1400" dirty="0"/>
          </a:p>
        </p:txBody>
      </p:sp>
      <p:sp>
        <p:nvSpPr>
          <p:cNvPr id="22" name="ZoneTexte 21">
            <a:extLst>
              <a:ext uri="{FF2B5EF4-FFF2-40B4-BE49-F238E27FC236}">
                <a16:creationId xmlns:a16="http://schemas.microsoft.com/office/drawing/2014/main" id="{E8FCD6F7-E602-4852-B3D8-8CD0A5057B39}"/>
              </a:ext>
            </a:extLst>
          </p:cNvPr>
          <p:cNvSpPr txBox="1"/>
          <p:nvPr/>
        </p:nvSpPr>
        <p:spPr>
          <a:xfrm>
            <a:off x="266698" y="2364344"/>
            <a:ext cx="1438277" cy="738664"/>
          </a:xfrm>
          <a:prstGeom prst="rect">
            <a:avLst/>
          </a:prstGeom>
          <a:noFill/>
        </p:spPr>
        <p:txBody>
          <a:bodyPr wrap="square" rtlCol="0">
            <a:spAutoFit/>
          </a:bodyPr>
          <a:lstStyle/>
          <a:p>
            <a:pPr algn="ctr"/>
            <a:r>
              <a:rPr lang="fr-FR" sz="1400" dirty="0"/>
              <a:t>Select </a:t>
            </a:r>
            <a:r>
              <a:rPr lang="fr-FR" sz="1400" dirty="0" err="1"/>
              <a:t>your</a:t>
            </a:r>
            <a:r>
              <a:rPr lang="fr-FR" sz="1400" dirty="0"/>
              <a:t> </a:t>
            </a:r>
            <a:r>
              <a:rPr lang="fr-FR" sz="1400" dirty="0" err="1"/>
              <a:t>experiment</a:t>
            </a:r>
            <a:endParaRPr lang="fr-FR" sz="1400" dirty="0"/>
          </a:p>
          <a:p>
            <a:pPr algn="ctr"/>
            <a:r>
              <a:rPr lang="fr-FR" sz="1400" dirty="0"/>
              <a:t> (</a:t>
            </a:r>
            <a:r>
              <a:rPr lang="fr-FR" sz="1400" dirty="0" err="1"/>
              <a:t>Bc</a:t>
            </a:r>
            <a:r>
              <a:rPr lang="fr-FR" sz="1400" dirty="0"/>
              <a:t> = </a:t>
            </a:r>
            <a:r>
              <a:rPr lang="fr-FR" sz="1400" dirty="0" err="1"/>
              <a:t>barcode</a:t>
            </a:r>
            <a:r>
              <a:rPr lang="fr-FR" sz="1400" dirty="0"/>
              <a:t>)</a:t>
            </a:r>
          </a:p>
        </p:txBody>
      </p:sp>
      <p:sp>
        <p:nvSpPr>
          <p:cNvPr id="23" name="ZoneTexte 22">
            <a:extLst>
              <a:ext uri="{FF2B5EF4-FFF2-40B4-BE49-F238E27FC236}">
                <a16:creationId xmlns:a16="http://schemas.microsoft.com/office/drawing/2014/main" id="{810184B3-16D8-46B2-BB2B-37C4C5CBE081}"/>
              </a:ext>
            </a:extLst>
          </p:cNvPr>
          <p:cNvSpPr txBox="1"/>
          <p:nvPr/>
        </p:nvSpPr>
        <p:spPr>
          <a:xfrm>
            <a:off x="266698" y="3493383"/>
            <a:ext cx="1438277" cy="523220"/>
          </a:xfrm>
          <a:prstGeom prst="rect">
            <a:avLst/>
          </a:prstGeom>
          <a:noFill/>
        </p:spPr>
        <p:txBody>
          <a:bodyPr wrap="square" rtlCol="0">
            <a:spAutoFit/>
          </a:bodyPr>
          <a:lstStyle/>
          <a:p>
            <a:pPr algn="ctr"/>
            <a:r>
              <a:rPr lang="fr-FR" sz="1400" dirty="0" err="1"/>
              <a:t>Indicate</a:t>
            </a:r>
            <a:r>
              <a:rPr lang="fr-FR" sz="1400" dirty="0"/>
              <a:t> </a:t>
            </a:r>
            <a:r>
              <a:rPr lang="fr-FR" sz="1400" dirty="0" err="1"/>
              <a:t>your</a:t>
            </a:r>
            <a:r>
              <a:rPr lang="fr-FR" sz="1400" dirty="0"/>
              <a:t> plate </a:t>
            </a:r>
            <a:r>
              <a:rPr lang="fr-FR" sz="1400" dirty="0" err="1"/>
              <a:t>number</a:t>
            </a:r>
            <a:endParaRPr lang="fr-FR" sz="1400" dirty="0"/>
          </a:p>
        </p:txBody>
      </p:sp>
      <p:sp>
        <p:nvSpPr>
          <p:cNvPr id="24" name="ZoneTexte 23">
            <a:extLst>
              <a:ext uri="{FF2B5EF4-FFF2-40B4-BE49-F238E27FC236}">
                <a16:creationId xmlns:a16="http://schemas.microsoft.com/office/drawing/2014/main" id="{5343C796-9F5D-4F51-A082-771DEEC6D5A4}"/>
              </a:ext>
            </a:extLst>
          </p:cNvPr>
          <p:cNvSpPr txBox="1"/>
          <p:nvPr/>
        </p:nvSpPr>
        <p:spPr>
          <a:xfrm>
            <a:off x="266697" y="4466692"/>
            <a:ext cx="1438277" cy="738664"/>
          </a:xfrm>
          <a:prstGeom prst="rect">
            <a:avLst/>
          </a:prstGeom>
          <a:noFill/>
        </p:spPr>
        <p:txBody>
          <a:bodyPr wrap="square" rtlCol="0">
            <a:spAutoFit/>
          </a:bodyPr>
          <a:lstStyle/>
          <a:p>
            <a:pPr algn="ctr"/>
            <a:r>
              <a:rPr lang="fr-FR" sz="1400" dirty="0" err="1"/>
              <a:t>Choose</a:t>
            </a:r>
            <a:r>
              <a:rPr lang="fr-FR" sz="1400" dirty="0"/>
              <a:t> the </a:t>
            </a:r>
            <a:r>
              <a:rPr lang="fr-FR" sz="1400" dirty="0" err="1"/>
              <a:t>path</a:t>
            </a:r>
            <a:r>
              <a:rPr lang="fr-FR" sz="1400" dirty="0"/>
              <a:t> to </a:t>
            </a:r>
            <a:r>
              <a:rPr lang="fr-FR" sz="1400" dirty="0" err="1"/>
              <a:t>your</a:t>
            </a:r>
            <a:r>
              <a:rPr lang="fr-FR" sz="1400" dirty="0"/>
              <a:t> FCS files for </a:t>
            </a:r>
            <a:r>
              <a:rPr lang="fr-FR" sz="1400" dirty="0" err="1"/>
              <a:t>each</a:t>
            </a:r>
            <a:r>
              <a:rPr lang="fr-FR" sz="1400" dirty="0"/>
              <a:t> plate</a:t>
            </a:r>
          </a:p>
        </p:txBody>
      </p:sp>
      <p:sp>
        <p:nvSpPr>
          <p:cNvPr id="25" name="ZoneTexte 24">
            <a:extLst>
              <a:ext uri="{FF2B5EF4-FFF2-40B4-BE49-F238E27FC236}">
                <a16:creationId xmlns:a16="http://schemas.microsoft.com/office/drawing/2014/main" id="{4DCD4C21-DA17-4C93-8633-CFF1FE100324}"/>
              </a:ext>
            </a:extLst>
          </p:cNvPr>
          <p:cNvSpPr txBox="1"/>
          <p:nvPr/>
        </p:nvSpPr>
        <p:spPr>
          <a:xfrm>
            <a:off x="266698" y="5380287"/>
            <a:ext cx="1438277" cy="523220"/>
          </a:xfrm>
          <a:prstGeom prst="rect">
            <a:avLst/>
          </a:prstGeom>
          <a:noFill/>
        </p:spPr>
        <p:txBody>
          <a:bodyPr wrap="square" rtlCol="0">
            <a:spAutoFit/>
          </a:bodyPr>
          <a:lstStyle/>
          <a:p>
            <a:pPr algn="ctr"/>
            <a:r>
              <a:rPr lang="fr-FR" sz="1400" dirty="0" err="1"/>
              <a:t>Load</a:t>
            </a:r>
            <a:r>
              <a:rPr lang="fr-FR" sz="1400" dirty="0"/>
              <a:t> the FCS files</a:t>
            </a:r>
          </a:p>
        </p:txBody>
      </p:sp>
      <p:sp>
        <p:nvSpPr>
          <p:cNvPr id="26" name="ZoneTexte 25">
            <a:extLst>
              <a:ext uri="{FF2B5EF4-FFF2-40B4-BE49-F238E27FC236}">
                <a16:creationId xmlns:a16="http://schemas.microsoft.com/office/drawing/2014/main" id="{28AC69E0-2E82-4F9F-B772-D86EED46EC19}"/>
              </a:ext>
            </a:extLst>
          </p:cNvPr>
          <p:cNvSpPr txBox="1"/>
          <p:nvPr/>
        </p:nvSpPr>
        <p:spPr>
          <a:xfrm>
            <a:off x="9953625" y="1848178"/>
            <a:ext cx="1438277" cy="307777"/>
          </a:xfrm>
          <a:prstGeom prst="rect">
            <a:avLst/>
          </a:prstGeom>
          <a:noFill/>
        </p:spPr>
        <p:txBody>
          <a:bodyPr wrap="square" rtlCol="0">
            <a:spAutoFit/>
          </a:bodyPr>
          <a:lstStyle/>
          <a:p>
            <a:pPr algn="ctr"/>
            <a:r>
              <a:rPr lang="fr-FR" sz="1400" dirty="0" err="1"/>
              <a:t>Upload</a:t>
            </a:r>
            <a:r>
              <a:rPr lang="fr-FR" sz="1400" dirty="0"/>
              <a:t> </a:t>
            </a:r>
          </a:p>
        </p:txBody>
      </p:sp>
    </p:spTree>
    <p:extLst>
      <p:ext uri="{BB962C8B-B14F-4D97-AF65-F5344CB8AC3E}">
        <p14:creationId xmlns:p14="http://schemas.microsoft.com/office/powerpoint/2010/main" val="3425920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AB3DB-7CEC-4FDC-BD4F-5C12E6C3BA23}"/>
              </a:ext>
            </a:extLst>
          </p:cNvPr>
          <p:cNvSpPr>
            <a:spLocks noGrp="1"/>
          </p:cNvSpPr>
          <p:nvPr>
            <p:ph type="title"/>
          </p:nvPr>
        </p:nvSpPr>
        <p:spPr/>
        <p:txBody>
          <a:bodyPr/>
          <a:lstStyle/>
          <a:p>
            <a:r>
              <a:rPr lang="fr-FR" b="1" dirty="0"/>
              <a:t>Backups</a:t>
            </a:r>
          </a:p>
        </p:txBody>
      </p:sp>
      <p:pic>
        <p:nvPicPr>
          <p:cNvPr id="3" name="Image 2">
            <a:extLst>
              <a:ext uri="{FF2B5EF4-FFF2-40B4-BE49-F238E27FC236}">
                <a16:creationId xmlns:a16="http://schemas.microsoft.com/office/drawing/2014/main" id="{5E997C5A-359C-4096-ADC7-1E179ADFE0F8}"/>
              </a:ext>
            </a:extLst>
          </p:cNvPr>
          <p:cNvPicPr>
            <a:picLocks noChangeAspect="1"/>
          </p:cNvPicPr>
          <p:nvPr/>
        </p:nvPicPr>
        <p:blipFill>
          <a:blip r:embed="rId2"/>
          <a:stretch>
            <a:fillRect/>
          </a:stretch>
        </p:blipFill>
        <p:spPr>
          <a:xfrm>
            <a:off x="1541048" y="2255264"/>
            <a:ext cx="1695687" cy="2553056"/>
          </a:xfrm>
          <a:prstGeom prst="rect">
            <a:avLst/>
          </a:prstGeom>
        </p:spPr>
      </p:pic>
      <p:sp>
        <p:nvSpPr>
          <p:cNvPr id="4" name="ZoneTexte 3">
            <a:extLst>
              <a:ext uri="{FF2B5EF4-FFF2-40B4-BE49-F238E27FC236}">
                <a16:creationId xmlns:a16="http://schemas.microsoft.com/office/drawing/2014/main" id="{328214FD-4D62-44C5-A1F7-36E3FFEA9DE7}"/>
              </a:ext>
            </a:extLst>
          </p:cNvPr>
          <p:cNvSpPr txBox="1"/>
          <p:nvPr/>
        </p:nvSpPr>
        <p:spPr>
          <a:xfrm>
            <a:off x="1397114" y="1716226"/>
            <a:ext cx="2192752" cy="369332"/>
          </a:xfrm>
          <a:prstGeom prst="rect">
            <a:avLst/>
          </a:prstGeom>
          <a:solidFill>
            <a:schemeClr val="accent5">
              <a:lumMod val="20000"/>
              <a:lumOff val="80000"/>
            </a:schemeClr>
          </a:solidFill>
        </p:spPr>
        <p:txBody>
          <a:bodyPr wrap="square" rtlCol="0">
            <a:spAutoFit/>
          </a:bodyPr>
          <a:lstStyle/>
          <a:p>
            <a:r>
              <a:rPr lang="fr-FR" b="1" dirty="0"/>
              <a:t>1 – Save FCS files</a:t>
            </a:r>
          </a:p>
        </p:txBody>
      </p:sp>
      <p:sp>
        <p:nvSpPr>
          <p:cNvPr id="5" name="ZoneTexte 4">
            <a:extLst>
              <a:ext uri="{FF2B5EF4-FFF2-40B4-BE49-F238E27FC236}">
                <a16:creationId xmlns:a16="http://schemas.microsoft.com/office/drawing/2014/main" id="{7CB1B2BD-772C-4DEE-A5B0-4C32302A545D}"/>
              </a:ext>
            </a:extLst>
          </p:cNvPr>
          <p:cNvSpPr txBox="1"/>
          <p:nvPr/>
        </p:nvSpPr>
        <p:spPr>
          <a:xfrm>
            <a:off x="7315199" y="1716226"/>
            <a:ext cx="1718734" cy="369332"/>
          </a:xfrm>
          <a:prstGeom prst="rect">
            <a:avLst/>
          </a:prstGeom>
          <a:solidFill>
            <a:schemeClr val="accent5">
              <a:lumMod val="20000"/>
              <a:lumOff val="80000"/>
            </a:schemeClr>
          </a:solidFill>
        </p:spPr>
        <p:txBody>
          <a:bodyPr wrap="square" rtlCol="0">
            <a:spAutoFit/>
          </a:bodyPr>
          <a:lstStyle/>
          <a:p>
            <a:r>
              <a:rPr lang="fr-FR" b="1" dirty="0"/>
              <a:t>2 – Save </a:t>
            </a:r>
            <a:r>
              <a:rPr lang="fr-FR" b="1" dirty="0" err="1"/>
              <a:t>project</a:t>
            </a:r>
            <a:endParaRPr lang="fr-FR" b="1" dirty="0"/>
          </a:p>
        </p:txBody>
      </p:sp>
      <p:pic>
        <p:nvPicPr>
          <p:cNvPr id="6" name="Image 5">
            <a:extLst>
              <a:ext uri="{FF2B5EF4-FFF2-40B4-BE49-F238E27FC236}">
                <a16:creationId xmlns:a16="http://schemas.microsoft.com/office/drawing/2014/main" id="{AA306452-F92A-41D5-ADCD-C1B70766D14F}"/>
              </a:ext>
            </a:extLst>
          </p:cNvPr>
          <p:cNvPicPr>
            <a:picLocks noChangeAspect="1"/>
          </p:cNvPicPr>
          <p:nvPr/>
        </p:nvPicPr>
        <p:blipFill rotWithShape="1">
          <a:blip r:embed="rId3"/>
          <a:srcRect l="23123" t="19360" r="452" b="-4494"/>
          <a:stretch/>
        </p:blipFill>
        <p:spPr>
          <a:xfrm>
            <a:off x="5588000" y="2263731"/>
            <a:ext cx="5729810" cy="1443609"/>
          </a:xfrm>
          <a:prstGeom prst="rect">
            <a:avLst/>
          </a:prstGeom>
        </p:spPr>
      </p:pic>
      <p:sp>
        <p:nvSpPr>
          <p:cNvPr id="7" name="ZoneTexte 6">
            <a:extLst>
              <a:ext uri="{FF2B5EF4-FFF2-40B4-BE49-F238E27FC236}">
                <a16:creationId xmlns:a16="http://schemas.microsoft.com/office/drawing/2014/main" id="{ADC650C1-E2D8-447A-8E60-9544BBC68605}"/>
              </a:ext>
            </a:extLst>
          </p:cNvPr>
          <p:cNvSpPr txBox="1"/>
          <p:nvPr/>
        </p:nvSpPr>
        <p:spPr>
          <a:xfrm>
            <a:off x="575733" y="5147733"/>
            <a:ext cx="4147490" cy="584775"/>
          </a:xfrm>
          <a:prstGeom prst="rect">
            <a:avLst/>
          </a:prstGeom>
          <a:noFill/>
        </p:spPr>
        <p:txBody>
          <a:bodyPr wrap="square" rtlCol="0">
            <a:spAutoFit/>
          </a:bodyPr>
          <a:lstStyle/>
          <a:p>
            <a:pPr algn="ctr"/>
            <a:r>
              <a:rPr lang="en-US" sz="1600" dirty="0"/>
              <a:t>Useful for saving only the FCS files of one or more plates for further analysis in another tool.</a:t>
            </a:r>
            <a:endParaRPr lang="fr-FR" sz="1600" dirty="0"/>
          </a:p>
        </p:txBody>
      </p:sp>
      <p:sp>
        <p:nvSpPr>
          <p:cNvPr id="8" name="ZoneTexte 7">
            <a:extLst>
              <a:ext uri="{FF2B5EF4-FFF2-40B4-BE49-F238E27FC236}">
                <a16:creationId xmlns:a16="http://schemas.microsoft.com/office/drawing/2014/main" id="{3DB1ABEA-99E2-4DAC-BECC-6941F10A956A}"/>
              </a:ext>
            </a:extLst>
          </p:cNvPr>
          <p:cNvSpPr txBox="1"/>
          <p:nvPr/>
        </p:nvSpPr>
        <p:spPr>
          <a:xfrm>
            <a:off x="5864343" y="3868579"/>
            <a:ext cx="4147490" cy="830997"/>
          </a:xfrm>
          <a:prstGeom prst="rect">
            <a:avLst/>
          </a:prstGeom>
          <a:noFill/>
        </p:spPr>
        <p:txBody>
          <a:bodyPr wrap="square" rtlCol="0">
            <a:spAutoFit/>
          </a:bodyPr>
          <a:lstStyle/>
          <a:p>
            <a:pPr algn="ctr"/>
            <a:r>
              <a:rPr lang="en-US" sz="1600" dirty="0"/>
              <a:t>Saves the entire project and everything you've done in the application, so you can continue the analysis later.</a:t>
            </a:r>
            <a:endParaRPr lang="fr-FR" sz="1600" dirty="0"/>
          </a:p>
        </p:txBody>
      </p:sp>
      <p:cxnSp>
        <p:nvCxnSpPr>
          <p:cNvPr id="10" name="Connecteur droit avec flèche 9">
            <a:extLst>
              <a:ext uri="{FF2B5EF4-FFF2-40B4-BE49-F238E27FC236}">
                <a16:creationId xmlns:a16="http://schemas.microsoft.com/office/drawing/2014/main" id="{355661E2-2AC3-4060-B857-16D4A7BF1573}"/>
              </a:ext>
            </a:extLst>
          </p:cNvPr>
          <p:cNvCxnSpPr/>
          <p:nvPr/>
        </p:nvCxnSpPr>
        <p:spPr>
          <a:xfrm flipV="1">
            <a:off x="9931400" y="3302853"/>
            <a:ext cx="160867" cy="5657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3800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69E26-174E-4170-8D38-00056BD0495E}"/>
              </a:ext>
            </a:extLst>
          </p:cNvPr>
          <p:cNvSpPr>
            <a:spLocks noGrp="1"/>
          </p:cNvSpPr>
          <p:nvPr>
            <p:ph type="title"/>
          </p:nvPr>
        </p:nvSpPr>
        <p:spPr/>
        <p:txBody>
          <a:bodyPr/>
          <a:lstStyle/>
          <a:p>
            <a:r>
              <a:rPr lang="fr-FR" b="1" dirty="0"/>
              <a:t>Backups</a:t>
            </a:r>
            <a:endParaRPr lang="fr-FR" dirty="0"/>
          </a:p>
        </p:txBody>
      </p:sp>
      <p:pic>
        <p:nvPicPr>
          <p:cNvPr id="3" name="Image 2">
            <a:extLst>
              <a:ext uri="{FF2B5EF4-FFF2-40B4-BE49-F238E27FC236}">
                <a16:creationId xmlns:a16="http://schemas.microsoft.com/office/drawing/2014/main" id="{9BBC61CA-2B61-4D4F-A31E-B9C15BD22E48}"/>
              </a:ext>
            </a:extLst>
          </p:cNvPr>
          <p:cNvPicPr>
            <a:picLocks noChangeAspect="1"/>
          </p:cNvPicPr>
          <p:nvPr/>
        </p:nvPicPr>
        <p:blipFill>
          <a:blip r:embed="rId2"/>
          <a:stretch>
            <a:fillRect/>
          </a:stretch>
        </p:blipFill>
        <p:spPr>
          <a:xfrm>
            <a:off x="1541048" y="2255264"/>
            <a:ext cx="1695687" cy="2553056"/>
          </a:xfrm>
          <a:prstGeom prst="rect">
            <a:avLst/>
          </a:prstGeom>
        </p:spPr>
      </p:pic>
      <p:sp>
        <p:nvSpPr>
          <p:cNvPr id="4" name="ZoneTexte 3">
            <a:extLst>
              <a:ext uri="{FF2B5EF4-FFF2-40B4-BE49-F238E27FC236}">
                <a16:creationId xmlns:a16="http://schemas.microsoft.com/office/drawing/2014/main" id="{99663129-EBCD-45FF-B206-1C1B4D00B75B}"/>
              </a:ext>
            </a:extLst>
          </p:cNvPr>
          <p:cNvSpPr txBox="1"/>
          <p:nvPr/>
        </p:nvSpPr>
        <p:spPr>
          <a:xfrm>
            <a:off x="1397114" y="1716226"/>
            <a:ext cx="2192752" cy="369332"/>
          </a:xfrm>
          <a:prstGeom prst="rect">
            <a:avLst/>
          </a:prstGeom>
          <a:solidFill>
            <a:schemeClr val="accent5">
              <a:lumMod val="20000"/>
              <a:lumOff val="80000"/>
            </a:schemeClr>
          </a:solidFill>
        </p:spPr>
        <p:txBody>
          <a:bodyPr wrap="square" rtlCol="0">
            <a:spAutoFit/>
          </a:bodyPr>
          <a:lstStyle/>
          <a:p>
            <a:r>
              <a:rPr lang="fr-FR" b="1" dirty="0"/>
              <a:t>1 – Save FCS files</a:t>
            </a:r>
          </a:p>
        </p:txBody>
      </p:sp>
      <p:sp>
        <p:nvSpPr>
          <p:cNvPr id="5" name="ZoneTexte 4">
            <a:extLst>
              <a:ext uri="{FF2B5EF4-FFF2-40B4-BE49-F238E27FC236}">
                <a16:creationId xmlns:a16="http://schemas.microsoft.com/office/drawing/2014/main" id="{3DCEFB3E-CAC8-4EC2-952C-6EDF70893F4A}"/>
              </a:ext>
            </a:extLst>
          </p:cNvPr>
          <p:cNvSpPr txBox="1"/>
          <p:nvPr/>
        </p:nvSpPr>
        <p:spPr>
          <a:xfrm>
            <a:off x="575733" y="5147733"/>
            <a:ext cx="4147490" cy="584775"/>
          </a:xfrm>
          <a:prstGeom prst="rect">
            <a:avLst/>
          </a:prstGeom>
          <a:noFill/>
        </p:spPr>
        <p:txBody>
          <a:bodyPr wrap="square" rtlCol="0">
            <a:spAutoFit/>
          </a:bodyPr>
          <a:lstStyle/>
          <a:p>
            <a:pPr algn="ctr"/>
            <a:r>
              <a:rPr lang="en-US" sz="1600" dirty="0"/>
              <a:t>Useful for saving only the FCS files of one or more plates for further analysis in another tool.</a:t>
            </a:r>
            <a:endParaRPr lang="fr-FR" sz="1600" dirty="0"/>
          </a:p>
        </p:txBody>
      </p:sp>
      <p:pic>
        <p:nvPicPr>
          <p:cNvPr id="6" name="Image 5">
            <a:extLst>
              <a:ext uri="{FF2B5EF4-FFF2-40B4-BE49-F238E27FC236}">
                <a16:creationId xmlns:a16="http://schemas.microsoft.com/office/drawing/2014/main" id="{CC81C091-1D01-4E57-9F27-727A94A53782}"/>
              </a:ext>
            </a:extLst>
          </p:cNvPr>
          <p:cNvPicPr>
            <a:picLocks noChangeAspect="1"/>
          </p:cNvPicPr>
          <p:nvPr/>
        </p:nvPicPr>
        <p:blipFill>
          <a:blip r:embed="rId3"/>
          <a:stretch>
            <a:fillRect/>
          </a:stretch>
        </p:blipFill>
        <p:spPr>
          <a:xfrm>
            <a:off x="6020500" y="1716226"/>
            <a:ext cx="5163271" cy="3591426"/>
          </a:xfrm>
          <a:prstGeom prst="rect">
            <a:avLst/>
          </a:prstGeom>
        </p:spPr>
      </p:pic>
      <p:cxnSp>
        <p:nvCxnSpPr>
          <p:cNvPr id="8" name="Connecteur droit 7">
            <a:extLst>
              <a:ext uri="{FF2B5EF4-FFF2-40B4-BE49-F238E27FC236}">
                <a16:creationId xmlns:a16="http://schemas.microsoft.com/office/drawing/2014/main" id="{C94AA03A-746B-4461-BC93-BEC4701B15B8}"/>
              </a:ext>
            </a:extLst>
          </p:cNvPr>
          <p:cNvCxnSpPr/>
          <p:nvPr/>
        </p:nvCxnSpPr>
        <p:spPr>
          <a:xfrm flipV="1">
            <a:off x="3124200" y="3632200"/>
            <a:ext cx="2971800" cy="838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4638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4C768-B3EE-428D-9F64-021BF1A57C18}"/>
              </a:ext>
            </a:extLst>
          </p:cNvPr>
          <p:cNvSpPr>
            <a:spLocks noGrp="1"/>
          </p:cNvSpPr>
          <p:nvPr>
            <p:ph type="title"/>
          </p:nvPr>
        </p:nvSpPr>
        <p:spPr/>
        <p:txBody>
          <a:bodyPr/>
          <a:lstStyle/>
          <a:p>
            <a:r>
              <a:rPr lang="fr-FR" b="1" dirty="0"/>
              <a:t>Backups</a:t>
            </a:r>
            <a:endParaRPr lang="fr-FR" dirty="0"/>
          </a:p>
        </p:txBody>
      </p:sp>
      <p:sp>
        <p:nvSpPr>
          <p:cNvPr id="3" name="ZoneTexte 2">
            <a:extLst>
              <a:ext uri="{FF2B5EF4-FFF2-40B4-BE49-F238E27FC236}">
                <a16:creationId xmlns:a16="http://schemas.microsoft.com/office/drawing/2014/main" id="{A63AB493-AC63-4655-889D-B6B020F4FBEE}"/>
              </a:ext>
            </a:extLst>
          </p:cNvPr>
          <p:cNvSpPr txBox="1"/>
          <p:nvPr/>
        </p:nvSpPr>
        <p:spPr>
          <a:xfrm>
            <a:off x="2093389" y="1970226"/>
            <a:ext cx="1718734" cy="369332"/>
          </a:xfrm>
          <a:prstGeom prst="rect">
            <a:avLst/>
          </a:prstGeom>
          <a:solidFill>
            <a:schemeClr val="accent5">
              <a:lumMod val="20000"/>
              <a:lumOff val="80000"/>
            </a:schemeClr>
          </a:solidFill>
        </p:spPr>
        <p:txBody>
          <a:bodyPr wrap="square" rtlCol="0">
            <a:spAutoFit/>
          </a:bodyPr>
          <a:lstStyle/>
          <a:p>
            <a:r>
              <a:rPr lang="fr-FR" b="1" dirty="0"/>
              <a:t>2 – Save </a:t>
            </a:r>
            <a:r>
              <a:rPr lang="fr-FR" b="1" dirty="0" err="1"/>
              <a:t>project</a:t>
            </a:r>
            <a:endParaRPr lang="fr-FR" b="1" dirty="0"/>
          </a:p>
        </p:txBody>
      </p:sp>
      <p:pic>
        <p:nvPicPr>
          <p:cNvPr id="4" name="Image 3">
            <a:extLst>
              <a:ext uri="{FF2B5EF4-FFF2-40B4-BE49-F238E27FC236}">
                <a16:creationId xmlns:a16="http://schemas.microsoft.com/office/drawing/2014/main" id="{0492F615-6C7A-45EC-9438-CE532F702557}"/>
              </a:ext>
            </a:extLst>
          </p:cNvPr>
          <p:cNvPicPr>
            <a:picLocks noChangeAspect="1"/>
          </p:cNvPicPr>
          <p:nvPr/>
        </p:nvPicPr>
        <p:blipFill rotWithShape="1">
          <a:blip r:embed="rId2"/>
          <a:srcRect l="23123" t="19360" r="452" b="-4494"/>
          <a:stretch/>
        </p:blipFill>
        <p:spPr>
          <a:xfrm>
            <a:off x="366190" y="2517731"/>
            <a:ext cx="5729810" cy="1443609"/>
          </a:xfrm>
          <a:prstGeom prst="rect">
            <a:avLst/>
          </a:prstGeom>
        </p:spPr>
      </p:pic>
      <p:sp>
        <p:nvSpPr>
          <p:cNvPr id="5" name="ZoneTexte 4">
            <a:extLst>
              <a:ext uri="{FF2B5EF4-FFF2-40B4-BE49-F238E27FC236}">
                <a16:creationId xmlns:a16="http://schemas.microsoft.com/office/drawing/2014/main" id="{AD04ED10-CFEB-4230-8394-640B07DF7CDD}"/>
              </a:ext>
            </a:extLst>
          </p:cNvPr>
          <p:cNvSpPr txBox="1"/>
          <p:nvPr/>
        </p:nvSpPr>
        <p:spPr>
          <a:xfrm>
            <a:off x="642533" y="4122579"/>
            <a:ext cx="4147490" cy="830997"/>
          </a:xfrm>
          <a:prstGeom prst="rect">
            <a:avLst/>
          </a:prstGeom>
          <a:noFill/>
        </p:spPr>
        <p:txBody>
          <a:bodyPr wrap="square" rtlCol="0">
            <a:spAutoFit/>
          </a:bodyPr>
          <a:lstStyle/>
          <a:p>
            <a:pPr algn="ctr"/>
            <a:r>
              <a:rPr lang="en-US" sz="1600" dirty="0"/>
              <a:t>Saves the entire project and everything you've done in the application, so you can continue the analysis later.</a:t>
            </a:r>
            <a:endParaRPr lang="fr-FR" sz="1600" dirty="0"/>
          </a:p>
        </p:txBody>
      </p:sp>
      <p:sp>
        <p:nvSpPr>
          <p:cNvPr id="6" name="ZoneTexte 5">
            <a:extLst>
              <a:ext uri="{FF2B5EF4-FFF2-40B4-BE49-F238E27FC236}">
                <a16:creationId xmlns:a16="http://schemas.microsoft.com/office/drawing/2014/main" id="{876A76C8-D8E7-4A57-BE9B-F2E4F0928129}"/>
              </a:ext>
            </a:extLst>
          </p:cNvPr>
          <p:cNvSpPr txBox="1"/>
          <p:nvPr/>
        </p:nvSpPr>
        <p:spPr>
          <a:xfrm>
            <a:off x="7001934" y="2777870"/>
            <a:ext cx="3843866" cy="923330"/>
          </a:xfrm>
          <a:prstGeom prst="rect">
            <a:avLst/>
          </a:prstGeom>
          <a:noFill/>
        </p:spPr>
        <p:txBody>
          <a:bodyPr wrap="square" rtlCol="0">
            <a:spAutoFit/>
          </a:bodyPr>
          <a:lstStyle/>
          <a:p>
            <a:r>
              <a:rPr lang="en-US" dirty="0"/>
              <a:t>You'll find save buttons for each section (I recommend saving after each minimum section).</a:t>
            </a:r>
            <a:endParaRPr lang="fr-FR" dirty="0"/>
          </a:p>
        </p:txBody>
      </p:sp>
    </p:spTree>
    <p:extLst>
      <p:ext uri="{BB962C8B-B14F-4D97-AF65-F5344CB8AC3E}">
        <p14:creationId xmlns:p14="http://schemas.microsoft.com/office/powerpoint/2010/main" val="40836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BE1E97-225C-4546-990F-FD66834D31FC}"/>
              </a:ext>
            </a:extLst>
          </p:cNvPr>
          <p:cNvSpPr>
            <a:spLocks noGrp="1"/>
          </p:cNvSpPr>
          <p:nvPr>
            <p:ph type="title"/>
          </p:nvPr>
        </p:nvSpPr>
        <p:spPr/>
        <p:txBody>
          <a:bodyPr/>
          <a:lstStyle/>
          <a:p>
            <a:r>
              <a:rPr lang="fr-FR" b="1" dirty="0"/>
              <a:t>STEP BY STEP : </a:t>
            </a:r>
            <a:r>
              <a:rPr lang="fr-FR" b="1" dirty="0" err="1"/>
              <a:t>load</a:t>
            </a:r>
            <a:r>
              <a:rPr lang="fr-FR" b="1" dirty="0"/>
              <a:t> </a:t>
            </a:r>
            <a:r>
              <a:rPr lang="fr-FR" b="1" dirty="0" err="1"/>
              <a:t>your</a:t>
            </a:r>
            <a:r>
              <a:rPr lang="fr-FR" b="1" dirty="0"/>
              <a:t> data</a:t>
            </a:r>
          </a:p>
        </p:txBody>
      </p:sp>
      <p:pic>
        <p:nvPicPr>
          <p:cNvPr id="3" name="Image 2">
            <a:extLst>
              <a:ext uri="{FF2B5EF4-FFF2-40B4-BE49-F238E27FC236}">
                <a16:creationId xmlns:a16="http://schemas.microsoft.com/office/drawing/2014/main" id="{383FA9CD-581F-48BB-9F51-C12B35C3318E}"/>
              </a:ext>
            </a:extLst>
          </p:cNvPr>
          <p:cNvPicPr>
            <a:picLocks noChangeAspect="1"/>
          </p:cNvPicPr>
          <p:nvPr/>
        </p:nvPicPr>
        <p:blipFill>
          <a:blip r:embed="rId2"/>
          <a:stretch>
            <a:fillRect/>
          </a:stretch>
        </p:blipFill>
        <p:spPr>
          <a:xfrm>
            <a:off x="1967542" y="1366685"/>
            <a:ext cx="3210373" cy="2181529"/>
          </a:xfrm>
          <a:prstGeom prst="rect">
            <a:avLst/>
          </a:prstGeom>
        </p:spPr>
      </p:pic>
      <p:sp>
        <p:nvSpPr>
          <p:cNvPr id="4" name="ZoneTexte 3">
            <a:extLst>
              <a:ext uri="{FF2B5EF4-FFF2-40B4-BE49-F238E27FC236}">
                <a16:creationId xmlns:a16="http://schemas.microsoft.com/office/drawing/2014/main" id="{645D4C44-CBE8-4A1E-A670-384BAA12AB19}"/>
              </a:ext>
            </a:extLst>
          </p:cNvPr>
          <p:cNvSpPr txBox="1"/>
          <p:nvPr/>
        </p:nvSpPr>
        <p:spPr>
          <a:xfrm>
            <a:off x="276225" y="1419225"/>
            <a:ext cx="1514475" cy="800219"/>
          </a:xfrm>
          <a:prstGeom prst="rect">
            <a:avLst/>
          </a:prstGeom>
          <a:noFill/>
        </p:spPr>
        <p:txBody>
          <a:bodyPr wrap="square" rtlCol="0">
            <a:spAutoFit/>
          </a:bodyPr>
          <a:lstStyle/>
          <a:p>
            <a:r>
              <a:rPr lang="fr-FR" dirty="0">
                <a:highlight>
                  <a:srgbClr val="FFFF00"/>
                </a:highlight>
              </a:rPr>
              <a:t>1-</a:t>
            </a:r>
            <a:r>
              <a:rPr lang="fr-FR" dirty="0"/>
              <a:t> </a:t>
            </a:r>
            <a:r>
              <a:rPr lang="fr-FR" sz="1400" dirty="0"/>
              <a:t>For </a:t>
            </a:r>
            <a:r>
              <a:rPr lang="fr-FR" sz="1400" dirty="0" err="1"/>
              <a:t>each</a:t>
            </a:r>
            <a:r>
              <a:rPr lang="fr-FR" sz="1400" dirty="0"/>
              <a:t> plate </a:t>
            </a:r>
            <a:r>
              <a:rPr lang="fr-FR" sz="1400" dirty="0" err="1"/>
              <a:t>please</a:t>
            </a:r>
            <a:r>
              <a:rPr lang="fr-FR" sz="1400" dirty="0"/>
              <a:t> click on the </a:t>
            </a:r>
            <a:r>
              <a:rPr lang="fr-FR" sz="1400" dirty="0" err="1"/>
              <a:t>button</a:t>
            </a:r>
            <a:r>
              <a:rPr lang="fr-FR" sz="1400" dirty="0"/>
              <a:t> </a:t>
            </a:r>
          </a:p>
        </p:txBody>
      </p:sp>
      <p:cxnSp>
        <p:nvCxnSpPr>
          <p:cNvPr id="5" name="Connecteur droit avec flèche 4">
            <a:extLst>
              <a:ext uri="{FF2B5EF4-FFF2-40B4-BE49-F238E27FC236}">
                <a16:creationId xmlns:a16="http://schemas.microsoft.com/office/drawing/2014/main" id="{5248F4C2-9748-4D48-A749-BE28292E06A6}"/>
              </a:ext>
            </a:extLst>
          </p:cNvPr>
          <p:cNvCxnSpPr>
            <a:cxnSpLocks/>
          </p:cNvCxnSpPr>
          <p:nvPr/>
        </p:nvCxnSpPr>
        <p:spPr>
          <a:xfrm>
            <a:off x="1790700" y="1928931"/>
            <a:ext cx="409575" cy="4332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8" name="Image 7">
            <a:extLst>
              <a:ext uri="{FF2B5EF4-FFF2-40B4-BE49-F238E27FC236}">
                <a16:creationId xmlns:a16="http://schemas.microsoft.com/office/drawing/2014/main" id="{D2DA971E-7251-42D3-94C2-CC7F6D63A2B2}"/>
              </a:ext>
            </a:extLst>
          </p:cNvPr>
          <p:cNvPicPr>
            <a:picLocks noChangeAspect="1"/>
          </p:cNvPicPr>
          <p:nvPr/>
        </p:nvPicPr>
        <p:blipFill rotWithShape="1">
          <a:blip r:embed="rId3"/>
          <a:srcRect t="2846" r="72288" b="41083"/>
          <a:stretch/>
        </p:blipFill>
        <p:spPr>
          <a:xfrm>
            <a:off x="7790104" y="1424105"/>
            <a:ext cx="2143665" cy="1404801"/>
          </a:xfrm>
          <a:prstGeom prst="rect">
            <a:avLst/>
          </a:prstGeom>
        </p:spPr>
      </p:pic>
      <p:sp>
        <p:nvSpPr>
          <p:cNvPr id="9" name="ZoneTexte 8">
            <a:extLst>
              <a:ext uri="{FF2B5EF4-FFF2-40B4-BE49-F238E27FC236}">
                <a16:creationId xmlns:a16="http://schemas.microsoft.com/office/drawing/2014/main" id="{D0854068-1E0D-4B7D-8226-73DBEC5B29D0}"/>
              </a:ext>
            </a:extLst>
          </p:cNvPr>
          <p:cNvSpPr txBox="1"/>
          <p:nvPr/>
        </p:nvSpPr>
        <p:spPr>
          <a:xfrm>
            <a:off x="5351388" y="1526946"/>
            <a:ext cx="2265243" cy="584775"/>
          </a:xfrm>
          <a:prstGeom prst="rect">
            <a:avLst/>
          </a:prstGeom>
          <a:noFill/>
        </p:spPr>
        <p:txBody>
          <a:bodyPr wrap="square" rtlCol="0">
            <a:spAutoFit/>
          </a:bodyPr>
          <a:lstStyle/>
          <a:p>
            <a:r>
              <a:rPr lang="fr-FR" dirty="0">
                <a:highlight>
                  <a:srgbClr val="FFFF00"/>
                </a:highlight>
              </a:rPr>
              <a:t>2- </a:t>
            </a:r>
            <a:r>
              <a:rPr lang="fr-FR" sz="1400" dirty="0"/>
              <a:t>Click on </a:t>
            </a:r>
            <a:r>
              <a:rPr lang="fr-FR" sz="1400" dirty="0" err="1"/>
              <a:t>path</a:t>
            </a:r>
            <a:r>
              <a:rPr lang="fr-FR" sz="1400" dirty="0"/>
              <a:t> to </a:t>
            </a:r>
            <a:r>
              <a:rPr lang="fr-FR" sz="1400" dirty="0" err="1"/>
              <a:t>your</a:t>
            </a:r>
            <a:r>
              <a:rPr lang="fr-FR" sz="1400" dirty="0"/>
              <a:t> FCS for the </a:t>
            </a:r>
            <a:r>
              <a:rPr lang="fr-FR" sz="1400" dirty="0" err="1"/>
              <a:t>selected</a:t>
            </a:r>
            <a:r>
              <a:rPr lang="fr-FR" sz="1400" dirty="0"/>
              <a:t> plate</a:t>
            </a:r>
          </a:p>
        </p:txBody>
      </p:sp>
      <p:sp>
        <p:nvSpPr>
          <p:cNvPr id="11" name="ZoneTexte 10">
            <a:extLst>
              <a:ext uri="{FF2B5EF4-FFF2-40B4-BE49-F238E27FC236}">
                <a16:creationId xmlns:a16="http://schemas.microsoft.com/office/drawing/2014/main" id="{8CFA15C3-8258-4CD8-8A3C-E7A318596B3A}"/>
              </a:ext>
            </a:extLst>
          </p:cNvPr>
          <p:cNvSpPr txBox="1"/>
          <p:nvPr/>
        </p:nvSpPr>
        <p:spPr>
          <a:xfrm>
            <a:off x="276225" y="3548214"/>
            <a:ext cx="3600450" cy="369332"/>
          </a:xfrm>
          <a:prstGeom prst="rect">
            <a:avLst/>
          </a:prstGeom>
          <a:noFill/>
        </p:spPr>
        <p:txBody>
          <a:bodyPr wrap="square" rtlCol="0">
            <a:spAutoFit/>
          </a:bodyPr>
          <a:lstStyle/>
          <a:p>
            <a:r>
              <a:rPr lang="fr-FR" dirty="0">
                <a:highlight>
                  <a:srgbClr val="FFFF00"/>
                </a:highlight>
              </a:rPr>
              <a:t>3- </a:t>
            </a:r>
            <a:r>
              <a:rPr lang="fr-FR" sz="1400" dirty="0" err="1"/>
              <a:t>Repeat</a:t>
            </a:r>
            <a:r>
              <a:rPr lang="fr-FR" sz="1400" dirty="0"/>
              <a:t> </a:t>
            </a:r>
            <a:r>
              <a:rPr lang="fr-FR" sz="1400" dirty="0" err="1"/>
              <a:t>these</a:t>
            </a:r>
            <a:r>
              <a:rPr lang="fr-FR" sz="1400" dirty="0"/>
              <a:t> </a:t>
            </a:r>
            <a:r>
              <a:rPr lang="fr-FR" sz="1400" dirty="0" err="1"/>
              <a:t>steps</a:t>
            </a:r>
            <a:r>
              <a:rPr lang="fr-FR" sz="1400" dirty="0"/>
              <a:t> for the </a:t>
            </a:r>
            <a:r>
              <a:rPr lang="fr-FR" sz="1400" dirty="0" err="1"/>
              <a:t>other</a:t>
            </a:r>
            <a:r>
              <a:rPr lang="fr-FR" sz="1400" dirty="0"/>
              <a:t> plates</a:t>
            </a:r>
          </a:p>
        </p:txBody>
      </p:sp>
      <p:sp>
        <p:nvSpPr>
          <p:cNvPr id="12" name="ZoneTexte 11">
            <a:extLst>
              <a:ext uri="{FF2B5EF4-FFF2-40B4-BE49-F238E27FC236}">
                <a16:creationId xmlns:a16="http://schemas.microsoft.com/office/drawing/2014/main" id="{387F2C5F-8E1D-4381-91FD-8B3C8CDAC0AD}"/>
              </a:ext>
            </a:extLst>
          </p:cNvPr>
          <p:cNvSpPr txBox="1"/>
          <p:nvPr/>
        </p:nvSpPr>
        <p:spPr>
          <a:xfrm>
            <a:off x="276225" y="3843267"/>
            <a:ext cx="3600450" cy="369332"/>
          </a:xfrm>
          <a:prstGeom prst="rect">
            <a:avLst/>
          </a:prstGeom>
          <a:noFill/>
        </p:spPr>
        <p:txBody>
          <a:bodyPr wrap="square" rtlCol="0">
            <a:spAutoFit/>
          </a:bodyPr>
          <a:lstStyle/>
          <a:p>
            <a:r>
              <a:rPr lang="fr-FR" dirty="0">
                <a:highlight>
                  <a:srgbClr val="FFFF00"/>
                </a:highlight>
              </a:rPr>
              <a:t>4- </a:t>
            </a:r>
            <a:r>
              <a:rPr lang="fr-FR" sz="1400" dirty="0"/>
              <a:t>Click on </a:t>
            </a:r>
            <a:r>
              <a:rPr lang="fr-FR" sz="1400" dirty="0" err="1"/>
              <a:t>Load</a:t>
            </a:r>
            <a:r>
              <a:rPr lang="fr-FR" sz="1400" dirty="0"/>
              <a:t> data</a:t>
            </a:r>
          </a:p>
        </p:txBody>
      </p:sp>
      <p:pic>
        <p:nvPicPr>
          <p:cNvPr id="13" name="Image 12">
            <a:extLst>
              <a:ext uri="{FF2B5EF4-FFF2-40B4-BE49-F238E27FC236}">
                <a16:creationId xmlns:a16="http://schemas.microsoft.com/office/drawing/2014/main" id="{CBB41CC4-9C66-4A01-9881-6ABFEB987DAF}"/>
              </a:ext>
            </a:extLst>
          </p:cNvPr>
          <p:cNvPicPr>
            <a:picLocks noChangeAspect="1"/>
          </p:cNvPicPr>
          <p:nvPr/>
        </p:nvPicPr>
        <p:blipFill>
          <a:blip r:embed="rId4"/>
          <a:stretch>
            <a:fillRect/>
          </a:stretch>
        </p:blipFill>
        <p:spPr>
          <a:xfrm>
            <a:off x="1453354" y="4212599"/>
            <a:ext cx="2048161" cy="2257740"/>
          </a:xfrm>
          <a:prstGeom prst="rect">
            <a:avLst/>
          </a:prstGeom>
        </p:spPr>
      </p:pic>
      <p:cxnSp>
        <p:nvCxnSpPr>
          <p:cNvPr id="14" name="Connecteur droit avec flèche 13">
            <a:extLst>
              <a:ext uri="{FF2B5EF4-FFF2-40B4-BE49-F238E27FC236}">
                <a16:creationId xmlns:a16="http://schemas.microsoft.com/office/drawing/2014/main" id="{491482B5-E3EA-4624-85D3-E47F20200BD8}"/>
              </a:ext>
            </a:extLst>
          </p:cNvPr>
          <p:cNvCxnSpPr>
            <a:cxnSpLocks/>
          </p:cNvCxnSpPr>
          <p:nvPr/>
        </p:nvCxnSpPr>
        <p:spPr>
          <a:xfrm>
            <a:off x="1248566" y="4174499"/>
            <a:ext cx="313534" cy="18453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6" name="Image 15">
            <a:extLst>
              <a:ext uri="{FF2B5EF4-FFF2-40B4-BE49-F238E27FC236}">
                <a16:creationId xmlns:a16="http://schemas.microsoft.com/office/drawing/2014/main" id="{6AC29AC9-3516-4586-95B3-1E0F96D701B2}"/>
              </a:ext>
            </a:extLst>
          </p:cNvPr>
          <p:cNvPicPr>
            <a:picLocks noChangeAspect="1"/>
          </p:cNvPicPr>
          <p:nvPr/>
        </p:nvPicPr>
        <p:blipFill rotWithShape="1">
          <a:blip r:embed="rId5"/>
          <a:srcRect b="64114"/>
          <a:stretch/>
        </p:blipFill>
        <p:spPr>
          <a:xfrm>
            <a:off x="5570996" y="3795199"/>
            <a:ext cx="6073802" cy="1686717"/>
          </a:xfrm>
          <a:prstGeom prst="rect">
            <a:avLst/>
          </a:prstGeom>
        </p:spPr>
      </p:pic>
      <p:sp>
        <p:nvSpPr>
          <p:cNvPr id="18" name="Flèche : droite 17">
            <a:extLst>
              <a:ext uri="{FF2B5EF4-FFF2-40B4-BE49-F238E27FC236}">
                <a16:creationId xmlns:a16="http://schemas.microsoft.com/office/drawing/2014/main" id="{576505FB-144E-4456-8C89-0C9158DF9F37}"/>
              </a:ext>
            </a:extLst>
          </p:cNvPr>
          <p:cNvSpPr/>
          <p:nvPr/>
        </p:nvSpPr>
        <p:spPr>
          <a:xfrm>
            <a:off x="4524375" y="4471812"/>
            <a:ext cx="495300" cy="3334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137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F03CD-961C-4C56-835C-9DA799D294B4}"/>
              </a:ext>
            </a:extLst>
          </p:cNvPr>
          <p:cNvSpPr>
            <a:spLocks noGrp="1"/>
          </p:cNvSpPr>
          <p:nvPr>
            <p:ph type="title"/>
          </p:nvPr>
        </p:nvSpPr>
        <p:spPr/>
        <p:txBody>
          <a:bodyPr/>
          <a:lstStyle/>
          <a:p>
            <a:r>
              <a:rPr lang="fr-FR" b="1" dirty="0"/>
              <a:t>STEP BY STEP : </a:t>
            </a:r>
            <a:r>
              <a:rPr lang="fr-FR" b="1" dirty="0" err="1"/>
              <a:t>load</a:t>
            </a:r>
            <a:r>
              <a:rPr lang="fr-FR" b="1" dirty="0"/>
              <a:t> </a:t>
            </a:r>
            <a:r>
              <a:rPr lang="fr-FR" b="1" dirty="0" err="1"/>
              <a:t>your</a:t>
            </a:r>
            <a:r>
              <a:rPr lang="fr-FR" b="1" dirty="0"/>
              <a:t> data</a:t>
            </a:r>
            <a:endParaRPr lang="fr-FR" dirty="0"/>
          </a:p>
        </p:txBody>
      </p:sp>
      <p:pic>
        <p:nvPicPr>
          <p:cNvPr id="4" name="Image 3">
            <a:extLst>
              <a:ext uri="{FF2B5EF4-FFF2-40B4-BE49-F238E27FC236}">
                <a16:creationId xmlns:a16="http://schemas.microsoft.com/office/drawing/2014/main" id="{FED2FB82-4E41-4A34-8A9D-E20081DC73B6}"/>
              </a:ext>
            </a:extLst>
          </p:cNvPr>
          <p:cNvPicPr>
            <a:picLocks noChangeAspect="1"/>
          </p:cNvPicPr>
          <p:nvPr/>
        </p:nvPicPr>
        <p:blipFill>
          <a:blip r:embed="rId2"/>
          <a:stretch>
            <a:fillRect/>
          </a:stretch>
        </p:blipFill>
        <p:spPr>
          <a:xfrm>
            <a:off x="323464" y="1404871"/>
            <a:ext cx="5525271" cy="943107"/>
          </a:xfrm>
          <a:prstGeom prst="rect">
            <a:avLst/>
          </a:prstGeom>
        </p:spPr>
      </p:pic>
      <p:cxnSp>
        <p:nvCxnSpPr>
          <p:cNvPr id="6" name="Connecteur droit avec flèche 5">
            <a:extLst>
              <a:ext uri="{FF2B5EF4-FFF2-40B4-BE49-F238E27FC236}">
                <a16:creationId xmlns:a16="http://schemas.microsoft.com/office/drawing/2014/main" id="{EF4762A7-9D5F-4238-A2F3-12B58CCC4275}"/>
              </a:ext>
            </a:extLst>
          </p:cNvPr>
          <p:cNvCxnSpPr>
            <a:cxnSpLocks/>
          </p:cNvCxnSpPr>
          <p:nvPr/>
        </p:nvCxnSpPr>
        <p:spPr>
          <a:xfrm>
            <a:off x="5981700" y="2219325"/>
            <a:ext cx="6191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8" name="Image 7">
            <a:extLst>
              <a:ext uri="{FF2B5EF4-FFF2-40B4-BE49-F238E27FC236}">
                <a16:creationId xmlns:a16="http://schemas.microsoft.com/office/drawing/2014/main" id="{3010E39F-5FC4-49C1-B9CB-A377AC4F9D6B}"/>
              </a:ext>
            </a:extLst>
          </p:cNvPr>
          <p:cNvPicPr>
            <a:picLocks noChangeAspect="1"/>
          </p:cNvPicPr>
          <p:nvPr/>
        </p:nvPicPr>
        <p:blipFill>
          <a:blip r:embed="rId3"/>
          <a:stretch>
            <a:fillRect/>
          </a:stretch>
        </p:blipFill>
        <p:spPr>
          <a:xfrm>
            <a:off x="1432981" y="3750101"/>
            <a:ext cx="7611537" cy="2991267"/>
          </a:xfrm>
          <a:prstGeom prst="rect">
            <a:avLst/>
          </a:prstGeom>
        </p:spPr>
      </p:pic>
      <p:sp>
        <p:nvSpPr>
          <p:cNvPr id="3" name="ZoneTexte 2">
            <a:extLst>
              <a:ext uri="{FF2B5EF4-FFF2-40B4-BE49-F238E27FC236}">
                <a16:creationId xmlns:a16="http://schemas.microsoft.com/office/drawing/2014/main" id="{B33FA57F-4594-491C-856D-54BE097CD759}"/>
              </a:ext>
            </a:extLst>
          </p:cNvPr>
          <p:cNvSpPr txBox="1"/>
          <p:nvPr/>
        </p:nvSpPr>
        <p:spPr>
          <a:xfrm>
            <a:off x="6600825" y="1516872"/>
            <a:ext cx="3598333" cy="1754326"/>
          </a:xfrm>
          <a:prstGeom prst="rect">
            <a:avLst/>
          </a:prstGeom>
          <a:noFill/>
        </p:spPr>
        <p:txBody>
          <a:bodyPr wrap="square" rtlCol="0">
            <a:spAutoFit/>
          </a:bodyPr>
          <a:lstStyle/>
          <a:p>
            <a:r>
              <a:rPr lang="en-US" b="1" dirty="0"/>
              <a:t>RDS backup:</a:t>
            </a:r>
            <a:endParaRPr lang="en-US" dirty="0"/>
          </a:p>
          <a:p>
            <a:pPr lvl="1"/>
            <a:r>
              <a:rPr lang="en-US" dirty="0"/>
              <a:t>Click on </a:t>
            </a:r>
            <a:r>
              <a:rPr lang="en-US" b="1" dirty="0"/>
              <a:t>Upload backup analysis</a:t>
            </a:r>
            <a:r>
              <a:rPr lang="en-US" dirty="0"/>
              <a:t>.</a:t>
            </a:r>
          </a:p>
          <a:p>
            <a:pPr lvl="1"/>
            <a:r>
              <a:rPr lang="en-US" dirty="0"/>
              <a:t>Select the RDS project file you previously saved.</a:t>
            </a:r>
          </a:p>
          <a:p>
            <a:endParaRPr lang="fr-FR" dirty="0"/>
          </a:p>
        </p:txBody>
      </p:sp>
    </p:spTree>
    <p:extLst>
      <p:ext uri="{BB962C8B-B14F-4D97-AF65-F5344CB8AC3E}">
        <p14:creationId xmlns:p14="http://schemas.microsoft.com/office/powerpoint/2010/main" val="112808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3F6AB-D0E0-461A-BB6F-7CE1334C3FC3}"/>
              </a:ext>
            </a:extLst>
          </p:cNvPr>
          <p:cNvSpPr>
            <a:spLocks noGrp="1"/>
          </p:cNvSpPr>
          <p:nvPr>
            <p:ph type="title"/>
          </p:nvPr>
        </p:nvSpPr>
        <p:spPr/>
        <p:txBody>
          <a:bodyPr/>
          <a:lstStyle/>
          <a:p>
            <a:r>
              <a:rPr lang="fr-FR" b="1" dirty="0"/>
              <a:t>SECTION 2 : PREPROCESSING</a:t>
            </a:r>
            <a:endParaRPr lang="fr-FR" dirty="0"/>
          </a:p>
        </p:txBody>
      </p:sp>
      <p:sp>
        <p:nvSpPr>
          <p:cNvPr id="3" name="Rectangle 2">
            <a:extLst>
              <a:ext uri="{FF2B5EF4-FFF2-40B4-BE49-F238E27FC236}">
                <a16:creationId xmlns:a16="http://schemas.microsoft.com/office/drawing/2014/main" id="{3321909F-F9CB-4CF9-86BB-F96DCDD5C23C}"/>
              </a:ext>
            </a:extLst>
          </p:cNvPr>
          <p:cNvSpPr/>
          <p:nvPr/>
        </p:nvSpPr>
        <p:spPr>
          <a:xfrm>
            <a:off x="4484423" y="3027765"/>
            <a:ext cx="2978701" cy="1077218"/>
          </a:xfrm>
          <a:prstGeom prst="rect">
            <a:avLst/>
          </a:prstGeom>
          <a:solidFill>
            <a:schemeClr val="accent2">
              <a:lumMod val="40000"/>
              <a:lumOff val="60000"/>
            </a:schemeClr>
          </a:solidFill>
        </p:spPr>
        <p:txBody>
          <a:bodyPr wrap="none">
            <a:spAutoFit/>
          </a:bodyPr>
          <a:lstStyle/>
          <a:p>
            <a:pPr algn="ctr"/>
            <a:r>
              <a:rPr lang="fr-FR" sz="3200" dirty="0"/>
              <a:t>CIPHE CMP app: </a:t>
            </a:r>
          </a:p>
          <a:p>
            <a:pPr algn="ctr"/>
            <a:r>
              <a:rPr lang="fr-FR" sz="3200" b="1" dirty="0"/>
              <a:t>PREPROCESSING</a:t>
            </a:r>
            <a:endParaRPr lang="fr-FR" sz="3200" dirty="0"/>
          </a:p>
        </p:txBody>
      </p:sp>
    </p:spTree>
    <p:extLst>
      <p:ext uri="{BB962C8B-B14F-4D97-AF65-F5344CB8AC3E}">
        <p14:creationId xmlns:p14="http://schemas.microsoft.com/office/powerpoint/2010/main" val="390373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ECAE7-6DA3-4F4A-B317-D318A988A383}"/>
              </a:ext>
            </a:extLst>
          </p:cNvPr>
          <p:cNvSpPr>
            <a:spLocks noGrp="1"/>
          </p:cNvSpPr>
          <p:nvPr>
            <p:ph type="title"/>
          </p:nvPr>
        </p:nvSpPr>
        <p:spPr/>
        <p:txBody>
          <a:bodyPr/>
          <a:lstStyle/>
          <a:p>
            <a:r>
              <a:rPr lang="fr-FR" b="1" dirty="0"/>
              <a:t>1 – NORMALIZATION BETWEEN PLATES</a:t>
            </a:r>
          </a:p>
        </p:txBody>
      </p:sp>
      <p:pic>
        <p:nvPicPr>
          <p:cNvPr id="3" name="Image 2">
            <a:extLst>
              <a:ext uri="{FF2B5EF4-FFF2-40B4-BE49-F238E27FC236}">
                <a16:creationId xmlns:a16="http://schemas.microsoft.com/office/drawing/2014/main" id="{55599528-51C3-4D5F-915A-A47C29D4BC4D}"/>
              </a:ext>
            </a:extLst>
          </p:cNvPr>
          <p:cNvPicPr>
            <a:picLocks noChangeAspect="1"/>
          </p:cNvPicPr>
          <p:nvPr/>
        </p:nvPicPr>
        <p:blipFill>
          <a:blip r:embed="rId2"/>
          <a:stretch>
            <a:fillRect/>
          </a:stretch>
        </p:blipFill>
        <p:spPr>
          <a:xfrm>
            <a:off x="409269" y="1276350"/>
            <a:ext cx="3678297" cy="5181600"/>
          </a:xfrm>
          <a:prstGeom prst="rect">
            <a:avLst/>
          </a:prstGeom>
        </p:spPr>
      </p:pic>
      <p:cxnSp>
        <p:nvCxnSpPr>
          <p:cNvPr id="4" name="Connecteur droit avec flèche 3">
            <a:extLst>
              <a:ext uri="{FF2B5EF4-FFF2-40B4-BE49-F238E27FC236}">
                <a16:creationId xmlns:a16="http://schemas.microsoft.com/office/drawing/2014/main" id="{D626CCB3-BE77-4B2D-A932-65481C874F6F}"/>
              </a:ext>
            </a:extLst>
          </p:cNvPr>
          <p:cNvCxnSpPr>
            <a:cxnSpLocks/>
          </p:cNvCxnSpPr>
          <p:nvPr/>
        </p:nvCxnSpPr>
        <p:spPr>
          <a:xfrm>
            <a:off x="3609975" y="4110156"/>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9CF1C16F-3C12-475C-B4E6-290F10E601C2}"/>
              </a:ext>
            </a:extLst>
          </p:cNvPr>
          <p:cNvSpPr txBox="1"/>
          <p:nvPr/>
        </p:nvSpPr>
        <p:spPr>
          <a:xfrm>
            <a:off x="5076825" y="3771900"/>
            <a:ext cx="2752725" cy="646331"/>
          </a:xfrm>
          <a:prstGeom prst="rect">
            <a:avLst/>
          </a:prstGeom>
          <a:noFill/>
        </p:spPr>
        <p:txBody>
          <a:bodyPr wrap="square" rtlCol="0">
            <a:spAutoFit/>
          </a:bodyPr>
          <a:lstStyle/>
          <a:p>
            <a:r>
              <a:rPr lang="fr-FR" dirty="0" err="1"/>
              <a:t>With</a:t>
            </a:r>
            <a:r>
              <a:rPr lang="fr-FR" dirty="0"/>
              <a:t> </a:t>
            </a:r>
            <a:r>
              <a:rPr lang="fr-FR" dirty="0" err="1"/>
              <a:t>your</a:t>
            </a:r>
            <a:r>
              <a:rPr lang="fr-FR" dirty="0"/>
              <a:t> mouse, select </a:t>
            </a:r>
            <a:r>
              <a:rPr lang="fr-FR" dirty="0" err="1"/>
              <a:t>beads</a:t>
            </a:r>
            <a:r>
              <a:rPr lang="fr-FR" dirty="0"/>
              <a:t> </a:t>
            </a:r>
          </a:p>
        </p:txBody>
      </p:sp>
      <p:cxnSp>
        <p:nvCxnSpPr>
          <p:cNvPr id="7" name="Connecteur droit avec flèche 6">
            <a:extLst>
              <a:ext uri="{FF2B5EF4-FFF2-40B4-BE49-F238E27FC236}">
                <a16:creationId xmlns:a16="http://schemas.microsoft.com/office/drawing/2014/main" id="{DB46A634-1C15-4863-98DB-58FF334B1AEE}"/>
              </a:ext>
            </a:extLst>
          </p:cNvPr>
          <p:cNvCxnSpPr>
            <a:cxnSpLocks/>
          </p:cNvCxnSpPr>
          <p:nvPr/>
        </p:nvCxnSpPr>
        <p:spPr>
          <a:xfrm>
            <a:off x="1600200" y="6138981"/>
            <a:ext cx="311467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9E72853F-39AA-4C95-AB3A-12C3C548EA02}"/>
              </a:ext>
            </a:extLst>
          </p:cNvPr>
          <p:cNvSpPr txBox="1"/>
          <p:nvPr/>
        </p:nvSpPr>
        <p:spPr>
          <a:xfrm>
            <a:off x="4876800" y="5677316"/>
            <a:ext cx="5105400" cy="923330"/>
          </a:xfrm>
          <a:prstGeom prst="rect">
            <a:avLst/>
          </a:prstGeom>
          <a:noFill/>
        </p:spPr>
        <p:txBody>
          <a:bodyPr wrap="square" rtlCol="0">
            <a:spAutoFit/>
          </a:bodyPr>
          <a:lstStyle/>
          <a:p>
            <a:pPr algn="just"/>
            <a:r>
              <a:rPr lang="fr-FR" dirty="0" err="1"/>
              <a:t>Then</a:t>
            </a:r>
            <a:r>
              <a:rPr lang="fr-FR" dirty="0"/>
              <a:t>, click on </a:t>
            </a:r>
            <a:r>
              <a:rPr lang="fr-FR" dirty="0" err="1"/>
              <a:t>validate</a:t>
            </a:r>
            <a:r>
              <a:rPr lang="fr-FR" dirty="0"/>
              <a:t> </a:t>
            </a:r>
            <a:r>
              <a:rPr lang="fr-FR" dirty="0" err="1"/>
              <a:t>gate</a:t>
            </a:r>
            <a:r>
              <a:rPr lang="fr-FR" dirty="0"/>
              <a:t>. This </a:t>
            </a:r>
            <a:r>
              <a:rPr lang="fr-FR" dirty="0" err="1"/>
              <a:t>step</a:t>
            </a:r>
            <a:r>
              <a:rPr lang="fr-FR" dirty="0"/>
              <a:t> </a:t>
            </a:r>
            <a:r>
              <a:rPr lang="fr-FR" dirty="0" err="1"/>
              <a:t>will</a:t>
            </a:r>
            <a:r>
              <a:rPr lang="fr-FR" dirty="0"/>
              <a:t> </a:t>
            </a:r>
            <a:r>
              <a:rPr lang="fr-FR" dirty="0" err="1"/>
              <a:t>extract</a:t>
            </a:r>
            <a:r>
              <a:rPr lang="fr-FR" dirty="0"/>
              <a:t> </a:t>
            </a:r>
            <a:r>
              <a:rPr lang="fr-FR" dirty="0" err="1"/>
              <a:t>beads</a:t>
            </a:r>
            <a:r>
              <a:rPr lang="fr-FR" dirty="0"/>
              <a:t> for the </a:t>
            </a:r>
            <a:r>
              <a:rPr lang="fr-FR" dirty="0" err="1"/>
              <a:t>normalization</a:t>
            </a:r>
            <a:r>
              <a:rPr lang="fr-FR" dirty="0"/>
              <a:t> and </a:t>
            </a:r>
            <a:r>
              <a:rPr lang="fr-FR" dirty="0" err="1"/>
              <a:t>also</a:t>
            </a:r>
            <a:r>
              <a:rPr lang="fr-FR" dirty="0"/>
              <a:t> </a:t>
            </a:r>
            <a:r>
              <a:rPr lang="fr-FR" dirty="0" err="1"/>
              <a:t>remove</a:t>
            </a:r>
            <a:r>
              <a:rPr lang="fr-FR" dirty="0"/>
              <a:t> all </a:t>
            </a:r>
            <a:r>
              <a:rPr lang="fr-FR" dirty="0" err="1"/>
              <a:t>events</a:t>
            </a:r>
            <a:r>
              <a:rPr lang="fr-FR" dirty="0"/>
              <a:t> in the </a:t>
            </a:r>
            <a:r>
              <a:rPr lang="fr-FR" dirty="0" err="1"/>
              <a:t>selections</a:t>
            </a:r>
            <a:r>
              <a:rPr lang="fr-FR" dirty="0"/>
              <a:t> </a:t>
            </a:r>
            <a:r>
              <a:rPr lang="fr-FR" dirty="0" err="1"/>
              <a:t>from</a:t>
            </a:r>
            <a:r>
              <a:rPr lang="fr-FR" dirty="0"/>
              <a:t> </a:t>
            </a:r>
            <a:r>
              <a:rPr lang="fr-FR" dirty="0" err="1"/>
              <a:t>your</a:t>
            </a:r>
            <a:r>
              <a:rPr lang="fr-FR" dirty="0"/>
              <a:t> files</a:t>
            </a:r>
          </a:p>
        </p:txBody>
      </p:sp>
    </p:spTree>
    <p:extLst>
      <p:ext uri="{BB962C8B-B14F-4D97-AF65-F5344CB8AC3E}">
        <p14:creationId xmlns:p14="http://schemas.microsoft.com/office/powerpoint/2010/main" val="3268333680"/>
      </p:ext>
    </p:extLst>
  </p:cSld>
  <p:clrMapOvr>
    <a:masterClrMapping/>
  </p:clrMapOvr>
</p:sld>
</file>

<file path=ppt/theme/theme1.xml><?xml version="1.0" encoding="utf-8"?>
<a:theme xmlns:a="http://schemas.openxmlformats.org/drawingml/2006/main" name="ThèmeCiph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Ciphe" id="{78B62ADA-6E5B-4CF1-BBCF-0084249B4A9B}" vid="{BDCC46E6-78D7-4EB2-A035-09261609FCE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ThèmeCiphe</Template>
  <TotalTime>18209</TotalTime>
  <Words>2223</Words>
  <Application>Microsoft Office PowerPoint</Application>
  <PresentationFormat>Grand écran</PresentationFormat>
  <Paragraphs>231</Paragraphs>
  <Slides>52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52</vt:i4>
      </vt:variant>
    </vt:vector>
  </HeadingPairs>
  <TitlesOfParts>
    <vt:vector size="61" baseType="lpstr">
      <vt:lpstr>Arial</vt:lpstr>
      <vt:lpstr>Avenir Heavy</vt:lpstr>
      <vt:lpstr>Calibri</vt:lpstr>
      <vt:lpstr>Comic Sans MS</vt:lpstr>
      <vt:lpstr>Menlo</vt:lpstr>
      <vt:lpstr>Source Sans Pro</vt:lpstr>
      <vt:lpstr>Tahoma</vt:lpstr>
      <vt:lpstr>Wingdings</vt:lpstr>
      <vt:lpstr>ThèmeCiphe</vt:lpstr>
      <vt:lpstr>Présentation PowerPoint</vt:lpstr>
      <vt:lpstr>Objectives </vt:lpstr>
      <vt:lpstr>App accessibility</vt:lpstr>
      <vt:lpstr>SECTION 1 : DATA MANAGMENT</vt:lpstr>
      <vt:lpstr>DATA MANAGMENT </vt:lpstr>
      <vt:lpstr>STEP BY STEP : load your data</vt:lpstr>
      <vt:lpstr>STEP BY STEP : load your data</vt:lpstr>
      <vt:lpstr>SECTION 2 : PREPROCESSING</vt:lpstr>
      <vt:lpstr>1 – NORMALIZATION BETWEEN PLATES</vt:lpstr>
      <vt:lpstr>1 – NORMALIZATION BETWEEN PLATES</vt:lpstr>
      <vt:lpstr>1 – NORMALIZATION BETWEEN PLATES</vt:lpstr>
      <vt:lpstr>1 – NORMALIZATION BETWEEN PLATES</vt:lpstr>
      <vt:lpstr>1 – NORMALIZATION BETWEEN PLATES</vt:lpstr>
      <vt:lpstr>Normalization outputs </vt:lpstr>
      <vt:lpstr>2 – FLOWQC</vt:lpstr>
      <vt:lpstr>flowCut output </vt:lpstr>
      <vt:lpstr>flowCut outputs</vt:lpstr>
      <vt:lpstr>3- Concatenate plates</vt:lpstr>
      <vt:lpstr>3- Concatenate plates</vt:lpstr>
      <vt:lpstr>4-Compensation and transformation</vt:lpstr>
      <vt:lpstr>SECTION 3 : DEBARCODING</vt:lpstr>
      <vt:lpstr>1- Run vaevictis </vt:lpstr>
      <vt:lpstr>1- Run vaevictis </vt:lpstr>
      <vt:lpstr>1- Run vaevictis </vt:lpstr>
      <vt:lpstr>1- Run vaevictis </vt:lpstr>
      <vt:lpstr>2- debarcoding</vt:lpstr>
      <vt:lpstr>2- debarcoding</vt:lpstr>
      <vt:lpstr>2- debarcoding</vt:lpstr>
      <vt:lpstr>Présentation PowerPoint</vt:lpstr>
      <vt:lpstr>SECTION 4 : ANNOTATION</vt:lpstr>
      <vt:lpstr>ANNOTATION</vt:lpstr>
      <vt:lpstr>SCYAN ANNOTATION</vt:lpstr>
      <vt:lpstr>SCYAN ANNOTATION</vt:lpstr>
      <vt:lpstr>SCYAN ANNOTATION</vt:lpstr>
      <vt:lpstr>SCAFFOLD ANNOTATION</vt:lpstr>
      <vt:lpstr>SCAFFOLD ANNOTATION</vt:lpstr>
      <vt:lpstr>SCAFFOLD ANNOTATION</vt:lpstr>
      <vt:lpstr>ANNOTATION QC</vt:lpstr>
      <vt:lpstr>Présentation PowerPoint</vt:lpstr>
      <vt:lpstr>Présentation PowerPoint</vt:lpstr>
      <vt:lpstr>SECTION 5 : pyInfinityFlow</vt:lpstr>
      <vt:lpstr>Présentation PowerPoint</vt:lpstr>
      <vt:lpstr>pyInfinityFlow</vt:lpstr>
      <vt:lpstr>1-pyInfinityFlow</vt:lpstr>
      <vt:lpstr>1-pyInfinityFlow</vt:lpstr>
      <vt:lpstr>1-pyInfinityFlow</vt:lpstr>
      <vt:lpstr>2- Stats pyInfintiyFlow</vt:lpstr>
      <vt:lpstr>2- Stats pyInfintiyFlow</vt:lpstr>
      <vt:lpstr>Présentation PowerPoint</vt:lpstr>
      <vt:lpstr>Backups</vt:lpstr>
      <vt:lpstr>Backups</vt:lpstr>
      <vt:lpstr>Backups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ScGen DYADEM</dc:title>
  <dc:creator>MaelleMONIER</dc:creator>
  <cp:lastModifiedBy>Maelle Marine MONIER</cp:lastModifiedBy>
  <cp:revision>149</cp:revision>
  <dcterms:created xsi:type="dcterms:W3CDTF">2024-05-06T06:44:00Z</dcterms:created>
  <dcterms:modified xsi:type="dcterms:W3CDTF">2025-06-06T13:22:13Z</dcterms:modified>
</cp:coreProperties>
</file>