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3" r:id="rId9"/>
    <p:sldId id="268" r:id="rId10"/>
    <p:sldId id="264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/>
    <p:restoredTop sz="78518"/>
  </p:normalViewPr>
  <p:slideViewPr>
    <p:cSldViewPr snapToGrid="0" snapToObjects="1">
      <p:cViewPr varScale="1">
        <p:scale>
          <a:sx n="108" d="100"/>
          <a:sy n="10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F84C-3675-794A-9B7C-B4E8468D6A8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FC4E-9DC3-D140-B2BE-6C985A3E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FC4E-9DC3-D140-B2BE-6C985A3EA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Rolling of cookies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before email mapping, or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email mapping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For right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(1,1,1) will rollup, (2,3,1) will rollup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FC4E-9DC3-D140-B2BE-6C985A3EA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FC4E-9DC3-D140-B2BE-6C985A3EA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FC4E-9DC3-D140-B2BE-6C985A3EA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rate goes up slightly with larger dates….</a:t>
            </a:r>
          </a:p>
          <a:p>
            <a:r>
              <a:rPr lang="en-US" dirty="0"/>
              <a:t>Match rate is slightly higher in the first 30 days, vs the middle 30 days vs the last 30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FC4E-9DC3-D140-B2BE-6C985A3EA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2C8-E651-B642-95C7-219A4A842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4681-AFE7-964D-A1A9-9E9F93E38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3210-F623-2441-8719-3E705BFB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3571-221B-0649-BA6D-742ABC8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2D48-4996-F34B-B56D-157DED1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7BBF-F035-2D48-8A39-FE8EEE55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2C7F-8E98-3244-81DE-E4FA61BA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40BE-3BD0-D94D-AE91-3A66802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1689-621E-E948-B0DE-74450DAE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4D-4538-CD49-A1B1-4E2579D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87EF8-0A31-9247-B86C-08FED9FAB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FD7BE-0695-3944-B4A8-C58131D9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408A-5515-8C4F-826B-31D04E61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3100-12C0-814D-A6E0-6EAB1B25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F7F1-EE0F-E544-A984-F6575849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8F2F-C4ED-BE46-ACAB-B81FA392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F525-12D0-1B42-918B-359FD317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F159-6521-D44C-8954-1D16E117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0780-97A1-2C4A-B04A-9B07F4D6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E18B-D48B-1C44-AF76-4897C85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4B9-1213-B844-8E30-31317A11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D3AB-B3FA-0443-9507-1AF29FCA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D466-7ADF-1048-8EF5-DF184199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4E5D-5BA0-4D42-A5BB-5A4F941F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13F0-73CB-BB46-AC19-FCD4D197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0AA7-7AE3-B140-BC45-96CAFEAE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A2A4-41A3-9B49-A73A-F864E60BC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31B2-7776-664E-91EC-2293DAAB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9756C-C1C0-6842-BBB8-EA7B75C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D67EB-A4FC-2F4E-B822-B8FBA488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916C-79BA-934A-9F2B-6BC0809D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AF2E-2C15-B34A-85C5-6CA3202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1093-76F7-2141-B19A-F7BA9B8A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ADE1-7D88-FB4C-8C74-99AD5DB0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735C9-4CA2-B941-9B02-2E9679014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5C854-BA9E-BA41-BE19-84DE0E7BB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93D08-D61D-5F48-AA9C-FEDC5B9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2C8B0-47D2-0245-A8C1-93DD9054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06EC3-EBAC-F44D-B29D-BB04F46B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DF5B-95A5-754E-83A8-06B2CDCD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945D-F3D3-8B40-BD79-54E5089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BD6F-AC8E-7D4D-8AD7-288ED2F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2FBD-01E1-B842-B244-BE31C9F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800F7-8D68-DD46-ACEA-CBFBA80C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020A-B430-5446-AB78-675E3564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4C125-8845-E947-B5AE-7934410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A724-9E9E-1C46-B69F-FF9DD989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08B-0AF5-B34F-96AC-E8BA9417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6905B-635D-A64B-96DC-836801FA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A092-D0D4-B849-845E-09C66D8B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CF0B-34E9-5A40-AFA3-7B1B1BD2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56406-10C9-5447-B635-985779FF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C80-CB6C-4245-B76D-91C37311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3B2F9-3EC0-BE40-8CFC-249EDA3BA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1DB08-16C8-2747-9D8F-2D3FC5C5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88CD4-43E5-2644-8EFC-ACAEF260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1010B-C448-D146-AA18-FF0E500D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70647-8307-B648-B6D6-BBFBC9CE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0D9FD-CC7E-1142-BEDF-0BD4FC1F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A74E-65BF-D441-85F6-12F9849D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A413-0E20-2D4C-A0E5-558B1EFD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93A4-4ADC-854B-849C-E7FC8484781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D4DA-ECED-4242-B6DA-7D42478D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BEFD-8770-664C-A522-CBB0C218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7A88-0AA2-E74D-B812-98681233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0EED-5DD4-A44B-8A53-A3C0E358D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Audiences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5168F-D23F-AC43-BD2C-EAFF8FE54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 enrichment  by connecting Identities</a:t>
            </a:r>
          </a:p>
        </p:txBody>
      </p:sp>
    </p:spTree>
    <p:extLst>
      <p:ext uri="{BB962C8B-B14F-4D97-AF65-F5344CB8AC3E}">
        <p14:creationId xmlns:p14="http://schemas.microsoft.com/office/powerpoint/2010/main" val="182445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1D5-3AC8-0B4A-B0CF-819EAB5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Email-Email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2546-B41D-0943-BC05-329144B6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not done:</a:t>
            </a:r>
          </a:p>
          <a:p>
            <a:r>
              <a:rPr lang="en-US" dirty="0"/>
              <a:t>Large table, hence large Processing time</a:t>
            </a:r>
          </a:p>
          <a:p>
            <a:r>
              <a:rPr lang="en-US" dirty="0"/>
              <a:t>Large due to high order connections</a:t>
            </a:r>
          </a:p>
          <a:p>
            <a:r>
              <a:rPr lang="en-US" dirty="0"/>
              <a:t>Identification rate on activity table may not justify</a:t>
            </a:r>
          </a:p>
          <a:p>
            <a:r>
              <a:rPr lang="en-US" dirty="0"/>
              <a:t>Bucketing approach may not justify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90E4B2-3A22-B445-A7DF-164E5861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15877"/>
              </p:ext>
            </p:extLst>
          </p:nvPr>
        </p:nvGraphicFramePr>
        <p:xfrm>
          <a:off x="9218008" y="1950720"/>
          <a:ext cx="1665892" cy="2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46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32946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</a:tblGrid>
              <a:tr h="49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6178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2341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1402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1670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25691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724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8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C893-9434-7A4F-B73D-C4E4EE9A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F641-B86C-3A4F-8A69-2D679A2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degree connections (cookie-cookie, cookie-email) do not add much expense and can be used. Though the Bucket</a:t>
            </a:r>
          </a:p>
          <a:p>
            <a:endParaRPr lang="en-US" dirty="0"/>
          </a:p>
          <a:p>
            <a:r>
              <a:rPr lang="en-US" dirty="0"/>
              <a:t>Need to revisit the observations again after implementing incremental training</a:t>
            </a:r>
          </a:p>
          <a:p>
            <a:pPr lvl="1"/>
            <a:r>
              <a:rPr lang="en-US" dirty="0"/>
              <a:t>To understand the behavior under incremental training</a:t>
            </a:r>
          </a:p>
          <a:p>
            <a:endParaRPr lang="en-US" dirty="0"/>
          </a:p>
          <a:p>
            <a:r>
              <a:rPr lang="en-US" dirty="0"/>
              <a:t>Email-email and higher degree connections should be explored once we move from bucket approach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F7C8-C220-E044-BC08-4D77724E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2ED3-5E94-7B41-BDC1-0B511928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resolution rate</a:t>
            </a:r>
          </a:p>
          <a:p>
            <a:r>
              <a:rPr lang="en-US" dirty="0"/>
              <a:t>History enrichment factor</a:t>
            </a:r>
          </a:p>
          <a:p>
            <a:r>
              <a:rPr lang="en-US" dirty="0"/>
              <a:t>Calc </a:t>
            </a:r>
            <a:r>
              <a:rPr lang="en-US" dirty="0" err="1"/>
              <a:t>rmse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E7C2-5432-5345-8003-1E2F63A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313F-FE66-C647-B806-84839207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5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E3F0-368D-4A4A-BC01-14F0A8C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C662-7AA2-9F4A-8CF6-8059B022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Sizmek Activity Table</a:t>
            </a:r>
          </a:p>
          <a:p>
            <a:pPr marL="0" indent="0">
              <a:buNone/>
            </a:pPr>
            <a:r>
              <a:rPr lang="en-IN" sz="1800" dirty="0"/>
              <a:t>s3://zeta-</a:t>
            </a:r>
            <a:r>
              <a:rPr lang="en-IN" sz="1800" dirty="0" err="1"/>
              <a:t>dcp</a:t>
            </a:r>
            <a:r>
              <a:rPr lang="en-IN" sz="1800" dirty="0"/>
              <a:t>-prod-private-tables/</a:t>
            </a:r>
            <a:r>
              <a:rPr lang="en-IN" sz="1800" dirty="0" err="1"/>
              <a:t>sizmek_user_activity_daily_parquet</a:t>
            </a:r>
            <a:r>
              <a:rPr lang="en-IN" sz="1800" dirty="0"/>
              <a:t>/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err="1"/>
              <a:t>Zync</a:t>
            </a:r>
            <a:r>
              <a:rPr lang="en-IN" sz="2000" dirty="0"/>
              <a:t> Activity Table</a:t>
            </a:r>
          </a:p>
          <a:p>
            <a:pPr marL="0" indent="0">
              <a:buNone/>
            </a:pPr>
            <a:r>
              <a:rPr lang="en-IN" sz="1800" dirty="0"/>
              <a:t>s3://zeta-</a:t>
            </a:r>
            <a:r>
              <a:rPr lang="en-IN" sz="1800" dirty="0" err="1"/>
              <a:t>dcp</a:t>
            </a:r>
            <a:r>
              <a:rPr lang="en-IN" sz="1800" dirty="0"/>
              <a:t>-prod-private-tables/</a:t>
            </a:r>
            <a:r>
              <a:rPr lang="en-IN" sz="1800" dirty="0" err="1"/>
              <a:t>zync_user_activity_daily_orc</a:t>
            </a:r>
            <a:r>
              <a:rPr lang="en-IN" sz="1800" dirty="0"/>
              <a:t>/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err="1"/>
              <a:t>Disqus</a:t>
            </a:r>
            <a:r>
              <a:rPr lang="en-IN" sz="2000" dirty="0"/>
              <a:t> Activity Table</a:t>
            </a:r>
          </a:p>
          <a:p>
            <a:pPr marL="0" indent="0">
              <a:buNone/>
            </a:pPr>
            <a:r>
              <a:rPr lang="en-IN" sz="1800" dirty="0"/>
              <a:t>s3://</a:t>
            </a:r>
            <a:r>
              <a:rPr lang="en-IN" sz="1800" dirty="0" err="1"/>
              <a:t>disqus</a:t>
            </a:r>
            <a:r>
              <a:rPr lang="en-IN" sz="1800" dirty="0"/>
              <a:t>-hive-analytics/tables/</a:t>
            </a:r>
            <a:r>
              <a:rPr lang="en-IN" sz="1800" dirty="0" err="1"/>
              <a:t>user_activity_daily_orc</a:t>
            </a:r>
            <a:r>
              <a:rPr lang="en-IN" sz="1800" dirty="0"/>
              <a:t>/</a:t>
            </a: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61AE9A-775E-F04F-8494-23F58C5B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26110"/>
              </p:ext>
            </p:extLst>
          </p:nvPr>
        </p:nvGraphicFramePr>
        <p:xfrm>
          <a:off x="8495862" y="1853981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5FA9C3-3B62-7D43-84C8-9773B77FA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2727"/>
              </p:ext>
            </p:extLst>
          </p:nvPr>
        </p:nvGraphicFramePr>
        <p:xfrm>
          <a:off x="8495861" y="3429000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9C3A14-08EF-F94A-AF8B-4073B799A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94889"/>
              </p:ext>
            </p:extLst>
          </p:nvPr>
        </p:nvGraphicFramePr>
        <p:xfrm>
          <a:off x="8495860" y="5032375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436590-703D-4849-9874-BE2AEF224BFB}"/>
              </a:ext>
            </a:extLst>
          </p:cNvPr>
          <p:cNvSpPr txBox="1"/>
          <p:nvPr/>
        </p:nvSpPr>
        <p:spPr>
          <a:xfrm>
            <a:off x="8250621" y="6385183"/>
            <a:ext cx="508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tables involves date 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FA4-D9BF-3F42-99A4-67EC5B98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Table available: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0EC8-E1D3-9647-867A-9405C778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Cookie Cookie Relations:</a:t>
            </a:r>
          </a:p>
          <a:p>
            <a:pPr marL="0" indent="0">
              <a:buNone/>
            </a:pPr>
            <a:r>
              <a:rPr lang="en-IN" sz="2200" dirty="0"/>
              <a:t>s3://zeta-</a:t>
            </a:r>
            <a:r>
              <a:rPr lang="en-IN" sz="2200" dirty="0" err="1"/>
              <a:t>dcp</a:t>
            </a:r>
            <a:r>
              <a:rPr lang="en-IN" sz="2200" dirty="0"/>
              <a:t>-prod-private-tables/</a:t>
            </a:r>
            <a:r>
              <a:rPr lang="en-IN" sz="2200" dirty="0" err="1"/>
              <a:t>datacloud_cookie_cookies_relations_links_export</a:t>
            </a:r>
            <a:r>
              <a:rPr lang="en-IN" sz="2200" dirty="0"/>
              <a:t>/</a:t>
            </a:r>
            <a:r>
              <a:rPr lang="en-US" sz="2200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 – Email mappings</a:t>
            </a:r>
          </a:p>
          <a:p>
            <a:pPr marL="0" indent="0">
              <a:buNone/>
            </a:pPr>
            <a:r>
              <a:rPr lang="en-US" sz="2000" dirty="0"/>
              <a:t>s3://zeta-</a:t>
            </a:r>
            <a:r>
              <a:rPr lang="en-US" sz="2000" dirty="0" err="1"/>
              <a:t>dcp</a:t>
            </a:r>
            <a:r>
              <a:rPr lang="en-US" sz="2000" dirty="0"/>
              <a:t>-prod-private-tables/</a:t>
            </a:r>
            <a:r>
              <a:rPr lang="en-US" sz="2000" dirty="0" err="1"/>
              <a:t>datacloud_cookie_emails_links_export</a:t>
            </a: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Email-Email mappings</a:t>
            </a:r>
          </a:p>
          <a:p>
            <a:pPr marL="0" indent="0">
              <a:buNone/>
            </a:pPr>
            <a:r>
              <a:rPr lang="en-US" sz="2000" dirty="0"/>
              <a:t>s3://zeta-</a:t>
            </a:r>
            <a:r>
              <a:rPr lang="en-US" sz="2000" dirty="0" err="1"/>
              <a:t>dcp</a:t>
            </a:r>
            <a:r>
              <a:rPr lang="en-US" sz="2000" dirty="0"/>
              <a:t>-prod-private-tables/</a:t>
            </a:r>
            <a:r>
              <a:rPr lang="en-US" sz="2000" dirty="0" err="1"/>
              <a:t>persistent_identifier</a:t>
            </a:r>
            <a:r>
              <a:rPr lang="en-US" sz="2000" dirty="0"/>
              <a:t>/</a:t>
            </a:r>
            <a:r>
              <a:rPr lang="en-US" sz="2000" dirty="0" err="1"/>
              <a:t>pid_email_links</a:t>
            </a: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A2668-A6FD-914B-B506-A0068B94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2984500"/>
            <a:ext cx="4826000" cy="111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DAD77-7D7B-7C44-904E-E341D4AFD15E}"/>
              </a:ext>
            </a:extLst>
          </p:cNvPr>
          <p:cNvSpPr txBox="1"/>
          <p:nvPr/>
        </p:nvSpPr>
        <p:spPr>
          <a:xfrm>
            <a:off x="7539419" y="6217362"/>
            <a:ext cx="508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tables involves date of processing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95DA9-E4FB-C34A-A8B1-E8EBCD89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700" y="4899026"/>
            <a:ext cx="28575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909BD-4472-7E4E-9CB4-31D4799C1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0" y="1412519"/>
            <a:ext cx="5143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401-16BB-D847-8B7D-905E2C33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Table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84A0-A182-FE40-802B-CBBC6168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Cookie Cookie Relations:</a:t>
            </a:r>
          </a:p>
          <a:p>
            <a:pPr marL="0" indent="0">
              <a:buNone/>
            </a:pPr>
            <a:r>
              <a:rPr lang="en-IN" sz="2000" dirty="0"/>
              <a:t>s3://zeta-</a:t>
            </a:r>
            <a:r>
              <a:rPr lang="en-IN" sz="2000" dirty="0" err="1"/>
              <a:t>dcp</a:t>
            </a:r>
            <a:r>
              <a:rPr lang="en-IN" sz="2000" dirty="0"/>
              <a:t>-prod-private-tables/</a:t>
            </a:r>
            <a:r>
              <a:rPr lang="en-IN" sz="2000" dirty="0" err="1"/>
              <a:t>datacloud_cookie_cookies_relations_links_export</a:t>
            </a:r>
            <a:r>
              <a:rPr lang="en-IN" sz="2000" dirty="0"/>
              <a:t>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V1, We consider </a:t>
            </a:r>
          </a:p>
          <a:p>
            <a:pPr lvl="1"/>
            <a:r>
              <a:rPr lang="en-US" dirty="0"/>
              <a:t>source==zync &amp;&amp; destination==Sizmek</a:t>
            </a:r>
          </a:p>
          <a:p>
            <a:pPr lvl="1"/>
            <a:r>
              <a:rPr lang="en-US" dirty="0"/>
              <a:t>Source==</a:t>
            </a:r>
            <a:r>
              <a:rPr lang="en-US" dirty="0" err="1"/>
              <a:t>disqus</a:t>
            </a:r>
            <a:r>
              <a:rPr lang="en-US" dirty="0"/>
              <a:t> &amp;&amp; destination==sizmek</a:t>
            </a:r>
          </a:p>
          <a:p>
            <a:endParaRPr lang="en-US" dirty="0"/>
          </a:p>
          <a:p>
            <a:r>
              <a:rPr lang="en-US" dirty="0"/>
              <a:t>We did not consider (but I think we should now)</a:t>
            </a:r>
          </a:p>
          <a:p>
            <a:pPr lvl="1"/>
            <a:r>
              <a:rPr lang="en-US" dirty="0"/>
              <a:t>Source==Sizmek &amp;&amp; destination==zync</a:t>
            </a:r>
          </a:p>
          <a:p>
            <a:pPr lvl="1"/>
            <a:r>
              <a:rPr lang="en-US" dirty="0"/>
              <a:t>Source==Sizmek &amp;&amp; destination==</a:t>
            </a:r>
            <a:r>
              <a:rPr lang="en-US" dirty="0" err="1"/>
              <a:t>disqus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D943D-D4AB-914D-B9C3-EA5630EE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60401"/>
              </p:ext>
            </p:extLst>
          </p:nvPr>
        </p:nvGraphicFramePr>
        <p:xfrm>
          <a:off x="7539419" y="2853239"/>
          <a:ext cx="4442372" cy="157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93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  <a:gridCol w="1110593">
                  <a:extLst>
                    <a:ext uri="{9D8B030D-6E8A-4147-A177-3AD203B41FA5}">
                      <a16:colId xmlns:a16="http://schemas.microsoft.com/office/drawing/2014/main" val="4268113629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r>
                        <a:rPr lang="en-US" sz="1400" dirty="0"/>
                        <a:t>Zync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Sizmek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5198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Disqus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Sizmek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95133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90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EB1A38-4AAC-5A44-9B86-09FA15F41474}"/>
              </a:ext>
            </a:extLst>
          </p:cNvPr>
          <p:cNvSpPr txBox="1"/>
          <p:nvPr/>
        </p:nvSpPr>
        <p:spPr>
          <a:xfrm>
            <a:off x="7539419" y="6217362"/>
            <a:ext cx="508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tables involves date of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D2E809-4233-A746-8D31-A8B4011E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01355"/>
              </p:ext>
            </p:extLst>
          </p:nvPr>
        </p:nvGraphicFramePr>
        <p:xfrm>
          <a:off x="938924" y="1825625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82E4A-6321-914D-9434-6818919A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90645"/>
              </p:ext>
            </p:extLst>
          </p:nvPr>
        </p:nvGraphicFramePr>
        <p:xfrm>
          <a:off x="938923" y="3400644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4DCABA-273E-204C-A699-628EE622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6497"/>
              </p:ext>
            </p:extLst>
          </p:nvPr>
        </p:nvGraphicFramePr>
        <p:xfrm>
          <a:off x="938922" y="5004019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24AD2FB-0422-D747-8187-149A465C8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14317"/>
              </p:ext>
            </p:extLst>
          </p:nvPr>
        </p:nvGraphicFramePr>
        <p:xfrm>
          <a:off x="7555184" y="3457548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7FAFF6-7743-5A4F-B8B8-F4ABD2A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62665"/>
              </p:ext>
            </p:extLst>
          </p:nvPr>
        </p:nvGraphicFramePr>
        <p:xfrm>
          <a:off x="7555184" y="4280508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88E532D-2CCE-914A-9EF0-30AA94FE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32446"/>
              </p:ext>
            </p:extLst>
          </p:nvPr>
        </p:nvGraphicFramePr>
        <p:xfrm>
          <a:off x="7555184" y="2648585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1604E27-B49B-F842-A460-A715AFE7EB89}"/>
              </a:ext>
            </a:extLst>
          </p:cNvPr>
          <p:cNvCxnSpPr/>
          <p:nvPr/>
        </p:nvCxnSpPr>
        <p:spPr>
          <a:xfrm>
            <a:off x="3983421" y="2196662"/>
            <a:ext cx="3363310" cy="746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BA4604-69CB-474D-8939-660C09248589}"/>
              </a:ext>
            </a:extLst>
          </p:cNvPr>
          <p:cNvSpPr/>
          <p:nvPr/>
        </p:nvSpPr>
        <p:spPr>
          <a:xfrm>
            <a:off x="4876800" y="3400644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Cookie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F115D3-F16A-A84A-AF3E-1338D5B694DF}"/>
              </a:ext>
            </a:extLst>
          </p:cNvPr>
          <p:cNvSpPr/>
          <p:nvPr/>
        </p:nvSpPr>
        <p:spPr>
          <a:xfrm>
            <a:off x="4876800" y="5004019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Cookie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082788C-8984-5444-AC4C-440C44F8F6FF}"/>
              </a:ext>
            </a:extLst>
          </p:cNvPr>
          <p:cNvCxnSpPr>
            <a:cxnSpLocks/>
          </p:cNvCxnSpPr>
          <p:nvPr/>
        </p:nvCxnSpPr>
        <p:spPr>
          <a:xfrm flipV="1">
            <a:off x="6600497" y="4691988"/>
            <a:ext cx="819806" cy="716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F2A0B-ACD6-1147-B532-37D5E48F8602}"/>
              </a:ext>
            </a:extLst>
          </p:cNvPr>
          <p:cNvCxnSpPr>
            <a:endCxn id="12" idx="1"/>
          </p:cNvCxnSpPr>
          <p:nvPr/>
        </p:nvCxnSpPr>
        <p:spPr>
          <a:xfrm>
            <a:off x="3752193" y="3805292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D0E3A-BC66-364E-A66B-4CD6CF891FC0}"/>
              </a:ext>
            </a:extLst>
          </p:cNvPr>
          <p:cNvCxnSpPr/>
          <p:nvPr/>
        </p:nvCxnSpPr>
        <p:spPr>
          <a:xfrm>
            <a:off x="3689130" y="5426556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CFAEE1-8FD7-3545-910C-2FE5C15AA90F}"/>
              </a:ext>
            </a:extLst>
          </p:cNvPr>
          <p:cNvCxnSpPr>
            <a:cxnSpLocks/>
          </p:cNvCxnSpPr>
          <p:nvPr/>
        </p:nvCxnSpPr>
        <p:spPr>
          <a:xfrm>
            <a:off x="6600497" y="3817698"/>
            <a:ext cx="89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499EF1-EC8F-6042-ABB5-616D92A951B5}"/>
              </a:ext>
            </a:extLst>
          </p:cNvPr>
          <p:cNvSpPr txBox="1"/>
          <p:nvPr/>
        </p:nvSpPr>
        <p:spPr>
          <a:xfrm>
            <a:off x="713442" y="1410049"/>
            <a:ext cx="31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Sizmek Activity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A4D6CB-BDFC-B642-8BAE-8ED5BADBCFA8}"/>
              </a:ext>
            </a:extLst>
          </p:cNvPr>
          <p:cNvSpPr txBox="1"/>
          <p:nvPr/>
        </p:nvSpPr>
        <p:spPr>
          <a:xfrm>
            <a:off x="714949" y="3039419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Zync Activity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62AC4-7DAA-7548-B59A-4E21877A9997}"/>
              </a:ext>
            </a:extLst>
          </p:cNvPr>
          <p:cNvSpPr txBox="1"/>
          <p:nvPr/>
        </p:nvSpPr>
        <p:spPr>
          <a:xfrm>
            <a:off x="713442" y="4641254"/>
            <a:ext cx="310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</a:t>
            </a:r>
            <a:r>
              <a:rPr lang="en-US" dirty="0" err="1"/>
              <a:t>Disqus</a:t>
            </a:r>
            <a:r>
              <a:rPr lang="en-US" dirty="0"/>
              <a:t> Activity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55F85-20A9-9D44-920F-620DD8980412}"/>
              </a:ext>
            </a:extLst>
          </p:cNvPr>
          <p:cNvSpPr txBox="1"/>
          <p:nvPr/>
        </p:nvSpPr>
        <p:spPr>
          <a:xfrm>
            <a:off x="7376032" y="1937357"/>
            <a:ext cx="311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Combined Activity table that is </a:t>
            </a:r>
          </a:p>
          <a:p>
            <a:pPr algn="ctr"/>
            <a:r>
              <a:rPr lang="en-US" dirty="0"/>
              <a:t>used for AI Audience modeling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DA90DE2-AECC-814A-A2B7-0F66A179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98421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D9D3-FA49-974D-B619-6F4CBA13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(cookie-cookie):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F3B1-4A11-B24F-A017-6CED46C2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v1 (left image)</a:t>
            </a:r>
          </a:p>
          <a:p>
            <a:pPr lvl="1"/>
            <a:r>
              <a:rPr lang="en-US" dirty="0"/>
              <a:t>(a,1) &amp; (b,1) get rolled up into (1)</a:t>
            </a:r>
          </a:p>
          <a:p>
            <a:pPr lvl="1"/>
            <a:r>
              <a:rPr lang="en-US" dirty="0"/>
              <a:t>(c,2) &amp; (c,3) remain separate (2,3)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v2 (left image) option to</a:t>
            </a:r>
          </a:p>
          <a:p>
            <a:pPr lvl="1"/>
            <a:r>
              <a:rPr lang="en-US" dirty="0"/>
              <a:t>(a,1) &amp; (b,1) get rolled up into (1)</a:t>
            </a:r>
          </a:p>
          <a:p>
            <a:pPr lvl="1"/>
            <a:r>
              <a:rPr lang="en-US" dirty="0"/>
              <a:t>(c,2) &amp; (c,3) can be rolled up (c’)=(2,3)</a:t>
            </a:r>
          </a:p>
          <a:p>
            <a:pPr lvl="1"/>
            <a:endParaRPr lang="en-US" dirty="0"/>
          </a:p>
          <a:p>
            <a:r>
              <a:rPr lang="en-US" dirty="0"/>
              <a:t>In (right image)</a:t>
            </a:r>
          </a:p>
          <a:p>
            <a:pPr lvl="1"/>
            <a:r>
              <a:rPr lang="en-US" dirty="0"/>
              <a:t>(a,1), (b,1), &amp; (c,1) will rollup into (1)</a:t>
            </a:r>
          </a:p>
          <a:p>
            <a:pPr lvl="1"/>
            <a:r>
              <a:rPr lang="en-US" dirty="0"/>
              <a:t>(c,2), (c,3), &amp; (c,1) will rollup into (c’)=(2,3,1)</a:t>
            </a:r>
          </a:p>
          <a:p>
            <a:pPr lvl="1"/>
            <a:r>
              <a:rPr lang="en-US" dirty="0"/>
              <a:t>Hence we will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973CE-006E-6640-90E2-EAB368AA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06072"/>
              </p:ext>
            </p:extLst>
          </p:nvPr>
        </p:nvGraphicFramePr>
        <p:xfrm>
          <a:off x="7376509" y="2771086"/>
          <a:ext cx="16658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46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32946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</a:tblGrid>
              <a:tr h="49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</a:t>
                      </a:r>
                    </a:p>
                    <a:p>
                      <a:pPr algn="ctr"/>
                      <a:r>
                        <a:rPr lang="en-US" sz="1400" dirty="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6178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2341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1402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1670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25691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724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818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63F8DC-79B4-014B-B124-CA0D56F33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16485"/>
              </p:ext>
            </p:extLst>
          </p:nvPr>
        </p:nvGraphicFramePr>
        <p:xfrm>
          <a:off x="9687908" y="2771086"/>
          <a:ext cx="16658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46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32946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</a:tblGrid>
              <a:tr h="49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</a:t>
                      </a:r>
                    </a:p>
                    <a:p>
                      <a:pPr algn="ctr"/>
                      <a:r>
                        <a:rPr lang="en-US" sz="1400" dirty="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6178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23419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1402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16708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25691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7245"/>
                  </a:ext>
                </a:extLst>
              </a:tr>
              <a:tr h="28909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8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8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D2E809-4233-A746-8D31-A8B4011E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44502"/>
              </p:ext>
            </p:extLst>
          </p:nvPr>
        </p:nvGraphicFramePr>
        <p:xfrm>
          <a:off x="938924" y="1838325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82E4A-6321-914D-9434-6818919A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65419"/>
              </p:ext>
            </p:extLst>
          </p:nvPr>
        </p:nvGraphicFramePr>
        <p:xfrm>
          <a:off x="938923" y="3667344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4DCABA-273E-204C-A699-628EE622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378"/>
              </p:ext>
            </p:extLst>
          </p:nvPr>
        </p:nvGraphicFramePr>
        <p:xfrm>
          <a:off x="938922" y="5473919"/>
          <a:ext cx="26871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15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895715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88E532D-2CCE-914A-9EF0-30AA94FE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09762"/>
              </p:ext>
            </p:extLst>
          </p:nvPr>
        </p:nvGraphicFramePr>
        <p:xfrm>
          <a:off x="7615182" y="2232988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F115D3-F16A-A84A-AF3E-1338D5B694DF}"/>
              </a:ext>
            </a:extLst>
          </p:cNvPr>
          <p:cNvSpPr/>
          <p:nvPr/>
        </p:nvSpPr>
        <p:spPr>
          <a:xfrm>
            <a:off x="4876800" y="5473919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Cookie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D0E3A-BC66-364E-A66B-4CD6CF891FC0}"/>
              </a:ext>
            </a:extLst>
          </p:cNvPr>
          <p:cNvCxnSpPr/>
          <p:nvPr/>
        </p:nvCxnSpPr>
        <p:spPr>
          <a:xfrm>
            <a:off x="3689130" y="5896456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CFAEE1-8FD7-3545-910C-2FE5C15AA90F}"/>
              </a:ext>
            </a:extLst>
          </p:cNvPr>
          <p:cNvCxnSpPr>
            <a:cxnSpLocks/>
          </p:cNvCxnSpPr>
          <p:nvPr/>
        </p:nvCxnSpPr>
        <p:spPr>
          <a:xfrm>
            <a:off x="6511158" y="2249805"/>
            <a:ext cx="105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D7574A-C9CF-7744-A26B-78776CDE6A9E}"/>
              </a:ext>
            </a:extLst>
          </p:cNvPr>
          <p:cNvSpPr/>
          <p:nvPr/>
        </p:nvSpPr>
        <p:spPr>
          <a:xfrm>
            <a:off x="4876800" y="1851988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Email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3C10EE4-F53C-2747-B1BD-5C0C13E1C4E7}"/>
              </a:ext>
            </a:extLst>
          </p:cNvPr>
          <p:cNvSpPr/>
          <p:nvPr/>
        </p:nvSpPr>
        <p:spPr>
          <a:xfrm>
            <a:off x="4934607" y="3666819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Email Map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BE12260-8643-504E-B5B0-FFFB6161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63594"/>
              </p:ext>
            </p:extLst>
          </p:nvPr>
        </p:nvGraphicFramePr>
        <p:xfrm>
          <a:off x="7609052" y="3208479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033E53A0-C830-324F-A253-1A87CE398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703"/>
              </p:ext>
            </p:extLst>
          </p:nvPr>
        </p:nvGraphicFramePr>
        <p:xfrm>
          <a:off x="7640582" y="5063600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303D9-383E-CC44-8D78-159F7E4E7C01}"/>
              </a:ext>
            </a:extLst>
          </p:cNvPr>
          <p:cNvCxnSpPr/>
          <p:nvPr/>
        </p:nvCxnSpPr>
        <p:spPr>
          <a:xfrm>
            <a:off x="3718034" y="4098530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6030B7-15CB-944D-9F15-3C0622771A89}"/>
              </a:ext>
            </a:extLst>
          </p:cNvPr>
          <p:cNvCxnSpPr/>
          <p:nvPr/>
        </p:nvCxnSpPr>
        <p:spPr>
          <a:xfrm>
            <a:off x="3683876" y="2263468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7DBADE-E488-5B4E-94E3-8A1E1831AD03}"/>
              </a:ext>
            </a:extLst>
          </p:cNvPr>
          <p:cNvCxnSpPr>
            <a:cxnSpLocks/>
          </p:cNvCxnSpPr>
          <p:nvPr/>
        </p:nvCxnSpPr>
        <p:spPr>
          <a:xfrm>
            <a:off x="6552761" y="4062335"/>
            <a:ext cx="105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AF67E2-1FCF-5245-9825-F0485DF479F1}"/>
              </a:ext>
            </a:extLst>
          </p:cNvPr>
          <p:cNvCxnSpPr>
            <a:cxnSpLocks/>
          </p:cNvCxnSpPr>
          <p:nvPr/>
        </p:nvCxnSpPr>
        <p:spPr>
          <a:xfrm>
            <a:off x="6511158" y="5896456"/>
            <a:ext cx="105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8AF4BCA-9C51-0A40-9544-4D949C50A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0835"/>
              </p:ext>
            </p:extLst>
          </p:nvPr>
        </p:nvGraphicFramePr>
        <p:xfrm>
          <a:off x="7615182" y="1311165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DB162739-6C89-644B-A9EB-247F70044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24240"/>
              </p:ext>
            </p:extLst>
          </p:nvPr>
        </p:nvGraphicFramePr>
        <p:xfrm>
          <a:off x="7609052" y="4054892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85D62CA-82A6-9F47-BDAD-89A2F7A70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43594"/>
              </p:ext>
            </p:extLst>
          </p:nvPr>
        </p:nvGraphicFramePr>
        <p:xfrm>
          <a:off x="7640582" y="5910013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5C9E1C9D-0062-CA44-BC59-FE1D8DB9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V2 (step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FD6EC-065A-5A40-A85F-EFEAEA19BDEA}"/>
              </a:ext>
            </a:extLst>
          </p:cNvPr>
          <p:cNvSpPr txBox="1"/>
          <p:nvPr/>
        </p:nvSpPr>
        <p:spPr>
          <a:xfrm>
            <a:off x="713442" y="1410049"/>
            <a:ext cx="31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Sizmek Activity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ED36C-C66A-364B-9A06-445D16393FB6}"/>
              </a:ext>
            </a:extLst>
          </p:cNvPr>
          <p:cNvSpPr txBox="1"/>
          <p:nvPr/>
        </p:nvSpPr>
        <p:spPr>
          <a:xfrm>
            <a:off x="714949" y="3288800"/>
            <a:ext cx="29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Zync Activity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31F5B-9475-ED4F-957C-4857F99F7B6F}"/>
              </a:ext>
            </a:extLst>
          </p:cNvPr>
          <p:cNvSpPr txBox="1"/>
          <p:nvPr/>
        </p:nvSpPr>
        <p:spPr>
          <a:xfrm>
            <a:off x="713442" y="5092515"/>
            <a:ext cx="310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</a:t>
            </a:r>
            <a:r>
              <a:rPr lang="en-US" dirty="0" err="1"/>
              <a:t>Disqus</a:t>
            </a:r>
            <a:r>
              <a:rPr lang="en-US" dirty="0"/>
              <a:t> Activity Table</a:t>
            </a:r>
          </a:p>
        </p:txBody>
      </p:sp>
    </p:spTree>
    <p:extLst>
      <p:ext uri="{BB962C8B-B14F-4D97-AF65-F5344CB8AC3E}">
        <p14:creationId xmlns:p14="http://schemas.microsoft.com/office/powerpoint/2010/main" val="26212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F36FBF-E199-634E-B5AB-A8797A68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6571"/>
              </p:ext>
            </p:extLst>
          </p:nvPr>
        </p:nvGraphicFramePr>
        <p:xfrm>
          <a:off x="7497377" y="302218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5651A5-0585-EA4D-A115-E55C95F7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0732"/>
              </p:ext>
            </p:extLst>
          </p:nvPr>
        </p:nvGraphicFramePr>
        <p:xfrm>
          <a:off x="7497377" y="1290637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BB62EBB-D448-D047-9D3B-115A56F8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84762"/>
              </p:ext>
            </p:extLst>
          </p:nvPr>
        </p:nvGraphicFramePr>
        <p:xfrm>
          <a:off x="7497377" y="2144488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disqus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271B85F-4540-ED47-A805-C655A5351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20590"/>
              </p:ext>
            </p:extLst>
          </p:nvPr>
        </p:nvGraphicFramePr>
        <p:xfrm>
          <a:off x="7497377" y="447960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AAA100-BF0E-E24C-94CE-430CA451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0758"/>
              </p:ext>
            </p:extLst>
          </p:nvPr>
        </p:nvGraphicFramePr>
        <p:xfrm>
          <a:off x="7497377" y="384514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2D1004-0B23-AD40-8376-34D8A807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42394"/>
              </p:ext>
            </p:extLst>
          </p:nvPr>
        </p:nvGraphicFramePr>
        <p:xfrm>
          <a:off x="7497377" y="466810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xyz6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9DF47C7-9586-5843-801F-25267FCB99D5}"/>
              </a:ext>
            </a:extLst>
          </p:cNvPr>
          <p:cNvCxnSpPr>
            <a:cxnSpLocks/>
          </p:cNvCxnSpPr>
          <p:nvPr/>
        </p:nvCxnSpPr>
        <p:spPr>
          <a:xfrm>
            <a:off x="3752193" y="3038814"/>
            <a:ext cx="3594538" cy="399383"/>
          </a:xfrm>
          <a:prstGeom prst="bentConnector3">
            <a:avLst>
              <a:gd name="adj1" fmla="val 16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F5BA8A4-610F-3942-AD52-35274B2E4CE3}"/>
              </a:ext>
            </a:extLst>
          </p:cNvPr>
          <p:cNvSpPr/>
          <p:nvPr/>
        </p:nvSpPr>
        <p:spPr>
          <a:xfrm>
            <a:off x="4876800" y="3895944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Cookie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7DAE366-F22C-1545-8229-EC413C73A694}"/>
              </a:ext>
            </a:extLst>
          </p:cNvPr>
          <p:cNvSpPr/>
          <p:nvPr/>
        </p:nvSpPr>
        <p:spPr>
          <a:xfrm>
            <a:off x="4876800" y="5499319"/>
            <a:ext cx="1576551" cy="809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Cookie Cookie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530D96A-BD9F-B147-9C71-F0B276D9B93D}"/>
              </a:ext>
            </a:extLst>
          </p:cNvPr>
          <p:cNvCxnSpPr>
            <a:cxnSpLocks/>
          </p:cNvCxnSpPr>
          <p:nvPr/>
        </p:nvCxnSpPr>
        <p:spPr>
          <a:xfrm flipV="1">
            <a:off x="6600497" y="5187288"/>
            <a:ext cx="819806" cy="716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D817C7-A862-2444-9F29-0568BF7A6EAA}"/>
              </a:ext>
            </a:extLst>
          </p:cNvPr>
          <p:cNvCxnSpPr>
            <a:endCxn id="32" idx="1"/>
          </p:cNvCxnSpPr>
          <p:nvPr/>
        </p:nvCxnSpPr>
        <p:spPr>
          <a:xfrm>
            <a:off x="3752193" y="4300592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D8FEAF-11B2-D24B-9D5C-F34B4806AF21}"/>
              </a:ext>
            </a:extLst>
          </p:cNvPr>
          <p:cNvCxnSpPr/>
          <p:nvPr/>
        </p:nvCxnSpPr>
        <p:spPr>
          <a:xfrm>
            <a:off x="3689130" y="5921856"/>
            <a:ext cx="11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F3042E-F4DA-EC43-BB7B-7FDCA093430C}"/>
              </a:ext>
            </a:extLst>
          </p:cNvPr>
          <p:cNvCxnSpPr>
            <a:cxnSpLocks/>
          </p:cNvCxnSpPr>
          <p:nvPr/>
        </p:nvCxnSpPr>
        <p:spPr>
          <a:xfrm>
            <a:off x="6600497" y="4312998"/>
            <a:ext cx="89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E0B447A0-FF10-9041-A6CB-732AD435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39711"/>
              </p:ext>
            </p:extLst>
          </p:nvPr>
        </p:nvGraphicFramePr>
        <p:xfrm>
          <a:off x="614414" y="262733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sizmek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BA9E4F9-7C08-224B-B7A9-54E37825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65305"/>
              </p:ext>
            </p:extLst>
          </p:nvPr>
        </p:nvGraphicFramePr>
        <p:xfrm>
          <a:off x="602154" y="384514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zync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E3B10013-4230-9E4A-9EF9-DAF5028B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0665"/>
              </p:ext>
            </p:extLst>
          </p:nvPr>
        </p:nvGraphicFramePr>
        <p:xfrm>
          <a:off x="614414" y="5345134"/>
          <a:ext cx="30747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79">
                  <a:extLst>
                    <a:ext uri="{9D8B030D-6E8A-4147-A177-3AD203B41FA5}">
                      <a16:colId xmlns:a16="http://schemas.microsoft.com/office/drawing/2014/main" val="1590992406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363754629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918914122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600133982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diqus</a:t>
                      </a:r>
                      <a:r>
                        <a:rPr lang="en-US" sz="1400" dirty="0"/>
                        <a:t> 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0839"/>
                  </a:ext>
                </a:extLst>
              </a:tr>
              <a:tr h="2074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14405"/>
                  </a:ext>
                </a:extLst>
              </a:tr>
            </a:tbl>
          </a:graphicData>
        </a:graphic>
      </p:graphicFrame>
      <p:sp>
        <p:nvSpPr>
          <p:cNvPr id="49" name="Title 1">
            <a:extLst>
              <a:ext uri="{FF2B5EF4-FFF2-40B4-BE49-F238E27FC236}">
                <a16:creationId xmlns:a16="http://schemas.microsoft.com/office/drawing/2014/main" id="{2BC6F7D2-45E1-204B-BEC4-E55E7E01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V2 (step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AD7B-932E-E747-B9A0-E6812D5A5C67}"/>
              </a:ext>
            </a:extLst>
          </p:cNvPr>
          <p:cNvSpPr txBox="1"/>
          <p:nvPr/>
        </p:nvSpPr>
        <p:spPr>
          <a:xfrm>
            <a:off x="7420303" y="5567363"/>
            <a:ext cx="311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Combined Activity table that is </a:t>
            </a:r>
          </a:p>
          <a:p>
            <a:pPr algn="ctr"/>
            <a:r>
              <a:rPr lang="en-US" dirty="0"/>
              <a:t>used for AI Audience modeling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EA499-5FAF-3D43-8E85-67F9FE6469B3}"/>
              </a:ext>
            </a:extLst>
          </p:cNvPr>
          <p:cNvSpPr txBox="1"/>
          <p:nvPr/>
        </p:nvSpPr>
        <p:spPr>
          <a:xfrm>
            <a:off x="642192" y="2253199"/>
            <a:ext cx="435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Sizmek Activity Table (from step1)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4B12-A738-144B-9C5E-4709758DA465}"/>
              </a:ext>
            </a:extLst>
          </p:cNvPr>
          <p:cNvSpPr txBox="1"/>
          <p:nvPr/>
        </p:nvSpPr>
        <p:spPr>
          <a:xfrm>
            <a:off x="643699" y="3478808"/>
            <a:ext cx="41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Zync Activity Table (from step1)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3D11BE-5113-7F4D-8013-BCE26CA55646}"/>
              </a:ext>
            </a:extLst>
          </p:cNvPr>
          <p:cNvSpPr txBox="1"/>
          <p:nvPr/>
        </p:nvSpPr>
        <p:spPr>
          <a:xfrm>
            <a:off x="642192" y="4985640"/>
            <a:ext cx="431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</a:t>
            </a:r>
            <a:r>
              <a:rPr lang="en-US" dirty="0" err="1"/>
              <a:t>Disqus</a:t>
            </a:r>
            <a:r>
              <a:rPr lang="en-US" dirty="0"/>
              <a:t> Activity Table (from step1)</a:t>
            </a:r>
          </a:p>
        </p:txBody>
      </p:sp>
    </p:spTree>
    <p:extLst>
      <p:ext uri="{BB962C8B-B14F-4D97-AF65-F5344CB8AC3E}">
        <p14:creationId xmlns:p14="http://schemas.microsoft.com/office/powerpoint/2010/main" val="15574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8901-74BC-074F-8959-15165338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A3F9-5E2D-2542-B3CD-7E598766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Cookie-cookie match rate: (very low in single step) 0.2% to .4%</a:t>
            </a:r>
          </a:p>
          <a:p>
            <a:r>
              <a:rPr lang="en-US" dirty="0"/>
              <a:t>Cookie-email match rate: (ok, as expected): ranged from 10 to 20%</a:t>
            </a:r>
          </a:p>
          <a:p>
            <a:pPr lvl="1"/>
            <a:r>
              <a:rPr lang="en-US" dirty="0"/>
              <a:t>Higher on Zync side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History enrichment (need to run again)</a:t>
            </a:r>
          </a:p>
          <a:p>
            <a:pPr lvl="1"/>
            <a:r>
              <a:rPr lang="en-US" dirty="0"/>
              <a:t>current run measured decrease in sparsity on an overall matrix, </a:t>
            </a:r>
          </a:p>
          <a:p>
            <a:pPr lvl="1"/>
            <a:endParaRPr lang="en-US" dirty="0"/>
          </a:p>
          <a:p>
            <a:r>
              <a:rPr lang="en-US" dirty="0"/>
              <a:t>All analysis did on “dt=2020-10-12” or before</a:t>
            </a:r>
          </a:p>
          <a:p>
            <a:r>
              <a:rPr lang="en-US" dirty="0"/>
              <a:t>30, 60, and 90 days</a:t>
            </a:r>
          </a:p>
          <a:p>
            <a:endParaRPr lang="en-US" dirty="0"/>
          </a:p>
          <a:p>
            <a:r>
              <a:rPr lang="en-US" dirty="0"/>
              <a:t>However from todays’ run, dt=2020-11-15,</a:t>
            </a:r>
          </a:p>
          <a:p>
            <a:r>
              <a:rPr lang="en-US" dirty="0"/>
              <a:t>Stats seems to have gone up</a:t>
            </a:r>
          </a:p>
          <a:p>
            <a:pPr lvl="1"/>
            <a:r>
              <a:rPr lang="en-US" dirty="0"/>
              <a:t>Bigger cookie-cookie relations (~3X)</a:t>
            </a:r>
          </a:p>
          <a:p>
            <a:pPr lvl="1"/>
            <a:r>
              <a:rPr lang="en-US" dirty="0"/>
              <a:t>Bigger email-cookie relations (~3X)</a:t>
            </a:r>
          </a:p>
          <a:p>
            <a:pPr lvl="1"/>
            <a:r>
              <a:rPr lang="en-US" dirty="0"/>
              <a:t>Bigger email-email relations (~3X)</a:t>
            </a:r>
          </a:p>
          <a:p>
            <a:r>
              <a:rPr lang="en-US" dirty="0"/>
              <a:t>The activity table however looks similar in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930</Words>
  <Application>Microsoft Macintosh PowerPoint</Application>
  <PresentationFormat>Widescreen</PresentationFormat>
  <Paragraphs>299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AI Audiences </vt:lpstr>
      <vt:lpstr>Activity Tables used</vt:lpstr>
      <vt:lpstr>ID Table available:</vt:lpstr>
      <vt:lpstr>ID Table used</vt:lpstr>
      <vt:lpstr>V1</vt:lpstr>
      <vt:lpstr>ID resolution (cookie-cookie):</vt:lpstr>
      <vt:lpstr>V2 (step 1)</vt:lpstr>
      <vt:lpstr>V2 (step 2)</vt:lpstr>
      <vt:lpstr>PowerPoint Presentation</vt:lpstr>
      <vt:lpstr>To use Email-Email mapping</vt:lpstr>
      <vt:lpstr>My 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Audiences </dc:title>
  <dc:creator>Shubhranshu Barnwal</dc:creator>
  <cp:lastModifiedBy>Shubhranshu Barnwal</cp:lastModifiedBy>
  <cp:revision>19</cp:revision>
  <dcterms:created xsi:type="dcterms:W3CDTF">2020-11-17T10:34:05Z</dcterms:created>
  <dcterms:modified xsi:type="dcterms:W3CDTF">2020-12-04T14:01:47Z</dcterms:modified>
</cp:coreProperties>
</file>