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DM Sans" panose="020F0502020204030204" pitchFamily="2" charset="0"/>
      <p:regular r:id="rId12"/>
    </p:embeddedFont>
    <p:embeddedFont>
      <p:font typeface="Poppins" panose="00000500000000000000" pitchFamily="2" charset="0"/>
      <p:regular r:id="rId13"/>
    </p:embeddedFont>
    <p:embeddedFont>
      <p:font typeface="Poppins Bold" panose="020B0604020202020204" charset="0"/>
      <p:regular r:id="rId14"/>
    </p:embeddedFont>
    <p:embeddedFont>
      <p:font typeface="Poppins Semi-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3.svg"/><Relationship Id="rId4" Type="http://schemas.openxmlformats.org/officeDocument/2006/relationships/image" Target="../media/image4.sv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8F0BE7">
                <a:alpha val="28627"/>
              </a:srgbClr>
            </a:solidFill>
          </p:spPr>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571132" y="6449964"/>
            <a:ext cx="6983181" cy="669188"/>
            <a:chOff x="0" y="0"/>
            <a:chExt cx="1839192" cy="176247"/>
          </a:xfrm>
        </p:grpSpPr>
        <p:sp>
          <p:nvSpPr>
            <p:cNvPr id="7" name="Freeform 7"/>
            <p:cNvSpPr/>
            <p:nvPr/>
          </p:nvSpPr>
          <p:spPr>
            <a:xfrm>
              <a:off x="0" y="0"/>
              <a:ext cx="1839192" cy="176247"/>
            </a:xfrm>
            <a:custGeom>
              <a:avLst/>
              <a:gdLst/>
              <a:ahLst/>
              <a:cxnLst/>
              <a:rect l="l" t="t" r="r" b="b"/>
              <a:pathLst>
                <a:path w="1839192" h="176247">
                  <a:moveTo>
                    <a:pt x="0" y="0"/>
                  </a:moveTo>
                  <a:lnTo>
                    <a:pt x="1839192" y="0"/>
                  </a:lnTo>
                  <a:lnTo>
                    <a:pt x="1839192" y="176247"/>
                  </a:lnTo>
                  <a:lnTo>
                    <a:pt x="0" y="176247"/>
                  </a:lnTo>
                  <a:close/>
                </a:path>
              </a:pathLst>
            </a:custGeom>
            <a:solidFill>
              <a:srgbClr val="C5AAD7"/>
            </a:solidFill>
            <a:ln w="28575" cap="sq">
              <a:solidFill>
                <a:srgbClr val="1C2120"/>
              </a:solidFill>
              <a:prstDash val="solid"/>
              <a:miter/>
            </a:ln>
          </p:spPr>
        </p:sp>
        <p:sp>
          <p:nvSpPr>
            <p:cNvPr id="8" name="TextBox 8"/>
            <p:cNvSpPr txBox="1"/>
            <p:nvPr/>
          </p:nvSpPr>
          <p:spPr>
            <a:xfrm>
              <a:off x="0" y="-38100"/>
              <a:ext cx="1839192" cy="2143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610563" y="3491698"/>
            <a:ext cx="13066873" cy="3032670"/>
          </a:xfrm>
          <a:prstGeom prst="rect">
            <a:avLst/>
          </a:prstGeom>
        </p:spPr>
        <p:txBody>
          <a:bodyPr lIns="0" tIns="0" rIns="0" bIns="0" rtlCol="0" anchor="t">
            <a:spAutoFit/>
          </a:bodyPr>
          <a:lstStyle/>
          <a:p>
            <a:pPr algn="ctr">
              <a:lnSpc>
                <a:spcPts val="10918"/>
              </a:lnSpc>
            </a:pPr>
            <a:r>
              <a:rPr lang="en-US" sz="12998" b="1" spc="-701">
                <a:solidFill>
                  <a:srgbClr val="1C2120"/>
                </a:solidFill>
                <a:latin typeface="Poppins Semi-Bold"/>
                <a:ea typeface="Poppins Semi-Bold"/>
                <a:cs typeface="Poppins Semi-Bold"/>
                <a:sym typeface="Poppins Semi-Bold"/>
              </a:rPr>
              <a:t>PROJECT PRESENTATION</a:t>
            </a:r>
          </a:p>
        </p:txBody>
      </p:sp>
      <p:sp>
        <p:nvSpPr>
          <p:cNvPr id="10" name="TextBox 10"/>
          <p:cNvSpPr txBox="1"/>
          <p:nvPr/>
        </p:nvSpPr>
        <p:spPr>
          <a:xfrm>
            <a:off x="5835017" y="6562438"/>
            <a:ext cx="6617965" cy="482339"/>
          </a:xfrm>
          <a:prstGeom prst="rect">
            <a:avLst/>
          </a:prstGeom>
        </p:spPr>
        <p:txBody>
          <a:bodyPr lIns="0" tIns="0" rIns="0" bIns="0" rtlCol="0" anchor="t">
            <a:spAutoFit/>
          </a:bodyPr>
          <a:lstStyle/>
          <a:p>
            <a:pPr algn="ctr">
              <a:lnSpc>
                <a:spcPts val="3445"/>
              </a:lnSpc>
            </a:pPr>
            <a:r>
              <a:rPr lang="en-US" sz="3445" spc="-68">
                <a:solidFill>
                  <a:srgbClr val="1C2120"/>
                </a:solidFill>
                <a:latin typeface="Poppins"/>
                <a:ea typeface="Poppins"/>
                <a:cs typeface="Poppins"/>
                <a:sym typeface="Poppins"/>
              </a:rPr>
              <a:t>PRESENTED BY INNOV8ORS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TextBox 2"/>
          <p:cNvSpPr txBox="1"/>
          <p:nvPr/>
        </p:nvSpPr>
        <p:spPr>
          <a:xfrm>
            <a:off x="3182017" y="3402470"/>
            <a:ext cx="11923966" cy="2885148"/>
          </a:xfrm>
          <a:prstGeom prst="rect">
            <a:avLst/>
          </a:prstGeom>
        </p:spPr>
        <p:txBody>
          <a:bodyPr lIns="0" tIns="0" rIns="0" bIns="0" rtlCol="0" anchor="t">
            <a:spAutoFit/>
          </a:bodyPr>
          <a:lstStyle/>
          <a:p>
            <a:pPr algn="ctr">
              <a:lnSpc>
                <a:spcPts val="10460"/>
              </a:lnSpc>
            </a:pPr>
            <a:r>
              <a:rPr lang="en-US" sz="12023" b="1">
                <a:solidFill>
                  <a:srgbClr val="FFFFFF"/>
                </a:solidFill>
                <a:latin typeface="Poppins Bold"/>
                <a:ea typeface="Poppins Bold"/>
                <a:cs typeface="Poppins Bold"/>
                <a:sym typeface="Poppins Bold"/>
              </a:rPr>
              <a:t>Thank you very much!</a:t>
            </a:r>
          </a:p>
        </p:txBody>
      </p:sp>
      <p:grpSp>
        <p:nvGrpSpPr>
          <p:cNvPr id="3" name="Group 3"/>
          <p:cNvGrpSpPr/>
          <p:nvPr/>
        </p:nvGrpSpPr>
        <p:grpSpPr>
          <a:xfrm>
            <a:off x="5652409" y="6483944"/>
            <a:ext cx="6983181" cy="669188"/>
            <a:chOff x="0" y="0"/>
            <a:chExt cx="1839192" cy="176247"/>
          </a:xfrm>
        </p:grpSpPr>
        <p:sp>
          <p:nvSpPr>
            <p:cNvPr id="4" name="Freeform 4"/>
            <p:cNvSpPr/>
            <p:nvPr/>
          </p:nvSpPr>
          <p:spPr>
            <a:xfrm>
              <a:off x="0" y="0"/>
              <a:ext cx="1839192" cy="176247"/>
            </a:xfrm>
            <a:custGeom>
              <a:avLst/>
              <a:gdLst/>
              <a:ahLst/>
              <a:cxnLst/>
              <a:rect l="l" t="t" r="r" b="b"/>
              <a:pathLst>
                <a:path w="1839192" h="176247">
                  <a:moveTo>
                    <a:pt x="0" y="0"/>
                  </a:moveTo>
                  <a:lnTo>
                    <a:pt x="1839192" y="0"/>
                  </a:lnTo>
                  <a:lnTo>
                    <a:pt x="1839192" y="176247"/>
                  </a:lnTo>
                  <a:lnTo>
                    <a:pt x="0" y="176247"/>
                  </a:lnTo>
                  <a:close/>
                </a:path>
              </a:pathLst>
            </a:custGeom>
            <a:solidFill>
              <a:srgbClr val="C5AAD7"/>
            </a:solidFill>
            <a:ln w="28575" cap="sq">
              <a:solidFill>
                <a:srgbClr val="1C2120"/>
              </a:solidFill>
              <a:prstDash val="solid"/>
              <a:miter/>
            </a:ln>
          </p:spPr>
        </p:sp>
        <p:sp>
          <p:nvSpPr>
            <p:cNvPr id="5" name="TextBox 5"/>
            <p:cNvSpPr txBox="1"/>
            <p:nvPr/>
          </p:nvSpPr>
          <p:spPr>
            <a:xfrm>
              <a:off x="0" y="-38100"/>
              <a:ext cx="1839192" cy="214347"/>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5916295" y="6596419"/>
            <a:ext cx="6617965" cy="482339"/>
          </a:xfrm>
          <a:prstGeom prst="rect">
            <a:avLst/>
          </a:prstGeom>
        </p:spPr>
        <p:txBody>
          <a:bodyPr lIns="0" tIns="0" rIns="0" bIns="0" rtlCol="0" anchor="t">
            <a:spAutoFit/>
          </a:bodyPr>
          <a:lstStyle/>
          <a:p>
            <a:pPr algn="ctr">
              <a:lnSpc>
                <a:spcPts val="3445"/>
              </a:lnSpc>
            </a:pPr>
            <a:r>
              <a:rPr lang="en-US" sz="3445" spc="-68">
                <a:solidFill>
                  <a:srgbClr val="1C2120"/>
                </a:solidFill>
                <a:latin typeface="Poppins"/>
                <a:ea typeface="Poppins"/>
                <a:cs typeface="Poppins"/>
                <a:sym typeface="Poppins"/>
              </a:rPr>
              <a:t>PRESENTED BY INNOV8ORS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Freeform 2"/>
          <p:cNvSpPr/>
          <p:nvPr/>
        </p:nvSpPr>
        <p:spPr>
          <a:xfrm>
            <a:off x="-157788" y="-177024"/>
            <a:ext cx="7097803" cy="11057957"/>
          </a:xfrm>
          <a:custGeom>
            <a:avLst/>
            <a:gdLst/>
            <a:ahLst/>
            <a:cxnLst/>
            <a:rect l="l" t="t" r="r" b="b"/>
            <a:pathLst>
              <a:path w="7097803" h="11057957">
                <a:moveTo>
                  <a:pt x="0" y="0"/>
                </a:moveTo>
                <a:lnTo>
                  <a:pt x="7097803" y="0"/>
                </a:lnTo>
                <a:lnTo>
                  <a:pt x="7097803" y="11057957"/>
                </a:lnTo>
                <a:lnTo>
                  <a:pt x="0" y="11057957"/>
                </a:lnTo>
                <a:lnTo>
                  <a:pt x="0" y="0"/>
                </a:lnTo>
                <a:close/>
              </a:path>
            </a:pathLst>
          </a:custGeom>
          <a:blipFill>
            <a:blip r:embed="rId2"/>
            <a:stretch>
              <a:fillRect l="-131569" r="-2267"/>
            </a:stretch>
          </a:blipFill>
        </p:spPr>
      </p:sp>
      <p:grpSp>
        <p:nvGrpSpPr>
          <p:cNvPr id="3" name="Group 3"/>
          <p:cNvGrpSpPr/>
          <p:nvPr/>
        </p:nvGrpSpPr>
        <p:grpSpPr>
          <a:xfrm>
            <a:off x="-514350" y="-177024"/>
            <a:ext cx="7454365" cy="10601584"/>
            <a:chOff x="0" y="0"/>
            <a:chExt cx="1963290" cy="2792187"/>
          </a:xfrm>
        </p:grpSpPr>
        <p:sp>
          <p:nvSpPr>
            <p:cNvPr id="4" name="Freeform 4"/>
            <p:cNvSpPr/>
            <p:nvPr/>
          </p:nvSpPr>
          <p:spPr>
            <a:xfrm>
              <a:off x="0" y="0"/>
              <a:ext cx="1963290" cy="2792187"/>
            </a:xfrm>
            <a:custGeom>
              <a:avLst/>
              <a:gdLst/>
              <a:ahLst/>
              <a:cxnLst/>
              <a:rect l="l" t="t" r="r" b="b"/>
              <a:pathLst>
                <a:path w="1963290" h="2792187">
                  <a:moveTo>
                    <a:pt x="0" y="0"/>
                  </a:moveTo>
                  <a:lnTo>
                    <a:pt x="1963290" y="0"/>
                  </a:lnTo>
                  <a:lnTo>
                    <a:pt x="1963290" y="2792187"/>
                  </a:lnTo>
                  <a:lnTo>
                    <a:pt x="0" y="2792187"/>
                  </a:lnTo>
                  <a:close/>
                </a:path>
              </a:pathLst>
            </a:custGeom>
            <a:solidFill>
              <a:srgbClr val="8F0BE7">
                <a:alpha val="55686"/>
              </a:srgbClr>
            </a:solidFill>
          </p:spPr>
        </p:sp>
        <p:sp>
          <p:nvSpPr>
            <p:cNvPr id="5" name="TextBox 5"/>
            <p:cNvSpPr txBox="1"/>
            <p:nvPr/>
          </p:nvSpPr>
          <p:spPr>
            <a:xfrm>
              <a:off x="0" y="-38100"/>
              <a:ext cx="1963290" cy="283028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8652271" y="7656324"/>
            <a:ext cx="4845334" cy="582575"/>
            <a:chOff x="0" y="0"/>
            <a:chExt cx="1276137" cy="153435"/>
          </a:xfrm>
        </p:grpSpPr>
        <p:sp>
          <p:nvSpPr>
            <p:cNvPr id="7" name="Freeform 7"/>
            <p:cNvSpPr/>
            <p:nvPr/>
          </p:nvSpPr>
          <p:spPr>
            <a:xfrm>
              <a:off x="0" y="0"/>
              <a:ext cx="1276137" cy="153435"/>
            </a:xfrm>
            <a:custGeom>
              <a:avLst/>
              <a:gdLst/>
              <a:ahLst/>
              <a:cxnLst/>
              <a:rect l="l" t="t" r="r" b="b"/>
              <a:pathLst>
                <a:path w="1276137" h="153435">
                  <a:moveTo>
                    <a:pt x="76718" y="0"/>
                  </a:moveTo>
                  <a:lnTo>
                    <a:pt x="1199420" y="0"/>
                  </a:lnTo>
                  <a:cubicBezTo>
                    <a:pt x="1219767" y="0"/>
                    <a:pt x="1239280" y="8083"/>
                    <a:pt x="1253667" y="22470"/>
                  </a:cubicBezTo>
                  <a:cubicBezTo>
                    <a:pt x="1268055" y="36857"/>
                    <a:pt x="1276137" y="56371"/>
                    <a:pt x="1276137" y="76718"/>
                  </a:cubicBezTo>
                  <a:lnTo>
                    <a:pt x="1276137" y="76718"/>
                  </a:lnTo>
                  <a:cubicBezTo>
                    <a:pt x="1276137" y="97064"/>
                    <a:pt x="1268055" y="116578"/>
                    <a:pt x="1253667" y="130965"/>
                  </a:cubicBezTo>
                  <a:cubicBezTo>
                    <a:pt x="1239280" y="145353"/>
                    <a:pt x="1219767" y="153435"/>
                    <a:pt x="1199420" y="153435"/>
                  </a:cubicBezTo>
                  <a:lnTo>
                    <a:pt x="76718" y="153435"/>
                  </a:lnTo>
                  <a:cubicBezTo>
                    <a:pt x="56371" y="153435"/>
                    <a:pt x="36857" y="145353"/>
                    <a:pt x="22470" y="130965"/>
                  </a:cubicBezTo>
                  <a:cubicBezTo>
                    <a:pt x="8083" y="116578"/>
                    <a:pt x="0" y="97064"/>
                    <a:pt x="0" y="76718"/>
                  </a:cubicBezTo>
                  <a:lnTo>
                    <a:pt x="0" y="76718"/>
                  </a:lnTo>
                  <a:cubicBezTo>
                    <a:pt x="0" y="56371"/>
                    <a:pt x="8083" y="36857"/>
                    <a:pt x="22470" y="22470"/>
                  </a:cubicBezTo>
                  <a:cubicBezTo>
                    <a:pt x="36857" y="8083"/>
                    <a:pt x="56371" y="0"/>
                    <a:pt x="76718" y="0"/>
                  </a:cubicBezTo>
                  <a:close/>
                </a:path>
              </a:pathLst>
            </a:custGeom>
            <a:solidFill>
              <a:srgbClr val="C5AAD7"/>
            </a:solidFill>
          </p:spPr>
        </p:sp>
        <p:sp>
          <p:nvSpPr>
            <p:cNvPr id="8" name="TextBox 8"/>
            <p:cNvSpPr txBox="1"/>
            <p:nvPr/>
          </p:nvSpPr>
          <p:spPr>
            <a:xfrm>
              <a:off x="0" y="-38100"/>
              <a:ext cx="1276137" cy="19153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595420" y="2138342"/>
            <a:ext cx="8011990" cy="2143960"/>
          </a:xfrm>
          <a:prstGeom prst="rect">
            <a:avLst/>
          </a:prstGeom>
        </p:spPr>
        <p:txBody>
          <a:bodyPr lIns="0" tIns="0" rIns="0" bIns="0" rtlCol="0" anchor="t">
            <a:spAutoFit/>
          </a:bodyPr>
          <a:lstStyle/>
          <a:p>
            <a:pPr algn="l">
              <a:lnSpc>
                <a:spcPts val="7935"/>
              </a:lnSpc>
            </a:pPr>
            <a:r>
              <a:rPr lang="en-US" sz="8180" b="1">
                <a:solidFill>
                  <a:srgbClr val="FFFFFF"/>
                </a:solidFill>
                <a:latin typeface="Poppins Bold"/>
                <a:ea typeface="Poppins Bold"/>
                <a:cs typeface="Poppins Bold"/>
                <a:sym typeface="Poppins Bold"/>
              </a:rPr>
              <a:t>Problem Statement:</a:t>
            </a:r>
          </a:p>
        </p:txBody>
      </p:sp>
      <p:sp>
        <p:nvSpPr>
          <p:cNvPr id="10" name="TextBox 10"/>
          <p:cNvSpPr txBox="1"/>
          <p:nvPr/>
        </p:nvSpPr>
        <p:spPr>
          <a:xfrm>
            <a:off x="8652271" y="4546630"/>
            <a:ext cx="8451051" cy="1648870"/>
          </a:xfrm>
          <a:prstGeom prst="rect">
            <a:avLst/>
          </a:prstGeom>
        </p:spPr>
        <p:txBody>
          <a:bodyPr lIns="0" tIns="0" rIns="0" bIns="0" rtlCol="0" anchor="t">
            <a:spAutoFit/>
          </a:bodyPr>
          <a:lstStyle/>
          <a:p>
            <a:pPr algn="l">
              <a:lnSpc>
                <a:spcPts val="2625"/>
              </a:lnSpc>
            </a:pPr>
            <a:r>
              <a:rPr lang="en-US" sz="1945" spc="116">
                <a:solidFill>
                  <a:srgbClr val="FFFFFF"/>
                </a:solidFill>
                <a:latin typeface="DM Sans"/>
                <a:ea typeface="DM Sans"/>
                <a:cs typeface="DM Sans"/>
                <a:sym typeface="DM Sans"/>
              </a:rPr>
              <a:t>Investors often ask: “Why is my stock, mutual fund or ETF down today?”</a:t>
            </a:r>
          </a:p>
          <a:p>
            <a:pPr algn="l">
              <a:lnSpc>
                <a:spcPts val="2625"/>
              </a:lnSpc>
            </a:pPr>
            <a:r>
              <a:rPr lang="en-US" sz="1945" spc="116">
                <a:solidFill>
                  <a:srgbClr val="FFFFFF"/>
                </a:solidFill>
                <a:latin typeface="DM Sans"/>
                <a:ea typeface="DM Sans"/>
                <a:cs typeface="DM Sans"/>
                <a:sym typeface="DM Sans"/>
              </a:rPr>
              <a:t>Most platforms tell you the fund is “down 2%”—but not why. </a:t>
            </a:r>
          </a:p>
          <a:p>
            <a:pPr marL="0" lvl="0" indent="0" algn="l">
              <a:lnSpc>
                <a:spcPts val="2625"/>
              </a:lnSpc>
              <a:spcBef>
                <a:spcPct val="0"/>
              </a:spcBef>
            </a:pPr>
            <a:r>
              <a:rPr lang="en-US" sz="1945" spc="116">
                <a:solidFill>
                  <a:srgbClr val="FFFFFF"/>
                </a:solidFill>
                <a:latin typeface="DM Sans"/>
                <a:ea typeface="DM Sans"/>
                <a:cs typeface="DM Sans"/>
                <a:sym typeface="DM Sans"/>
              </a:rPr>
              <a:t>Our challenge is to build a smart, AI-powered explanation system that connects real-world news and events to fund performance.</a:t>
            </a:r>
          </a:p>
        </p:txBody>
      </p:sp>
      <p:sp>
        <p:nvSpPr>
          <p:cNvPr id="11" name="TextBox 11"/>
          <p:cNvSpPr txBox="1"/>
          <p:nvPr/>
        </p:nvSpPr>
        <p:spPr>
          <a:xfrm>
            <a:off x="9593710" y="7792824"/>
            <a:ext cx="3007705" cy="319099"/>
          </a:xfrm>
          <a:prstGeom prst="rect">
            <a:avLst/>
          </a:prstGeom>
        </p:spPr>
        <p:txBody>
          <a:bodyPr lIns="0" tIns="0" rIns="0" bIns="0" rtlCol="0" anchor="t">
            <a:spAutoFit/>
          </a:bodyPr>
          <a:lstStyle/>
          <a:p>
            <a:pPr algn="ctr">
              <a:lnSpc>
                <a:spcPts val="2365"/>
              </a:lnSpc>
            </a:pPr>
            <a:r>
              <a:rPr lang="en-US" sz="2190">
                <a:solidFill>
                  <a:srgbClr val="1C2120"/>
                </a:solidFill>
                <a:latin typeface="Poppins"/>
                <a:ea typeface="Poppins"/>
                <a:cs typeface="Poppins"/>
                <a:sym typeface="Poppins"/>
              </a:rPr>
              <a:t>Exploring creativity</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grpSp>
        <p:nvGrpSpPr>
          <p:cNvPr id="2" name="Group 2"/>
          <p:cNvGrpSpPr/>
          <p:nvPr/>
        </p:nvGrpSpPr>
        <p:grpSpPr>
          <a:xfrm>
            <a:off x="10083134" y="1616740"/>
            <a:ext cx="6830714" cy="2128485"/>
            <a:chOff x="0" y="0"/>
            <a:chExt cx="2286638" cy="712528"/>
          </a:xfrm>
        </p:grpSpPr>
        <p:sp>
          <p:nvSpPr>
            <p:cNvPr id="3" name="Freeform 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5" name="Freeform 5"/>
          <p:cNvSpPr/>
          <p:nvPr/>
        </p:nvSpPr>
        <p:spPr>
          <a:xfrm>
            <a:off x="10685802" y="2275139"/>
            <a:ext cx="1023822" cy="839534"/>
          </a:xfrm>
          <a:custGeom>
            <a:avLst/>
            <a:gdLst/>
            <a:ahLst/>
            <a:cxnLst/>
            <a:rect l="l" t="t" r="r" b="b"/>
            <a:pathLst>
              <a:path w="1023822" h="839534">
                <a:moveTo>
                  <a:pt x="0" y="0"/>
                </a:moveTo>
                <a:lnTo>
                  <a:pt x="1023822" y="0"/>
                </a:lnTo>
                <a:lnTo>
                  <a:pt x="1023822" y="839533"/>
                </a:lnTo>
                <a:lnTo>
                  <a:pt x="0" y="8395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083134" y="4079914"/>
            <a:ext cx="6830714" cy="2128485"/>
            <a:chOff x="0" y="0"/>
            <a:chExt cx="2286638" cy="712528"/>
          </a:xfrm>
        </p:grpSpPr>
        <p:sp>
          <p:nvSpPr>
            <p:cNvPr id="7" name="Freeform 7"/>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8" name="TextBox 8"/>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10083134" y="6541774"/>
            <a:ext cx="6830714" cy="2128485"/>
            <a:chOff x="0" y="0"/>
            <a:chExt cx="2286638" cy="712528"/>
          </a:xfrm>
        </p:grpSpPr>
        <p:sp>
          <p:nvSpPr>
            <p:cNvPr id="10" name="Freeform 10"/>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11" name="TextBox 11"/>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2" name="Freeform 12"/>
          <p:cNvSpPr/>
          <p:nvPr/>
        </p:nvSpPr>
        <p:spPr>
          <a:xfrm>
            <a:off x="10677950" y="4517864"/>
            <a:ext cx="1031674" cy="1252584"/>
          </a:xfrm>
          <a:custGeom>
            <a:avLst/>
            <a:gdLst/>
            <a:ahLst/>
            <a:cxnLst/>
            <a:rect l="l" t="t" r="r" b="b"/>
            <a:pathLst>
              <a:path w="1031674" h="125258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0497275" y="7308439"/>
            <a:ext cx="1400875" cy="924578"/>
          </a:xfrm>
          <a:custGeom>
            <a:avLst/>
            <a:gdLst/>
            <a:ahLst/>
            <a:cxnLst/>
            <a:rect l="l" t="t" r="r" b="b"/>
            <a:pathLst>
              <a:path w="1400875" h="924578">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4"/>
          <p:cNvSpPr txBox="1"/>
          <p:nvPr/>
        </p:nvSpPr>
        <p:spPr>
          <a:xfrm>
            <a:off x="1218937" y="2864375"/>
            <a:ext cx="8537476" cy="2541061"/>
          </a:xfrm>
          <a:prstGeom prst="rect">
            <a:avLst/>
          </a:prstGeom>
        </p:spPr>
        <p:txBody>
          <a:bodyPr lIns="0" tIns="0" rIns="0" bIns="0" rtlCol="0" anchor="t">
            <a:spAutoFit/>
          </a:bodyPr>
          <a:lstStyle/>
          <a:p>
            <a:pPr algn="l">
              <a:lnSpc>
                <a:spcPts val="9658"/>
              </a:lnSpc>
            </a:pPr>
            <a:r>
              <a:rPr lang="en-US" sz="8472" b="1">
                <a:solidFill>
                  <a:srgbClr val="FFFFFF"/>
                </a:solidFill>
                <a:latin typeface="Poppins Bold"/>
                <a:ea typeface="Poppins Bold"/>
                <a:cs typeface="Poppins Bold"/>
                <a:sym typeface="Poppins Bold"/>
              </a:rPr>
              <a:t>Project vision and mission</a:t>
            </a:r>
          </a:p>
        </p:txBody>
      </p:sp>
      <p:sp>
        <p:nvSpPr>
          <p:cNvPr id="15" name="TextBox 15"/>
          <p:cNvSpPr txBox="1"/>
          <p:nvPr/>
        </p:nvSpPr>
        <p:spPr>
          <a:xfrm>
            <a:off x="1218937" y="5597472"/>
            <a:ext cx="5069273" cy="1896557"/>
          </a:xfrm>
          <a:prstGeom prst="rect">
            <a:avLst/>
          </a:prstGeom>
        </p:spPr>
        <p:txBody>
          <a:bodyPr lIns="0" tIns="0" rIns="0" bIns="0" rtlCol="0" anchor="t">
            <a:spAutoFit/>
          </a:bodyPr>
          <a:lstStyle/>
          <a:p>
            <a:pPr marL="0" lvl="0" indent="0" algn="just">
              <a:lnSpc>
                <a:spcPts val="1948"/>
              </a:lnSpc>
              <a:spcBef>
                <a:spcPct val="0"/>
              </a:spcBef>
            </a:pPr>
            <a:r>
              <a:rPr lang="en-US" sz="1443" spc="86">
                <a:solidFill>
                  <a:srgbClr val="FFFFFF"/>
                </a:solidFill>
                <a:latin typeface="DM Sans"/>
                <a:ea typeface="DM Sans"/>
                <a:cs typeface="DM Sans"/>
                <a:sym typeface="DM Sans"/>
              </a:rPr>
              <a:t>Our purpose is to empower every investor with the confidence that comes from understanding why their portfolio performs the way it does. We achieve this by leveraging artificial intelligence to instantly analyze complex market data and real-world news events, delivering clear, concise, and accessible explanations for the daily movements of their stocks, mutual funds, and ETFs.</a:t>
            </a:r>
          </a:p>
        </p:txBody>
      </p:sp>
      <p:sp>
        <p:nvSpPr>
          <p:cNvPr id="16" name="TextBox 16"/>
          <p:cNvSpPr txBox="1"/>
          <p:nvPr/>
        </p:nvSpPr>
        <p:spPr>
          <a:xfrm>
            <a:off x="12613891" y="2265614"/>
            <a:ext cx="3556933" cy="1079914"/>
          </a:xfrm>
          <a:prstGeom prst="rect">
            <a:avLst/>
          </a:prstGeom>
        </p:spPr>
        <p:txBody>
          <a:bodyPr lIns="0" tIns="0" rIns="0" bIns="0" rtlCol="0" anchor="t">
            <a:spAutoFit/>
          </a:bodyPr>
          <a:lstStyle/>
          <a:p>
            <a:pPr algn="just">
              <a:lnSpc>
                <a:spcPts val="1770"/>
              </a:lnSpc>
            </a:pPr>
            <a:r>
              <a:rPr lang="en-US" sz="1311" spc="20">
                <a:solidFill>
                  <a:srgbClr val="FFFFFF"/>
                </a:solidFill>
                <a:latin typeface="DM Sans"/>
                <a:ea typeface="DM Sans"/>
                <a:cs typeface="DM Sans"/>
                <a:sym typeface="DM Sans"/>
              </a:rPr>
              <a:t>Design and develop a system that can:</a:t>
            </a:r>
          </a:p>
          <a:p>
            <a:pPr algn="just">
              <a:lnSpc>
                <a:spcPts val="1770"/>
              </a:lnSpc>
            </a:pPr>
            <a:r>
              <a:rPr lang="en-US" sz="1311" spc="20">
                <a:solidFill>
                  <a:srgbClr val="FFFFFF"/>
                </a:solidFill>
                <a:latin typeface="DM Sans"/>
                <a:ea typeface="DM Sans"/>
                <a:cs typeface="DM Sans"/>
                <a:sym typeface="DM Sans"/>
              </a:rPr>
              <a:t>Get financial data for Stocks, ETFs and mutual funds</a:t>
            </a:r>
          </a:p>
          <a:p>
            <a:pPr marL="0" lvl="0" indent="0" algn="just">
              <a:lnSpc>
                <a:spcPts val="1770"/>
              </a:lnSpc>
              <a:spcBef>
                <a:spcPct val="0"/>
              </a:spcBef>
            </a:pPr>
            <a:r>
              <a:rPr lang="en-US" sz="1311" spc="20">
                <a:solidFill>
                  <a:srgbClr val="FFFFFF"/>
                </a:solidFill>
                <a:latin typeface="DM Sans"/>
                <a:ea typeface="DM Sans"/>
                <a:cs typeface="DM Sans"/>
                <a:sym typeface="DM Sans"/>
              </a:rPr>
              <a:t>Tag and track funds using identifiers like ISINs or tickers</a:t>
            </a:r>
          </a:p>
        </p:txBody>
      </p:sp>
      <p:sp>
        <p:nvSpPr>
          <p:cNvPr id="17" name="TextBox 17"/>
          <p:cNvSpPr txBox="1"/>
          <p:nvPr/>
        </p:nvSpPr>
        <p:spPr>
          <a:xfrm>
            <a:off x="12613891" y="4696021"/>
            <a:ext cx="3556933" cy="641764"/>
          </a:xfrm>
          <a:prstGeom prst="rect">
            <a:avLst/>
          </a:prstGeom>
        </p:spPr>
        <p:txBody>
          <a:bodyPr lIns="0" tIns="0" rIns="0" bIns="0" rtlCol="0" anchor="t">
            <a:spAutoFit/>
          </a:bodyPr>
          <a:lstStyle/>
          <a:p>
            <a:pPr algn="just">
              <a:lnSpc>
                <a:spcPts val="1770"/>
              </a:lnSpc>
            </a:pPr>
            <a:r>
              <a:rPr lang="en-US" sz="1311" spc="20">
                <a:solidFill>
                  <a:srgbClr val="FFFFFF"/>
                </a:solidFill>
                <a:latin typeface="DM Sans"/>
                <a:ea typeface="DM Sans"/>
                <a:cs typeface="DM Sans"/>
                <a:sym typeface="DM Sans"/>
              </a:rPr>
              <a:t>Scrape and parse live news from the web.</a:t>
            </a:r>
          </a:p>
          <a:p>
            <a:pPr marL="0" lvl="0" indent="0" algn="just">
              <a:lnSpc>
                <a:spcPts val="1770"/>
              </a:lnSpc>
              <a:spcBef>
                <a:spcPct val="0"/>
              </a:spcBef>
            </a:pPr>
            <a:r>
              <a:rPr lang="en-US" sz="1311" spc="20">
                <a:solidFill>
                  <a:srgbClr val="FFFFFF"/>
                </a:solidFill>
                <a:latin typeface="DM Sans"/>
                <a:ea typeface="DM Sans"/>
                <a:cs typeface="DM Sans"/>
                <a:sym typeface="DM Sans"/>
              </a:rPr>
              <a:t>Build a searchable, context-rich news corpus without using APIs</a:t>
            </a:r>
          </a:p>
        </p:txBody>
      </p:sp>
      <p:sp>
        <p:nvSpPr>
          <p:cNvPr id="18" name="TextBox 18"/>
          <p:cNvSpPr txBox="1"/>
          <p:nvPr/>
        </p:nvSpPr>
        <p:spPr>
          <a:xfrm>
            <a:off x="12779021" y="6984953"/>
            <a:ext cx="3226673" cy="1406084"/>
          </a:xfrm>
          <a:prstGeom prst="rect">
            <a:avLst/>
          </a:prstGeom>
        </p:spPr>
        <p:txBody>
          <a:bodyPr lIns="0" tIns="0" rIns="0" bIns="0" rtlCol="0" anchor="t">
            <a:spAutoFit/>
          </a:bodyPr>
          <a:lstStyle/>
          <a:p>
            <a:pPr algn="just">
              <a:lnSpc>
                <a:spcPts val="1606"/>
              </a:lnSpc>
            </a:pPr>
            <a:r>
              <a:rPr lang="en-US" sz="1189" spc="19">
                <a:solidFill>
                  <a:srgbClr val="FFFFFF"/>
                </a:solidFill>
                <a:latin typeface="DM Sans"/>
                <a:ea typeface="DM Sans"/>
                <a:cs typeface="DM Sans"/>
                <a:sym typeface="DM Sans"/>
              </a:rPr>
              <a:t>Answer natural language questions such as:</a:t>
            </a:r>
          </a:p>
          <a:p>
            <a:pPr algn="just">
              <a:lnSpc>
                <a:spcPts val="1606"/>
              </a:lnSpc>
            </a:pPr>
            <a:r>
              <a:rPr lang="en-US" sz="1189" spc="19">
                <a:solidFill>
                  <a:srgbClr val="FFFFFF"/>
                </a:solidFill>
                <a:latin typeface="DM Sans"/>
                <a:ea typeface="DM Sans"/>
                <a:cs typeface="DM Sans"/>
                <a:sym typeface="DM Sans"/>
              </a:rPr>
              <a:t>a. Why did Jyothy Labs up today?</a:t>
            </a:r>
          </a:p>
          <a:p>
            <a:pPr algn="just">
              <a:lnSpc>
                <a:spcPts val="1606"/>
              </a:lnSpc>
            </a:pPr>
            <a:r>
              <a:rPr lang="en-US" sz="1189" spc="19">
                <a:solidFill>
                  <a:srgbClr val="FFFFFF"/>
                </a:solidFill>
                <a:latin typeface="DM Sans"/>
                <a:ea typeface="DM Sans"/>
                <a:cs typeface="DM Sans"/>
                <a:sym typeface="DM Sans"/>
              </a:rPr>
              <a:t>b. What happened to Nifty this week?</a:t>
            </a:r>
          </a:p>
          <a:p>
            <a:pPr algn="just">
              <a:lnSpc>
                <a:spcPts val="1606"/>
              </a:lnSpc>
            </a:pPr>
            <a:r>
              <a:rPr lang="en-US" sz="1189" spc="19">
                <a:solidFill>
                  <a:srgbClr val="FFFFFF"/>
                </a:solidFill>
                <a:latin typeface="DM Sans"/>
                <a:ea typeface="DM Sans"/>
                <a:cs typeface="DM Sans"/>
                <a:sym typeface="DM Sans"/>
              </a:rPr>
              <a:t>c. Any macro news impacting tech-focused funds?</a:t>
            </a:r>
          </a:p>
          <a:p>
            <a:pPr marL="0" lvl="0" indent="0" algn="just">
              <a:lnSpc>
                <a:spcPts val="1606"/>
              </a:lnSpc>
              <a:spcBef>
                <a:spcPct val="0"/>
              </a:spcBef>
            </a:pPr>
            <a:r>
              <a:rPr lang="en-US" sz="1189" spc="19">
                <a:solidFill>
                  <a:srgbClr val="FFFFFF"/>
                </a:solidFill>
                <a:latin typeface="DM Sans"/>
                <a:ea typeface="DM Sans"/>
                <a:cs typeface="DM Sans"/>
                <a:sym typeface="DM Sans"/>
              </a:rPr>
              <a:t>d. What does the last quarter say for Swiggy?</a:t>
            </a:r>
          </a:p>
        </p:txBody>
      </p:sp>
      <p:sp>
        <p:nvSpPr>
          <p:cNvPr id="19" name="AutoShape 19"/>
          <p:cNvSpPr/>
          <p:nvPr/>
        </p:nvSpPr>
        <p:spPr>
          <a:xfrm flipV="1">
            <a:off x="12118262" y="2375876"/>
            <a:ext cx="0" cy="738797"/>
          </a:xfrm>
          <a:prstGeom prst="line">
            <a:avLst/>
          </a:prstGeom>
          <a:ln w="38100" cap="flat">
            <a:solidFill>
              <a:srgbClr val="000000"/>
            </a:solidFill>
            <a:prstDash val="solid"/>
            <a:headEnd type="none" w="sm" len="sm"/>
            <a:tailEnd type="none" w="sm" len="sm"/>
          </a:ln>
        </p:spPr>
      </p:sp>
      <p:sp>
        <p:nvSpPr>
          <p:cNvPr id="20" name="AutoShape 20"/>
          <p:cNvSpPr/>
          <p:nvPr/>
        </p:nvSpPr>
        <p:spPr>
          <a:xfrm flipV="1">
            <a:off x="12118262" y="4774758"/>
            <a:ext cx="0" cy="738797"/>
          </a:xfrm>
          <a:prstGeom prst="line">
            <a:avLst/>
          </a:prstGeom>
          <a:ln w="38100" cap="flat">
            <a:solidFill>
              <a:srgbClr val="000000"/>
            </a:solidFill>
            <a:prstDash val="solid"/>
            <a:headEnd type="none" w="sm" len="sm"/>
            <a:tailEnd type="none" w="sm" len="sm"/>
          </a:ln>
        </p:spPr>
      </p:sp>
      <p:sp>
        <p:nvSpPr>
          <p:cNvPr id="21" name="AutoShape 21"/>
          <p:cNvSpPr/>
          <p:nvPr/>
        </p:nvSpPr>
        <p:spPr>
          <a:xfrm flipV="1">
            <a:off x="12137312" y="7300910"/>
            <a:ext cx="0" cy="738797"/>
          </a:xfrm>
          <a:prstGeom prst="line">
            <a:avLst/>
          </a:prstGeom>
          <a:ln w="38100" cap="flat">
            <a:solidFill>
              <a:srgbClr val="000000"/>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Freeform 2"/>
          <p:cNvSpPr/>
          <p:nvPr/>
        </p:nvSpPr>
        <p:spPr>
          <a:xfrm>
            <a:off x="5550429" y="2486361"/>
            <a:ext cx="6587404" cy="6587404"/>
          </a:xfrm>
          <a:custGeom>
            <a:avLst/>
            <a:gdLst/>
            <a:ahLst/>
            <a:cxnLst/>
            <a:rect l="l" t="t" r="r" b="b"/>
            <a:pathLst>
              <a:path w="6587404" h="6587404">
                <a:moveTo>
                  <a:pt x="0" y="0"/>
                </a:moveTo>
                <a:lnTo>
                  <a:pt x="6587404" y="0"/>
                </a:lnTo>
                <a:lnTo>
                  <a:pt x="6587404" y="6587404"/>
                </a:lnTo>
                <a:lnTo>
                  <a:pt x="0" y="65874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315525" y="744538"/>
            <a:ext cx="9057212" cy="1232065"/>
          </a:xfrm>
          <a:prstGeom prst="rect">
            <a:avLst/>
          </a:prstGeom>
        </p:spPr>
        <p:txBody>
          <a:bodyPr lIns="0" tIns="0" rIns="0" bIns="0" rtlCol="0" anchor="t">
            <a:spAutoFit/>
          </a:bodyPr>
          <a:lstStyle/>
          <a:p>
            <a:pPr algn="ctr">
              <a:lnSpc>
                <a:spcPts val="9049"/>
              </a:lnSpc>
            </a:pPr>
            <a:r>
              <a:rPr lang="en-US" sz="7938" b="1">
                <a:solidFill>
                  <a:srgbClr val="1C2120"/>
                </a:solidFill>
                <a:latin typeface="Poppins Bold"/>
                <a:ea typeface="Poppins Bold"/>
                <a:cs typeface="Poppins Bold"/>
                <a:sym typeface="Poppins Bold"/>
              </a:rPr>
              <a:t>Data Acquisition</a:t>
            </a:r>
          </a:p>
        </p:txBody>
      </p:sp>
      <p:sp>
        <p:nvSpPr>
          <p:cNvPr id="4" name="TextBox 4"/>
          <p:cNvSpPr txBox="1"/>
          <p:nvPr/>
        </p:nvSpPr>
        <p:spPr>
          <a:xfrm>
            <a:off x="1311903" y="2664195"/>
            <a:ext cx="3285540" cy="1122162"/>
          </a:xfrm>
          <a:prstGeom prst="rect">
            <a:avLst/>
          </a:prstGeom>
        </p:spPr>
        <p:txBody>
          <a:bodyPr lIns="0" tIns="0" rIns="0" bIns="0" rtlCol="0" anchor="t">
            <a:spAutoFit/>
          </a:bodyPr>
          <a:lstStyle/>
          <a:p>
            <a:pPr algn="l">
              <a:lnSpc>
                <a:spcPts val="8282"/>
              </a:lnSpc>
            </a:pPr>
            <a:r>
              <a:rPr lang="en-US" sz="7265" b="1">
                <a:solidFill>
                  <a:srgbClr val="1C2120"/>
                </a:solidFill>
                <a:latin typeface="Poppins Bold"/>
                <a:ea typeface="Poppins Bold"/>
                <a:cs typeface="Poppins Bold"/>
                <a:sym typeface="Poppins Bold"/>
              </a:rPr>
              <a:t>Stocks</a:t>
            </a:r>
          </a:p>
        </p:txBody>
      </p:sp>
      <p:sp>
        <p:nvSpPr>
          <p:cNvPr id="5" name="TextBox 5"/>
          <p:cNvSpPr txBox="1"/>
          <p:nvPr/>
        </p:nvSpPr>
        <p:spPr>
          <a:xfrm>
            <a:off x="1311903" y="4066642"/>
            <a:ext cx="3658314" cy="621358"/>
          </a:xfrm>
          <a:prstGeom prst="rect">
            <a:avLst/>
          </a:prstGeom>
        </p:spPr>
        <p:txBody>
          <a:bodyPr lIns="0" tIns="0" rIns="0" bIns="0" rtlCol="0" anchor="t">
            <a:spAutoFit/>
          </a:bodyPr>
          <a:lstStyle/>
          <a:p>
            <a:pPr algn="l">
              <a:lnSpc>
                <a:spcPts val="2541"/>
              </a:lnSpc>
            </a:pPr>
            <a:r>
              <a:rPr lang="en-US" sz="1882" spc="112">
                <a:solidFill>
                  <a:srgbClr val="FFFFFF"/>
                </a:solidFill>
                <a:latin typeface="DM Sans"/>
                <a:ea typeface="DM Sans"/>
                <a:cs typeface="DM Sans"/>
                <a:sym typeface="DM Sans"/>
              </a:rPr>
              <a:t>Stock Market Data from AlphaVantage API key.</a:t>
            </a:r>
          </a:p>
        </p:txBody>
      </p:sp>
      <p:sp>
        <p:nvSpPr>
          <p:cNvPr id="6" name="TextBox 6"/>
          <p:cNvSpPr txBox="1"/>
          <p:nvPr/>
        </p:nvSpPr>
        <p:spPr>
          <a:xfrm>
            <a:off x="1311903" y="5921913"/>
            <a:ext cx="2178165" cy="1122162"/>
          </a:xfrm>
          <a:prstGeom prst="rect">
            <a:avLst/>
          </a:prstGeom>
        </p:spPr>
        <p:txBody>
          <a:bodyPr lIns="0" tIns="0" rIns="0" bIns="0" rtlCol="0" anchor="t">
            <a:spAutoFit/>
          </a:bodyPr>
          <a:lstStyle/>
          <a:p>
            <a:pPr algn="l">
              <a:lnSpc>
                <a:spcPts val="8282"/>
              </a:lnSpc>
            </a:pPr>
            <a:r>
              <a:rPr lang="en-US" sz="7265" b="1">
                <a:solidFill>
                  <a:srgbClr val="1C2120"/>
                </a:solidFill>
                <a:latin typeface="Poppins Bold"/>
                <a:ea typeface="Poppins Bold"/>
                <a:cs typeface="Poppins Bold"/>
                <a:sym typeface="Poppins Bold"/>
              </a:rPr>
              <a:t>APIs</a:t>
            </a:r>
          </a:p>
        </p:txBody>
      </p:sp>
      <p:sp>
        <p:nvSpPr>
          <p:cNvPr id="7" name="TextBox 7"/>
          <p:cNvSpPr txBox="1"/>
          <p:nvPr/>
        </p:nvSpPr>
        <p:spPr>
          <a:xfrm>
            <a:off x="1311903" y="7521608"/>
            <a:ext cx="3658314" cy="621358"/>
          </a:xfrm>
          <a:prstGeom prst="rect">
            <a:avLst/>
          </a:prstGeom>
        </p:spPr>
        <p:txBody>
          <a:bodyPr lIns="0" tIns="0" rIns="0" bIns="0" rtlCol="0" anchor="t">
            <a:spAutoFit/>
          </a:bodyPr>
          <a:lstStyle/>
          <a:p>
            <a:pPr marL="0" lvl="0" indent="0" algn="just">
              <a:lnSpc>
                <a:spcPts val="2541"/>
              </a:lnSpc>
              <a:spcBef>
                <a:spcPct val="0"/>
              </a:spcBef>
            </a:pPr>
            <a:r>
              <a:rPr lang="en-US" sz="1882" spc="112">
                <a:solidFill>
                  <a:srgbClr val="FFFFFF"/>
                </a:solidFill>
                <a:latin typeface="DM Sans"/>
                <a:ea typeface="DM Sans"/>
                <a:cs typeface="DM Sans"/>
                <a:sym typeface="DM Sans"/>
              </a:rPr>
              <a:t>Using FastAPI, AlphaVantage API etc.</a:t>
            </a:r>
          </a:p>
        </p:txBody>
      </p:sp>
      <p:sp>
        <p:nvSpPr>
          <p:cNvPr id="8" name="TextBox 8"/>
          <p:cNvSpPr txBox="1"/>
          <p:nvPr/>
        </p:nvSpPr>
        <p:spPr>
          <a:xfrm>
            <a:off x="13489830" y="2502270"/>
            <a:ext cx="3507015" cy="1122162"/>
          </a:xfrm>
          <a:prstGeom prst="rect">
            <a:avLst/>
          </a:prstGeom>
        </p:spPr>
        <p:txBody>
          <a:bodyPr lIns="0" tIns="0" rIns="0" bIns="0" rtlCol="0" anchor="t">
            <a:spAutoFit/>
          </a:bodyPr>
          <a:lstStyle/>
          <a:p>
            <a:pPr algn="l">
              <a:lnSpc>
                <a:spcPts val="8282"/>
              </a:lnSpc>
            </a:pPr>
            <a:r>
              <a:rPr lang="en-US" sz="7265" b="1">
                <a:solidFill>
                  <a:srgbClr val="000000"/>
                </a:solidFill>
                <a:latin typeface="Poppins Bold"/>
                <a:ea typeface="Poppins Bold"/>
                <a:cs typeface="Poppins Bold"/>
                <a:sym typeface="Poppins Bold"/>
              </a:rPr>
              <a:t>Mutual</a:t>
            </a:r>
          </a:p>
        </p:txBody>
      </p:sp>
      <p:sp>
        <p:nvSpPr>
          <p:cNvPr id="9" name="TextBox 9"/>
          <p:cNvSpPr txBox="1"/>
          <p:nvPr/>
        </p:nvSpPr>
        <p:spPr>
          <a:xfrm>
            <a:off x="13489830" y="4066642"/>
            <a:ext cx="3658314" cy="621358"/>
          </a:xfrm>
          <a:prstGeom prst="rect">
            <a:avLst/>
          </a:prstGeom>
        </p:spPr>
        <p:txBody>
          <a:bodyPr lIns="0" tIns="0" rIns="0" bIns="0" rtlCol="0" anchor="t">
            <a:spAutoFit/>
          </a:bodyPr>
          <a:lstStyle/>
          <a:p>
            <a:pPr marL="0" lvl="0" indent="0" algn="l">
              <a:lnSpc>
                <a:spcPts val="2541"/>
              </a:lnSpc>
              <a:spcBef>
                <a:spcPct val="0"/>
              </a:spcBef>
            </a:pPr>
            <a:r>
              <a:rPr lang="en-US" sz="1882" spc="112">
                <a:solidFill>
                  <a:srgbClr val="FFFFFF"/>
                </a:solidFill>
                <a:latin typeface="DM Sans"/>
                <a:ea typeface="DM Sans"/>
                <a:cs typeface="DM Sans"/>
                <a:sym typeface="DM Sans"/>
              </a:rPr>
              <a:t>Mutual Funds Data from AlphaVantage API key</a:t>
            </a:r>
          </a:p>
        </p:txBody>
      </p:sp>
      <p:sp>
        <p:nvSpPr>
          <p:cNvPr id="10" name="TextBox 10"/>
          <p:cNvSpPr txBox="1"/>
          <p:nvPr/>
        </p:nvSpPr>
        <p:spPr>
          <a:xfrm>
            <a:off x="13489830" y="5954870"/>
            <a:ext cx="4798170" cy="741924"/>
          </a:xfrm>
          <a:prstGeom prst="rect">
            <a:avLst/>
          </a:prstGeom>
        </p:spPr>
        <p:txBody>
          <a:bodyPr lIns="0" tIns="0" rIns="0" bIns="0" rtlCol="0" anchor="t">
            <a:spAutoFit/>
          </a:bodyPr>
          <a:lstStyle/>
          <a:p>
            <a:pPr algn="l">
              <a:lnSpc>
                <a:spcPts val="5546"/>
              </a:lnSpc>
            </a:pPr>
            <a:r>
              <a:rPr lang="en-US" sz="4865" b="1">
                <a:solidFill>
                  <a:srgbClr val="1C2120"/>
                </a:solidFill>
                <a:latin typeface="Poppins Bold"/>
                <a:ea typeface="Poppins Bold"/>
                <a:cs typeface="Poppins Bold"/>
                <a:sym typeface="Poppins Bold"/>
              </a:rPr>
              <a:t>Web Scraping</a:t>
            </a:r>
          </a:p>
        </p:txBody>
      </p:sp>
      <p:sp>
        <p:nvSpPr>
          <p:cNvPr id="11" name="TextBox 11"/>
          <p:cNvSpPr txBox="1"/>
          <p:nvPr/>
        </p:nvSpPr>
        <p:spPr>
          <a:xfrm>
            <a:off x="13489830" y="7359552"/>
            <a:ext cx="3658314" cy="1250008"/>
          </a:xfrm>
          <a:prstGeom prst="rect">
            <a:avLst/>
          </a:prstGeom>
        </p:spPr>
        <p:txBody>
          <a:bodyPr lIns="0" tIns="0" rIns="0" bIns="0" rtlCol="0" anchor="t">
            <a:spAutoFit/>
          </a:bodyPr>
          <a:lstStyle/>
          <a:p>
            <a:pPr marL="0" lvl="0" indent="0" algn="l">
              <a:lnSpc>
                <a:spcPts val="2541"/>
              </a:lnSpc>
              <a:spcBef>
                <a:spcPct val="0"/>
              </a:spcBef>
            </a:pPr>
            <a:r>
              <a:rPr lang="en-US" sz="1882" spc="112">
                <a:solidFill>
                  <a:srgbClr val="FFFFFF"/>
                </a:solidFill>
                <a:latin typeface="DM Sans"/>
                <a:ea typeface="DM Sans"/>
                <a:cs typeface="DM Sans"/>
                <a:sym typeface="DM Sans"/>
              </a:rPr>
              <a:t>Using a complex web scraping logic to obtain the news related to the stocks and mutual funds.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grpSp>
        <p:nvGrpSpPr>
          <p:cNvPr id="2" name="Group 2"/>
          <p:cNvGrpSpPr/>
          <p:nvPr/>
        </p:nvGrpSpPr>
        <p:grpSpPr>
          <a:xfrm>
            <a:off x="10558798" y="2697161"/>
            <a:ext cx="4892678" cy="489267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1222" r="-69951"/>
              </a:stretch>
            </a:blipFill>
          </p:spPr>
        </p:sp>
      </p:grpSp>
      <p:grpSp>
        <p:nvGrpSpPr>
          <p:cNvPr id="4" name="Group 4"/>
          <p:cNvGrpSpPr/>
          <p:nvPr/>
        </p:nvGrpSpPr>
        <p:grpSpPr>
          <a:xfrm>
            <a:off x="12796261" y="1028700"/>
            <a:ext cx="1463216" cy="146321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344E2"/>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5567318" y="2697161"/>
            <a:ext cx="1463216" cy="146321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344E2"/>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567318" y="5927221"/>
            <a:ext cx="1463216" cy="146321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344E2"/>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10028119" y="1639405"/>
            <a:ext cx="1463216" cy="146321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344E2"/>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0388852" y="2066895"/>
            <a:ext cx="741751" cy="608236"/>
          </a:xfrm>
          <a:custGeom>
            <a:avLst/>
            <a:gdLst/>
            <a:ahLst/>
            <a:cxnLst/>
            <a:rect l="l" t="t" r="r" b="b"/>
            <a:pathLst>
              <a:path w="741751" h="608236">
                <a:moveTo>
                  <a:pt x="0" y="0"/>
                </a:moveTo>
                <a:lnTo>
                  <a:pt x="741751" y="0"/>
                </a:lnTo>
                <a:lnTo>
                  <a:pt x="741751" y="608236"/>
                </a:lnTo>
                <a:lnTo>
                  <a:pt x="0" y="6082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Freeform 17"/>
          <p:cNvSpPr/>
          <p:nvPr/>
        </p:nvSpPr>
        <p:spPr>
          <a:xfrm>
            <a:off x="13175910" y="1332986"/>
            <a:ext cx="703917" cy="854645"/>
          </a:xfrm>
          <a:custGeom>
            <a:avLst/>
            <a:gdLst/>
            <a:ahLst/>
            <a:cxnLst/>
            <a:rect l="l" t="t" r="r" b="b"/>
            <a:pathLst>
              <a:path w="703917" h="854645">
                <a:moveTo>
                  <a:pt x="0" y="0"/>
                </a:moveTo>
                <a:lnTo>
                  <a:pt x="703917" y="0"/>
                </a:lnTo>
                <a:lnTo>
                  <a:pt x="703917" y="854645"/>
                </a:lnTo>
                <a:lnTo>
                  <a:pt x="0" y="8546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8" name="Freeform 18"/>
          <p:cNvSpPr/>
          <p:nvPr/>
        </p:nvSpPr>
        <p:spPr>
          <a:xfrm>
            <a:off x="15804764" y="3102622"/>
            <a:ext cx="988326" cy="652295"/>
          </a:xfrm>
          <a:custGeom>
            <a:avLst/>
            <a:gdLst/>
            <a:ahLst/>
            <a:cxnLst/>
            <a:rect l="l" t="t" r="r" b="b"/>
            <a:pathLst>
              <a:path w="988326" h="652295">
                <a:moveTo>
                  <a:pt x="0" y="0"/>
                </a:moveTo>
                <a:lnTo>
                  <a:pt x="988326" y="0"/>
                </a:lnTo>
                <a:lnTo>
                  <a:pt x="988326" y="652295"/>
                </a:lnTo>
                <a:lnTo>
                  <a:pt x="0" y="6522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9" name="Freeform 19"/>
          <p:cNvSpPr/>
          <p:nvPr/>
        </p:nvSpPr>
        <p:spPr>
          <a:xfrm>
            <a:off x="15875201" y="6240496"/>
            <a:ext cx="847451" cy="836665"/>
          </a:xfrm>
          <a:custGeom>
            <a:avLst/>
            <a:gdLst/>
            <a:ahLst/>
            <a:cxnLst/>
            <a:rect l="l" t="t" r="r" b="b"/>
            <a:pathLst>
              <a:path w="847451" h="836665">
                <a:moveTo>
                  <a:pt x="0" y="0"/>
                </a:moveTo>
                <a:lnTo>
                  <a:pt x="847451" y="0"/>
                </a:lnTo>
                <a:lnTo>
                  <a:pt x="847451" y="836665"/>
                </a:lnTo>
                <a:lnTo>
                  <a:pt x="0" y="83666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20" name="TextBox 20"/>
          <p:cNvSpPr txBox="1"/>
          <p:nvPr/>
        </p:nvSpPr>
        <p:spPr>
          <a:xfrm>
            <a:off x="925206" y="1995006"/>
            <a:ext cx="8537476" cy="1322151"/>
          </a:xfrm>
          <a:prstGeom prst="rect">
            <a:avLst/>
          </a:prstGeom>
        </p:spPr>
        <p:txBody>
          <a:bodyPr lIns="0" tIns="0" rIns="0" bIns="0" rtlCol="0" anchor="t">
            <a:spAutoFit/>
          </a:bodyPr>
          <a:lstStyle/>
          <a:p>
            <a:pPr algn="l">
              <a:lnSpc>
                <a:spcPts val="9658"/>
              </a:lnSpc>
            </a:pPr>
            <a:r>
              <a:rPr lang="en-US" sz="8472" b="1">
                <a:solidFill>
                  <a:srgbClr val="1C2120"/>
                </a:solidFill>
                <a:latin typeface="Poppins Bold"/>
                <a:ea typeface="Poppins Bold"/>
                <a:cs typeface="Poppins Bold"/>
                <a:sym typeface="Poppins Bold"/>
              </a:rPr>
              <a:t>Our Process</a:t>
            </a:r>
          </a:p>
        </p:txBody>
      </p:sp>
      <p:sp>
        <p:nvSpPr>
          <p:cNvPr id="21" name="TextBox 21"/>
          <p:cNvSpPr txBox="1"/>
          <p:nvPr/>
        </p:nvSpPr>
        <p:spPr>
          <a:xfrm>
            <a:off x="777242" y="3581596"/>
            <a:ext cx="6613419" cy="7222183"/>
          </a:xfrm>
          <a:prstGeom prst="rect">
            <a:avLst/>
          </a:prstGeom>
        </p:spPr>
        <p:txBody>
          <a:bodyPr lIns="0" tIns="0" rIns="0" bIns="0" rtlCol="0" anchor="t">
            <a:spAutoFit/>
          </a:bodyPr>
          <a:lstStyle/>
          <a:p>
            <a:pPr algn="l">
              <a:lnSpc>
                <a:spcPts val="2541"/>
              </a:lnSpc>
            </a:pPr>
            <a:r>
              <a:rPr lang="en-US" sz="1882" spc="112">
                <a:solidFill>
                  <a:srgbClr val="FFFFFF"/>
                </a:solidFill>
                <a:latin typeface="DM Sans"/>
                <a:ea typeface="DM Sans"/>
                <a:cs typeface="DM Sans"/>
                <a:sym typeface="DM Sans"/>
              </a:rPr>
              <a:t>Scraping Live News:</a:t>
            </a:r>
          </a:p>
          <a:p>
            <a:pPr algn="l">
              <a:lnSpc>
                <a:spcPts val="2541"/>
              </a:lnSpc>
            </a:pPr>
            <a:r>
              <a:rPr lang="en-US" sz="1882" spc="112">
                <a:solidFill>
                  <a:srgbClr val="FFFFFF"/>
                </a:solidFill>
                <a:latin typeface="DM Sans"/>
                <a:ea typeface="DM Sans"/>
                <a:cs typeface="DM Sans"/>
                <a:sym typeface="DM Sans"/>
              </a:rPr>
              <a:t>Live news is scraped from multiple web sources.</a:t>
            </a:r>
          </a:p>
          <a:p>
            <a:pPr algn="l">
              <a:lnSpc>
                <a:spcPts val="2541"/>
              </a:lnSpc>
            </a:pPr>
            <a:endParaRPr lang="en-US" sz="1882" spc="112">
              <a:solidFill>
                <a:srgbClr val="FFFFFF"/>
              </a:solidFill>
              <a:latin typeface="DM Sans"/>
              <a:ea typeface="DM Sans"/>
              <a:cs typeface="DM Sans"/>
              <a:sym typeface="DM Sans"/>
            </a:endParaRPr>
          </a:p>
          <a:p>
            <a:pPr algn="l">
              <a:lnSpc>
                <a:spcPts val="2541"/>
              </a:lnSpc>
            </a:pPr>
            <a:r>
              <a:rPr lang="en-US" sz="1882" spc="112">
                <a:solidFill>
                  <a:srgbClr val="FFFFFF"/>
                </a:solidFill>
                <a:latin typeface="DM Sans"/>
                <a:ea typeface="DM Sans"/>
                <a:cs typeface="DM Sans"/>
                <a:sym typeface="DM Sans"/>
              </a:rPr>
              <a:t>Parsing &amp; Indexing:</a:t>
            </a:r>
          </a:p>
          <a:p>
            <a:pPr algn="l">
              <a:lnSpc>
                <a:spcPts val="2541"/>
              </a:lnSpc>
            </a:pPr>
            <a:r>
              <a:rPr lang="en-US" sz="1882" spc="112">
                <a:solidFill>
                  <a:srgbClr val="FFFFFF"/>
                </a:solidFill>
                <a:latin typeface="DM Sans"/>
                <a:ea typeface="DM Sans"/>
                <a:cs typeface="DM Sans"/>
                <a:sym typeface="DM Sans"/>
              </a:rPr>
              <a:t>News is parsed and indexed for efficient search.</a:t>
            </a:r>
          </a:p>
          <a:p>
            <a:pPr algn="l">
              <a:lnSpc>
                <a:spcPts val="2541"/>
              </a:lnSpc>
            </a:pPr>
            <a:endParaRPr lang="en-US" sz="1882" spc="112">
              <a:solidFill>
                <a:srgbClr val="FFFFFF"/>
              </a:solidFill>
              <a:latin typeface="DM Sans"/>
              <a:ea typeface="DM Sans"/>
              <a:cs typeface="DM Sans"/>
              <a:sym typeface="DM Sans"/>
            </a:endParaRPr>
          </a:p>
          <a:p>
            <a:pPr algn="l">
              <a:lnSpc>
                <a:spcPts val="2541"/>
              </a:lnSpc>
            </a:pPr>
            <a:r>
              <a:rPr lang="en-US" sz="1882" spc="112">
                <a:solidFill>
                  <a:srgbClr val="FFFFFF"/>
                </a:solidFill>
                <a:latin typeface="DM Sans"/>
                <a:ea typeface="DM Sans"/>
                <a:cs typeface="DM Sans"/>
                <a:sym typeface="DM Sans"/>
              </a:rPr>
              <a:t>Context-Rich Corpus:</a:t>
            </a:r>
          </a:p>
          <a:p>
            <a:pPr algn="l">
              <a:lnSpc>
                <a:spcPts val="2541"/>
              </a:lnSpc>
            </a:pPr>
            <a:r>
              <a:rPr lang="en-US" sz="1882" spc="112">
                <a:solidFill>
                  <a:srgbClr val="FFFFFF"/>
                </a:solidFill>
                <a:latin typeface="DM Sans"/>
                <a:ea typeface="DM Sans"/>
                <a:cs typeface="DM Sans"/>
                <a:sym typeface="DM Sans"/>
              </a:rPr>
              <a:t>A searchable news corpus is created, providing context.</a:t>
            </a:r>
          </a:p>
          <a:p>
            <a:pPr algn="l">
              <a:lnSpc>
                <a:spcPts val="2541"/>
              </a:lnSpc>
            </a:pPr>
            <a:endParaRPr lang="en-US" sz="1882" spc="112">
              <a:solidFill>
                <a:srgbClr val="FFFFFF"/>
              </a:solidFill>
              <a:latin typeface="DM Sans"/>
              <a:ea typeface="DM Sans"/>
              <a:cs typeface="DM Sans"/>
              <a:sym typeface="DM Sans"/>
            </a:endParaRPr>
          </a:p>
          <a:p>
            <a:pPr algn="l">
              <a:lnSpc>
                <a:spcPts val="2541"/>
              </a:lnSpc>
            </a:pPr>
            <a:endParaRPr lang="en-US" sz="1882" spc="112">
              <a:solidFill>
                <a:srgbClr val="FFFFFF"/>
              </a:solidFill>
              <a:latin typeface="DM Sans"/>
              <a:ea typeface="DM Sans"/>
              <a:cs typeface="DM Sans"/>
              <a:sym typeface="DM Sans"/>
            </a:endParaRPr>
          </a:p>
          <a:p>
            <a:pPr algn="l">
              <a:lnSpc>
                <a:spcPts val="2541"/>
              </a:lnSpc>
            </a:pPr>
            <a:endParaRPr lang="en-US" sz="1882" spc="112">
              <a:solidFill>
                <a:srgbClr val="FFFFFF"/>
              </a:solidFill>
              <a:latin typeface="DM Sans"/>
              <a:ea typeface="DM Sans"/>
              <a:cs typeface="DM Sans"/>
              <a:sym typeface="DM Sans"/>
            </a:endParaRPr>
          </a:p>
          <a:p>
            <a:pPr algn="l">
              <a:lnSpc>
                <a:spcPts val="2541"/>
              </a:lnSpc>
            </a:pPr>
            <a:endParaRPr lang="en-US" sz="1882" spc="112">
              <a:solidFill>
                <a:srgbClr val="FFFFFF"/>
              </a:solidFill>
              <a:latin typeface="DM Sans"/>
              <a:ea typeface="DM Sans"/>
              <a:cs typeface="DM Sans"/>
              <a:sym typeface="DM Sans"/>
            </a:endParaRPr>
          </a:p>
          <a:p>
            <a:pPr algn="l">
              <a:lnSpc>
                <a:spcPts val="2541"/>
              </a:lnSpc>
            </a:pPr>
            <a:endParaRPr lang="en-US" sz="1882" spc="112">
              <a:solidFill>
                <a:srgbClr val="FFFFFF"/>
              </a:solidFill>
              <a:latin typeface="DM Sans"/>
              <a:ea typeface="DM Sans"/>
              <a:cs typeface="DM Sans"/>
              <a:sym typeface="DM Sans"/>
            </a:endParaRPr>
          </a:p>
          <a:p>
            <a:pPr algn="l">
              <a:lnSpc>
                <a:spcPts val="2541"/>
              </a:lnSpc>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a:p>
            <a:pPr marL="0" lvl="0" indent="0" algn="l">
              <a:lnSpc>
                <a:spcPts val="2541"/>
              </a:lnSpc>
              <a:spcBef>
                <a:spcPct val="0"/>
              </a:spcBef>
            </a:pPr>
            <a:endParaRPr lang="en-US" sz="1882" spc="112">
              <a:solidFill>
                <a:srgbClr val="FFFFFF"/>
              </a:solidFill>
              <a:latin typeface="DM Sans"/>
              <a:ea typeface="DM Sans"/>
              <a:cs typeface="DM Sans"/>
              <a:sym typeface="DM Sans"/>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grpSp>
        <p:nvGrpSpPr>
          <p:cNvPr id="2" name="Group 2"/>
          <p:cNvGrpSpPr/>
          <p:nvPr/>
        </p:nvGrpSpPr>
        <p:grpSpPr>
          <a:xfrm>
            <a:off x="4058426" y="3011781"/>
            <a:ext cx="3363887" cy="5819980"/>
            <a:chOff x="0" y="0"/>
            <a:chExt cx="1017147" cy="1759802"/>
          </a:xfrm>
        </p:grpSpPr>
        <p:sp>
          <p:nvSpPr>
            <p:cNvPr id="3" name="Freeform 3"/>
            <p:cNvSpPr/>
            <p:nvPr/>
          </p:nvSpPr>
          <p:spPr>
            <a:xfrm>
              <a:off x="0" y="0"/>
              <a:ext cx="1017147" cy="1759802"/>
            </a:xfrm>
            <a:custGeom>
              <a:avLst/>
              <a:gdLst/>
              <a:ahLst/>
              <a:cxnLst/>
              <a:rect l="l" t="t" r="r" b="b"/>
              <a:pathLst>
                <a:path w="1017147" h="1759802">
                  <a:moveTo>
                    <a:pt x="0" y="0"/>
                  </a:moveTo>
                  <a:lnTo>
                    <a:pt x="1017147" y="0"/>
                  </a:lnTo>
                  <a:lnTo>
                    <a:pt x="1017147" y="1759802"/>
                  </a:lnTo>
                  <a:lnTo>
                    <a:pt x="0" y="1759802"/>
                  </a:lnTo>
                  <a:close/>
                </a:path>
              </a:pathLst>
            </a:custGeom>
            <a:solidFill>
              <a:srgbClr val="A344E2"/>
            </a:solidFill>
          </p:spPr>
        </p:sp>
        <p:sp>
          <p:nvSpPr>
            <p:cNvPr id="4" name="TextBox 4"/>
            <p:cNvSpPr txBox="1"/>
            <p:nvPr/>
          </p:nvSpPr>
          <p:spPr>
            <a:xfrm>
              <a:off x="0" y="-38100"/>
              <a:ext cx="1017147" cy="179790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422314" y="3011781"/>
            <a:ext cx="3443373" cy="5819980"/>
            <a:chOff x="0" y="0"/>
            <a:chExt cx="612460" cy="1035178"/>
          </a:xfrm>
        </p:grpSpPr>
        <p:sp>
          <p:nvSpPr>
            <p:cNvPr id="6" name="Freeform 6"/>
            <p:cNvSpPr/>
            <p:nvPr/>
          </p:nvSpPr>
          <p:spPr>
            <a:xfrm>
              <a:off x="0" y="0"/>
              <a:ext cx="612460" cy="1035178"/>
            </a:xfrm>
            <a:custGeom>
              <a:avLst/>
              <a:gdLst/>
              <a:ahLst/>
              <a:cxnLst/>
              <a:rect l="l" t="t" r="r" b="b"/>
              <a:pathLst>
                <a:path w="612460" h="1035178">
                  <a:moveTo>
                    <a:pt x="0" y="0"/>
                  </a:moveTo>
                  <a:lnTo>
                    <a:pt x="612460" y="0"/>
                  </a:lnTo>
                  <a:lnTo>
                    <a:pt x="612460" y="1035178"/>
                  </a:lnTo>
                  <a:lnTo>
                    <a:pt x="0" y="1035178"/>
                  </a:lnTo>
                  <a:close/>
                </a:path>
              </a:pathLst>
            </a:custGeom>
            <a:blipFill>
              <a:blip r:embed="rId2"/>
              <a:stretch>
                <a:fillRect l="-6304" r="-6304"/>
              </a:stretch>
            </a:blipFill>
          </p:spPr>
        </p:sp>
      </p:grpSp>
      <p:grpSp>
        <p:nvGrpSpPr>
          <p:cNvPr id="7" name="Group 7"/>
          <p:cNvGrpSpPr/>
          <p:nvPr/>
        </p:nvGrpSpPr>
        <p:grpSpPr>
          <a:xfrm>
            <a:off x="10865686" y="3011781"/>
            <a:ext cx="3363887" cy="5819980"/>
            <a:chOff x="0" y="0"/>
            <a:chExt cx="1017147" cy="1759802"/>
          </a:xfrm>
        </p:grpSpPr>
        <p:sp>
          <p:nvSpPr>
            <p:cNvPr id="8" name="Freeform 8"/>
            <p:cNvSpPr/>
            <p:nvPr/>
          </p:nvSpPr>
          <p:spPr>
            <a:xfrm>
              <a:off x="0" y="0"/>
              <a:ext cx="1017147" cy="1759802"/>
            </a:xfrm>
            <a:custGeom>
              <a:avLst/>
              <a:gdLst/>
              <a:ahLst/>
              <a:cxnLst/>
              <a:rect l="l" t="t" r="r" b="b"/>
              <a:pathLst>
                <a:path w="1017147" h="1759802">
                  <a:moveTo>
                    <a:pt x="0" y="0"/>
                  </a:moveTo>
                  <a:lnTo>
                    <a:pt x="1017147" y="0"/>
                  </a:lnTo>
                  <a:lnTo>
                    <a:pt x="1017147" y="1759802"/>
                  </a:lnTo>
                  <a:lnTo>
                    <a:pt x="0" y="1759802"/>
                  </a:lnTo>
                  <a:close/>
                </a:path>
              </a:pathLst>
            </a:custGeom>
            <a:solidFill>
              <a:srgbClr val="A344E2"/>
            </a:solidFill>
          </p:spPr>
        </p:sp>
        <p:sp>
          <p:nvSpPr>
            <p:cNvPr id="9" name="TextBox 9"/>
            <p:cNvSpPr txBox="1"/>
            <p:nvPr/>
          </p:nvSpPr>
          <p:spPr>
            <a:xfrm>
              <a:off x="0" y="-38100"/>
              <a:ext cx="1017147" cy="1797902"/>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4446937" y="4062804"/>
            <a:ext cx="706138" cy="579034"/>
          </a:xfrm>
          <a:custGeom>
            <a:avLst/>
            <a:gdLst/>
            <a:ahLst/>
            <a:cxnLst/>
            <a:rect l="l" t="t" r="r" b="b"/>
            <a:pathLst>
              <a:path w="706138" h="579034">
                <a:moveTo>
                  <a:pt x="0" y="0"/>
                </a:moveTo>
                <a:lnTo>
                  <a:pt x="706138" y="0"/>
                </a:lnTo>
                <a:lnTo>
                  <a:pt x="706138" y="579033"/>
                </a:lnTo>
                <a:lnTo>
                  <a:pt x="0" y="5790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4446937" y="5023414"/>
            <a:ext cx="2148298" cy="1319358"/>
          </a:xfrm>
          <a:prstGeom prst="rect">
            <a:avLst/>
          </a:prstGeom>
        </p:spPr>
        <p:txBody>
          <a:bodyPr lIns="0" tIns="0" rIns="0" bIns="0" rtlCol="0" anchor="t">
            <a:spAutoFit/>
          </a:bodyPr>
          <a:lstStyle/>
          <a:p>
            <a:pPr algn="just">
              <a:lnSpc>
                <a:spcPts val="1507"/>
              </a:lnSpc>
            </a:pPr>
            <a:r>
              <a:rPr lang="en-US" sz="1116" spc="17">
                <a:solidFill>
                  <a:srgbClr val="FFFFFF"/>
                </a:solidFill>
                <a:latin typeface="DM Sans"/>
                <a:ea typeface="DM Sans"/>
                <a:cs typeface="DM Sans"/>
                <a:sym typeface="DM Sans"/>
              </a:rPr>
              <a:t>Planning &amp; Strategy</a:t>
            </a:r>
          </a:p>
          <a:p>
            <a:pPr algn="just">
              <a:lnSpc>
                <a:spcPts val="1507"/>
              </a:lnSpc>
            </a:pPr>
            <a:endParaRPr lang="en-US" sz="1116" spc="17">
              <a:solidFill>
                <a:srgbClr val="FFFFFF"/>
              </a:solidFill>
              <a:latin typeface="DM Sans"/>
              <a:ea typeface="DM Sans"/>
              <a:cs typeface="DM Sans"/>
              <a:sym typeface="DM Sans"/>
            </a:endParaRPr>
          </a:p>
          <a:p>
            <a:pPr algn="l">
              <a:lnSpc>
                <a:spcPts val="1507"/>
              </a:lnSpc>
            </a:pPr>
            <a:r>
              <a:rPr lang="en-US" sz="1116" spc="17">
                <a:solidFill>
                  <a:srgbClr val="FFFFFF"/>
                </a:solidFill>
                <a:latin typeface="DM Sans"/>
                <a:ea typeface="DM Sans"/>
                <a:cs typeface="DM Sans"/>
                <a:sym typeface="DM Sans"/>
              </a:rPr>
              <a:t> Defining the project scope, objectives, and the strategic approach for a successful creation.</a:t>
            </a:r>
          </a:p>
          <a:p>
            <a:pPr marL="0" lvl="0" indent="0" algn="just">
              <a:lnSpc>
                <a:spcPts val="1507"/>
              </a:lnSpc>
              <a:spcBef>
                <a:spcPct val="0"/>
              </a:spcBef>
            </a:pPr>
            <a:endParaRPr lang="en-US" sz="1116" spc="17">
              <a:solidFill>
                <a:srgbClr val="FFFFFF"/>
              </a:solidFill>
              <a:latin typeface="DM Sans"/>
              <a:ea typeface="DM Sans"/>
              <a:cs typeface="DM Sans"/>
              <a:sym typeface="DM Sans"/>
            </a:endParaRPr>
          </a:p>
        </p:txBody>
      </p:sp>
      <p:sp>
        <p:nvSpPr>
          <p:cNvPr id="12" name="TextBox 12"/>
          <p:cNvSpPr txBox="1"/>
          <p:nvPr/>
        </p:nvSpPr>
        <p:spPr>
          <a:xfrm>
            <a:off x="4446937" y="4779322"/>
            <a:ext cx="2408376" cy="255334"/>
          </a:xfrm>
          <a:prstGeom prst="rect">
            <a:avLst/>
          </a:prstGeom>
        </p:spPr>
        <p:txBody>
          <a:bodyPr lIns="0" tIns="0" rIns="0" bIns="0" rtlCol="0" anchor="t">
            <a:spAutoFit/>
          </a:bodyPr>
          <a:lstStyle/>
          <a:p>
            <a:pPr algn="l">
              <a:lnSpc>
                <a:spcPts val="1894"/>
              </a:lnSpc>
            </a:pPr>
            <a:r>
              <a:rPr lang="en-US" sz="1754" b="1">
                <a:solidFill>
                  <a:srgbClr val="1C2120"/>
                </a:solidFill>
                <a:latin typeface="Poppins Bold"/>
                <a:ea typeface="Poppins Bold"/>
                <a:cs typeface="Poppins Bold"/>
                <a:sym typeface="Poppins Bold"/>
              </a:rPr>
              <a:t>Exploring creativity</a:t>
            </a:r>
          </a:p>
        </p:txBody>
      </p:sp>
      <p:sp>
        <p:nvSpPr>
          <p:cNvPr id="13" name="Freeform 13"/>
          <p:cNvSpPr/>
          <p:nvPr/>
        </p:nvSpPr>
        <p:spPr>
          <a:xfrm>
            <a:off x="4446937" y="6342772"/>
            <a:ext cx="787259" cy="519591"/>
          </a:xfrm>
          <a:custGeom>
            <a:avLst/>
            <a:gdLst/>
            <a:ahLst/>
            <a:cxnLst/>
            <a:rect l="l" t="t" r="r" b="b"/>
            <a:pathLst>
              <a:path w="787259" h="519591">
                <a:moveTo>
                  <a:pt x="0" y="0"/>
                </a:moveTo>
                <a:lnTo>
                  <a:pt x="787259" y="0"/>
                </a:lnTo>
                <a:lnTo>
                  <a:pt x="787259" y="519591"/>
                </a:lnTo>
                <a:lnTo>
                  <a:pt x="0" y="5195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TextBox 14"/>
          <p:cNvSpPr txBox="1"/>
          <p:nvPr/>
        </p:nvSpPr>
        <p:spPr>
          <a:xfrm>
            <a:off x="4446937" y="7277728"/>
            <a:ext cx="2492814" cy="1264994"/>
          </a:xfrm>
          <a:prstGeom prst="rect">
            <a:avLst/>
          </a:prstGeom>
        </p:spPr>
        <p:txBody>
          <a:bodyPr lIns="0" tIns="0" rIns="0" bIns="0" rtlCol="0" anchor="t">
            <a:spAutoFit/>
          </a:bodyPr>
          <a:lstStyle/>
          <a:p>
            <a:pPr algn="just">
              <a:lnSpc>
                <a:spcPts val="1479"/>
              </a:lnSpc>
            </a:pPr>
            <a:r>
              <a:rPr lang="en-US" sz="1096" spc="17">
                <a:solidFill>
                  <a:srgbClr val="FFFFFF"/>
                </a:solidFill>
                <a:latin typeface="DM Sans"/>
                <a:ea typeface="DM Sans"/>
                <a:cs typeface="DM Sans"/>
                <a:sym typeface="DM Sans"/>
              </a:rPr>
              <a:t>Collaboration &amp; Alignment</a:t>
            </a:r>
          </a:p>
          <a:p>
            <a:pPr algn="just">
              <a:lnSpc>
                <a:spcPts val="1479"/>
              </a:lnSpc>
            </a:pPr>
            <a:endParaRPr lang="en-US" sz="1096" spc="17">
              <a:solidFill>
                <a:srgbClr val="FFFFFF"/>
              </a:solidFill>
              <a:latin typeface="DM Sans"/>
              <a:ea typeface="DM Sans"/>
              <a:cs typeface="DM Sans"/>
              <a:sym typeface="DM Sans"/>
            </a:endParaRPr>
          </a:p>
          <a:p>
            <a:pPr algn="l">
              <a:lnSpc>
                <a:spcPts val="1479"/>
              </a:lnSpc>
            </a:pPr>
            <a:r>
              <a:rPr lang="en-US" sz="1096" spc="17">
                <a:solidFill>
                  <a:srgbClr val="FFFFFF"/>
                </a:solidFill>
                <a:latin typeface="DM Sans"/>
                <a:ea typeface="DM Sans"/>
                <a:cs typeface="DM Sans"/>
                <a:sym typeface="DM Sans"/>
              </a:rPr>
              <a:t>Suggested Text: Engaging stakeholders, gathering initial input, and establishing clear agreements through partnership.</a:t>
            </a:r>
          </a:p>
          <a:p>
            <a:pPr marL="0" lvl="0" indent="0" algn="just">
              <a:lnSpc>
                <a:spcPts val="1479"/>
              </a:lnSpc>
              <a:spcBef>
                <a:spcPct val="0"/>
              </a:spcBef>
            </a:pPr>
            <a:endParaRPr lang="en-US" sz="1096" spc="17">
              <a:solidFill>
                <a:srgbClr val="FFFFFF"/>
              </a:solidFill>
              <a:latin typeface="DM Sans"/>
              <a:ea typeface="DM Sans"/>
              <a:cs typeface="DM Sans"/>
              <a:sym typeface="DM Sans"/>
            </a:endParaRPr>
          </a:p>
        </p:txBody>
      </p:sp>
      <p:sp>
        <p:nvSpPr>
          <p:cNvPr id="15" name="TextBox 15"/>
          <p:cNvSpPr txBox="1"/>
          <p:nvPr/>
        </p:nvSpPr>
        <p:spPr>
          <a:xfrm>
            <a:off x="4446937" y="7033637"/>
            <a:ext cx="2408376" cy="255334"/>
          </a:xfrm>
          <a:prstGeom prst="rect">
            <a:avLst/>
          </a:prstGeom>
        </p:spPr>
        <p:txBody>
          <a:bodyPr lIns="0" tIns="0" rIns="0" bIns="0" rtlCol="0" anchor="t">
            <a:spAutoFit/>
          </a:bodyPr>
          <a:lstStyle/>
          <a:p>
            <a:pPr algn="l">
              <a:lnSpc>
                <a:spcPts val="1894"/>
              </a:lnSpc>
            </a:pPr>
            <a:r>
              <a:rPr lang="en-US" sz="1754" b="1">
                <a:solidFill>
                  <a:srgbClr val="1C2120"/>
                </a:solidFill>
                <a:latin typeface="Poppins Bold"/>
                <a:ea typeface="Poppins Bold"/>
                <a:cs typeface="Poppins Bold"/>
                <a:sym typeface="Poppins Bold"/>
              </a:rPr>
              <a:t>Exploring creativity</a:t>
            </a:r>
          </a:p>
        </p:txBody>
      </p:sp>
      <p:sp>
        <p:nvSpPr>
          <p:cNvPr id="16" name="Freeform 16"/>
          <p:cNvSpPr/>
          <p:nvPr/>
        </p:nvSpPr>
        <p:spPr>
          <a:xfrm>
            <a:off x="11256211" y="4062804"/>
            <a:ext cx="706138" cy="579034"/>
          </a:xfrm>
          <a:custGeom>
            <a:avLst/>
            <a:gdLst/>
            <a:ahLst/>
            <a:cxnLst/>
            <a:rect l="l" t="t" r="r" b="b"/>
            <a:pathLst>
              <a:path w="706138" h="579034">
                <a:moveTo>
                  <a:pt x="0" y="0"/>
                </a:moveTo>
                <a:lnTo>
                  <a:pt x="706139" y="0"/>
                </a:lnTo>
                <a:lnTo>
                  <a:pt x="706139" y="579033"/>
                </a:lnTo>
                <a:lnTo>
                  <a:pt x="0" y="5790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7" name="TextBox 17"/>
          <p:cNvSpPr txBox="1"/>
          <p:nvPr/>
        </p:nvSpPr>
        <p:spPr>
          <a:xfrm>
            <a:off x="11256211" y="5023414"/>
            <a:ext cx="2492814" cy="1084019"/>
          </a:xfrm>
          <a:prstGeom prst="rect">
            <a:avLst/>
          </a:prstGeom>
        </p:spPr>
        <p:txBody>
          <a:bodyPr lIns="0" tIns="0" rIns="0" bIns="0" rtlCol="0" anchor="t">
            <a:spAutoFit/>
          </a:bodyPr>
          <a:lstStyle/>
          <a:p>
            <a:pPr algn="just">
              <a:lnSpc>
                <a:spcPts val="1479"/>
              </a:lnSpc>
            </a:pPr>
            <a:r>
              <a:rPr lang="en-US" sz="1096" spc="17">
                <a:solidFill>
                  <a:srgbClr val="FFFFFF"/>
                </a:solidFill>
                <a:latin typeface="DM Sans"/>
                <a:ea typeface="DM Sans"/>
                <a:cs typeface="DM Sans"/>
                <a:sym typeface="DM Sans"/>
              </a:rPr>
              <a:t>Development &amp; Management</a:t>
            </a:r>
          </a:p>
          <a:p>
            <a:pPr algn="just">
              <a:lnSpc>
                <a:spcPts val="1479"/>
              </a:lnSpc>
            </a:pPr>
            <a:endParaRPr lang="en-US" sz="1096" spc="17">
              <a:solidFill>
                <a:srgbClr val="FFFFFF"/>
              </a:solidFill>
              <a:latin typeface="DM Sans"/>
              <a:ea typeface="DM Sans"/>
              <a:cs typeface="DM Sans"/>
              <a:sym typeface="DM Sans"/>
            </a:endParaRPr>
          </a:p>
          <a:p>
            <a:pPr marL="0" lvl="0" indent="0" algn="just">
              <a:lnSpc>
                <a:spcPts val="1479"/>
              </a:lnSpc>
              <a:spcBef>
                <a:spcPct val="0"/>
              </a:spcBef>
            </a:pPr>
            <a:r>
              <a:rPr lang="en-US" sz="1096" spc="17">
                <a:solidFill>
                  <a:srgbClr val="FFFFFF"/>
                </a:solidFill>
                <a:latin typeface="DM Sans"/>
                <a:ea typeface="DM Sans"/>
                <a:cs typeface="DM Sans"/>
                <a:sym typeface="DM Sans"/>
              </a:rPr>
              <a:t>Executing the plan with professional oversight, managing resources effectively throughout the process.</a:t>
            </a:r>
          </a:p>
          <a:p>
            <a:pPr marL="0" lvl="0" indent="0" algn="just">
              <a:lnSpc>
                <a:spcPts val="1479"/>
              </a:lnSpc>
              <a:spcBef>
                <a:spcPct val="0"/>
              </a:spcBef>
            </a:pPr>
            <a:endParaRPr lang="en-US" sz="1096" spc="17">
              <a:solidFill>
                <a:srgbClr val="FFFFFF"/>
              </a:solidFill>
              <a:latin typeface="DM Sans"/>
              <a:ea typeface="DM Sans"/>
              <a:cs typeface="DM Sans"/>
              <a:sym typeface="DM Sans"/>
            </a:endParaRPr>
          </a:p>
        </p:txBody>
      </p:sp>
      <p:sp>
        <p:nvSpPr>
          <p:cNvPr id="18" name="TextBox 18"/>
          <p:cNvSpPr txBox="1"/>
          <p:nvPr/>
        </p:nvSpPr>
        <p:spPr>
          <a:xfrm>
            <a:off x="11256211" y="4779322"/>
            <a:ext cx="2408376" cy="255334"/>
          </a:xfrm>
          <a:prstGeom prst="rect">
            <a:avLst/>
          </a:prstGeom>
        </p:spPr>
        <p:txBody>
          <a:bodyPr lIns="0" tIns="0" rIns="0" bIns="0" rtlCol="0" anchor="t">
            <a:spAutoFit/>
          </a:bodyPr>
          <a:lstStyle/>
          <a:p>
            <a:pPr algn="l">
              <a:lnSpc>
                <a:spcPts val="1894"/>
              </a:lnSpc>
            </a:pPr>
            <a:r>
              <a:rPr lang="en-US" sz="1754" b="1">
                <a:solidFill>
                  <a:srgbClr val="1C2120"/>
                </a:solidFill>
                <a:latin typeface="Poppins Bold"/>
                <a:ea typeface="Poppins Bold"/>
                <a:cs typeface="Poppins Bold"/>
                <a:sym typeface="Poppins Bold"/>
              </a:rPr>
              <a:t>Exploring creativity</a:t>
            </a:r>
          </a:p>
        </p:txBody>
      </p:sp>
      <p:sp>
        <p:nvSpPr>
          <p:cNvPr id="19" name="Freeform 19"/>
          <p:cNvSpPr/>
          <p:nvPr/>
        </p:nvSpPr>
        <p:spPr>
          <a:xfrm>
            <a:off x="11256211" y="6342772"/>
            <a:ext cx="787259" cy="519591"/>
          </a:xfrm>
          <a:custGeom>
            <a:avLst/>
            <a:gdLst/>
            <a:ahLst/>
            <a:cxnLst/>
            <a:rect l="l" t="t" r="r" b="b"/>
            <a:pathLst>
              <a:path w="787259" h="519591">
                <a:moveTo>
                  <a:pt x="0" y="0"/>
                </a:moveTo>
                <a:lnTo>
                  <a:pt x="787260" y="0"/>
                </a:lnTo>
                <a:lnTo>
                  <a:pt x="787260" y="519591"/>
                </a:lnTo>
                <a:lnTo>
                  <a:pt x="0" y="5195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0" name="TextBox 20"/>
          <p:cNvSpPr txBox="1"/>
          <p:nvPr/>
        </p:nvSpPr>
        <p:spPr>
          <a:xfrm>
            <a:off x="11256211" y="7277728"/>
            <a:ext cx="2492814" cy="1084019"/>
          </a:xfrm>
          <a:prstGeom prst="rect">
            <a:avLst/>
          </a:prstGeom>
        </p:spPr>
        <p:txBody>
          <a:bodyPr lIns="0" tIns="0" rIns="0" bIns="0" rtlCol="0" anchor="t">
            <a:spAutoFit/>
          </a:bodyPr>
          <a:lstStyle/>
          <a:p>
            <a:pPr algn="just">
              <a:lnSpc>
                <a:spcPts val="1479"/>
              </a:lnSpc>
            </a:pPr>
            <a:r>
              <a:rPr lang="en-US" sz="1096" spc="17">
                <a:solidFill>
                  <a:srgbClr val="FFFFFF"/>
                </a:solidFill>
                <a:latin typeface="DM Sans"/>
                <a:ea typeface="DM Sans"/>
                <a:cs typeface="DM Sans"/>
                <a:sym typeface="DM Sans"/>
              </a:rPr>
              <a:t>Review &amp; Finalization</a:t>
            </a:r>
          </a:p>
          <a:p>
            <a:pPr marL="0" lvl="0" indent="0" algn="just">
              <a:lnSpc>
                <a:spcPts val="1479"/>
              </a:lnSpc>
              <a:spcBef>
                <a:spcPct val="0"/>
              </a:spcBef>
            </a:pPr>
            <a:r>
              <a:rPr lang="en-US" sz="1096" spc="17">
                <a:solidFill>
                  <a:srgbClr val="FFFFFF"/>
                </a:solidFill>
                <a:latin typeface="DM Sans"/>
                <a:ea typeface="DM Sans"/>
                <a:cs typeface="DM Sans"/>
                <a:sym typeface="DM Sans"/>
              </a:rPr>
              <a:t>Finalizing the creation through collaborative review, achieving sign-off, and ensuring successful delivery based on agreements.</a:t>
            </a:r>
          </a:p>
          <a:p>
            <a:pPr marL="0" lvl="0" indent="0" algn="just">
              <a:lnSpc>
                <a:spcPts val="1479"/>
              </a:lnSpc>
              <a:spcBef>
                <a:spcPct val="0"/>
              </a:spcBef>
            </a:pPr>
            <a:endParaRPr lang="en-US" sz="1096" spc="17">
              <a:solidFill>
                <a:srgbClr val="FFFFFF"/>
              </a:solidFill>
              <a:latin typeface="DM Sans"/>
              <a:ea typeface="DM Sans"/>
              <a:cs typeface="DM Sans"/>
              <a:sym typeface="DM Sans"/>
            </a:endParaRPr>
          </a:p>
        </p:txBody>
      </p:sp>
      <p:sp>
        <p:nvSpPr>
          <p:cNvPr id="21" name="TextBox 21"/>
          <p:cNvSpPr txBox="1"/>
          <p:nvPr/>
        </p:nvSpPr>
        <p:spPr>
          <a:xfrm>
            <a:off x="11256211" y="7033637"/>
            <a:ext cx="2408376" cy="255334"/>
          </a:xfrm>
          <a:prstGeom prst="rect">
            <a:avLst/>
          </a:prstGeom>
        </p:spPr>
        <p:txBody>
          <a:bodyPr lIns="0" tIns="0" rIns="0" bIns="0" rtlCol="0" anchor="t">
            <a:spAutoFit/>
          </a:bodyPr>
          <a:lstStyle/>
          <a:p>
            <a:pPr algn="l">
              <a:lnSpc>
                <a:spcPts val="1894"/>
              </a:lnSpc>
            </a:pPr>
            <a:r>
              <a:rPr lang="en-US" sz="1754" b="1">
                <a:solidFill>
                  <a:srgbClr val="1C2120"/>
                </a:solidFill>
                <a:latin typeface="Poppins Bold"/>
                <a:ea typeface="Poppins Bold"/>
                <a:cs typeface="Poppins Bold"/>
                <a:sym typeface="Poppins Bold"/>
              </a:rPr>
              <a:t>Exploring creativity</a:t>
            </a:r>
          </a:p>
        </p:txBody>
      </p:sp>
      <p:sp>
        <p:nvSpPr>
          <p:cNvPr id="22" name="TextBox 22"/>
          <p:cNvSpPr txBox="1"/>
          <p:nvPr/>
        </p:nvSpPr>
        <p:spPr>
          <a:xfrm>
            <a:off x="4354896" y="1257844"/>
            <a:ext cx="9578208" cy="941604"/>
          </a:xfrm>
          <a:prstGeom prst="rect">
            <a:avLst/>
          </a:prstGeom>
        </p:spPr>
        <p:txBody>
          <a:bodyPr lIns="0" tIns="0" rIns="0" bIns="0" rtlCol="0" anchor="t">
            <a:spAutoFit/>
          </a:bodyPr>
          <a:lstStyle/>
          <a:p>
            <a:pPr algn="ctr">
              <a:lnSpc>
                <a:spcPts val="6596"/>
              </a:lnSpc>
            </a:pPr>
            <a:r>
              <a:rPr lang="en-US" sz="6800" b="1">
                <a:solidFill>
                  <a:srgbClr val="FFFFFF"/>
                </a:solidFill>
                <a:latin typeface="Poppins Bold"/>
                <a:ea typeface="Poppins Bold"/>
                <a:cs typeface="Poppins Bold"/>
                <a:sym typeface="Poppins Bold"/>
              </a:rPr>
              <a:t>Creation process</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TextBox 2"/>
          <p:cNvSpPr txBox="1"/>
          <p:nvPr/>
        </p:nvSpPr>
        <p:spPr>
          <a:xfrm>
            <a:off x="1258865" y="2662732"/>
            <a:ext cx="6437409" cy="1081861"/>
          </a:xfrm>
          <a:prstGeom prst="rect">
            <a:avLst/>
          </a:prstGeom>
        </p:spPr>
        <p:txBody>
          <a:bodyPr lIns="0" tIns="0" rIns="0" bIns="0" rtlCol="0" anchor="t">
            <a:spAutoFit/>
          </a:bodyPr>
          <a:lstStyle/>
          <a:p>
            <a:pPr marL="0" lvl="1" indent="0" algn="l">
              <a:lnSpc>
                <a:spcPts val="7458"/>
              </a:lnSpc>
              <a:spcBef>
                <a:spcPct val="0"/>
              </a:spcBef>
            </a:pPr>
            <a:r>
              <a:rPr lang="en-US" sz="7689" b="1">
                <a:solidFill>
                  <a:srgbClr val="1C2120"/>
                </a:solidFill>
                <a:latin typeface="Poppins Bold"/>
                <a:ea typeface="Poppins Bold"/>
                <a:cs typeface="Poppins Bold"/>
                <a:sym typeface="Poppins Bold"/>
              </a:rPr>
              <a:t>Mind map</a:t>
            </a:r>
          </a:p>
        </p:txBody>
      </p:sp>
      <p:grpSp>
        <p:nvGrpSpPr>
          <p:cNvPr id="3" name="Group 3"/>
          <p:cNvGrpSpPr/>
          <p:nvPr/>
        </p:nvGrpSpPr>
        <p:grpSpPr>
          <a:xfrm>
            <a:off x="1258865" y="3968928"/>
            <a:ext cx="4026853" cy="606389"/>
            <a:chOff x="0" y="0"/>
            <a:chExt cx="1348022" cy="202994"/>
          </a:xfrm>
        </p:grpSpPr>
        <p:sp>
          <p:nvSpPr>
            <p:cNvPr id="4" name="Freeform 4"/>
            <p:cNvSpPr/>
            <p:nvPr/>
          </p:nvSpPr>
          <p:spPr>
            <a:xfrm>
              <a:off x="0" y="0"/>
              <a:ext cx="1348022" cy="202994"/>
            </a:xfrm>
            <a:custGeom>
              <a:avLst/>
              <a:gdLst/>
              <a:ahLst/>
              <a:cxnLst/>
              <a:rect l="l" t="t" r="r" b="b"/>
              <a:pathLst>
                <a:path w="1348022" h="202994">
                  <a:moveTo>
                    <a:pt x="96129" y="0"/>
                  </a:moveTo>
                  <a:lnTo>
                    <a:pt x="1251893" y="0"/>
                  </a:lnTo>
                  <a:cubicBezTo>
                    <a:pt x="1304984" y="0"/>
                    <a:pt x="1348022" y="43038"/>
                    <a:pt x="1348022" y="96129"/>
                  </a:cubicBezTo>
                  <a:lnTo>
                    <a:pt x="1348022" y="106865"/>
                  </a:lnTo>
                  <a:cubicBezTo>
                    <a:pt x="1348022" y="159955"/>
                    <a:pt x="1304984" y="202994"/>
                    <a:pt x="1251893" y="202994"/>
                  </a:cubicBezTo>
                  <a:lnTo>
                    <a:pt x="96129" y="202994"/>
                  </a:lnTo>
                  <a:cubicBezTo>
                    <a:pt x="43038" y="202994"/>
                    <a:pt x="0" y="159955"/>
                    <a:pt x="0" y="106865"/>
                  </a:cubicBezTo>
                  <a:lnTo>
                    <a:pt x="0" y="96129"/>
                  </a:lnTo>
                  <a:cubicBezTo>
                    <a:pt x="0" y="43038"/>
                    <a:pt x="43038" y="0"/>
                    <a:pt x="96129" y="0"/>
                  </a:cubicBezTo>
                  <a:close/>
                </a:path>
              </a:pathLst>
            </a:custGeom>
            <a:solidFill>
              <a:srgbClr val="C5AAD7"/>
            </a:solidFill>
          </p:spPr>
        </p:sp>
        <p:sp>
          <p:nvSpPr>
            <p:cNvPr id="5" name="TextBox 5"/>
            <p:cNvSpPr txBox="1"/>
            <p:nvPr/>
          </p:nvSpPr>
          <p:spPr>
            <a:xfrm>
              <a:off x="0" y="85725"/>
              <a:ext cx="1348022" cy="117269"/>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1459197" y="4069717"/>
            <a:ext cx="3563270" cy="406109"/>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Exploring creativity</a:t>
            </a:r>
          </a:p>
        </p:txBody>
      </p:sp>
      <p:sp>
        <p:nvSpPr>
          <p:cNvPr id="7" name="TextBox 7"/>
          <p:cNvSpPr txBox="1"/>
          <p:nvPr/>
        </p:nvSpPr>
        <p:spPr>
          <a:xfrm>
            <a:off x="1258865" y="4954676"/>
            <a:ext cx="6914101" cy="4556418"/>
          </a:xfrm>
          <a:prstGeom prst="rect">
            <a:avLst/>
          </a:prstGeom>
        </p:spPr>
        <p:txBody>
          <a:bodyPr lIns="0" tIns="0" rIns="0" bIns="0" rtlCol="0" anchor="t">
            <a:spAutoFit/>
          </a:bodyPr>
          <a:lstStyle/>
          <a:p>
            <a:pPr marL="0" lvl="0" indent="0" algn="l">
              <a:lnSpc>
                <a:spcPts val="2454"/>
              </a:lnSpc>
              <a:spcBef>
                <a:spcPct val="0"/>
              </a:spcBef>
            </a:pPr>
            <a:r>
              <a:rPr lang="en-US" sz="1817" spc="109">
                <a:solidFill>
                  <a:srgbClr val="FFFFFF"/>
                </a:solidFill>
                <a:latin typeface="DM Sans"/>
                <a:ea typeface="DM Sans"/>
                <a:cs typeface="DM Sans"/>
                <a:sym typeface="DM Sans"/>
              </a:rPr>
              <a:t>Addressing the common investor question, "Why did my investment move today?", this project outlines an AI-powered system designed to provide clarity and foster user confidence. The system will ingest real-time financial data for stocks, ETFs, and mutual funds (via APIs) and correlate it with a constantly updated news corpus (built via web scraping or APIs and enriched using Natural Language Processing). By analyzing connections between market movements and relevant news or events, the system aims to answer natural language queries and deliver automated, easy-to-understand explanations, ultimately empowering investors with insight despite significant challenges like establishing true causation versus correlation, managing data streams, and ensuring AI accuracy.</a:t>
            </a:r>
          </a:p>
        </p:txBody>
      </p:sp>
      <p:grpSp>
        <p:nvGrpSpPr>
          <p:cNvPr id="8" name="Group 8"/>
          <p:cNvGrpSpPr/>
          <p:nvPr/>
        </p:nvGrpSpPr>
        <p:grpSpPr>
          <a:xfrm>
            <a:off x="10175402" y="1600759"/>
            <a:ext cx="6830714" cy="2128485"/>
            <a:chOff x="0" y="0"/>
            <a:chExt cx="2286638" cy="712528"/>
          </a:xfrm>
        </p:grpSpPr>
        <p:sp>
          <p:nvSpPr>
            <p:cNvPr id="9" name="Freeform 9"/>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10" name="TextBox 10"/>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1" name="Freeform 11"/>
          <p:cNvSpPr/>
          <p:nvPr/>
        </p:nvSpPr>
        <p:spPr>
          <a:xfrm>
            <a:off x="10778069" y="2259157"/>
            <a:ext cx="1023822" cy="839534"/>
          </a:xfrm>
          <a:custGeom>
            <a:avLst/>
            <a:gdLst/>
            <a:ahLst/>
            <a:cxnLst/>
            <a:rect l="l" t="t" r="r" b="b"/>
            <a:pathLst>
              <a:path w="1023822" h="839534">
                <a:moveTo>
                  <a:pt x="0" y="0"/>
                </a:moveTo>
                <a:lnTo>
                  <a:pt x="1023822" y="0"/>
                </a:lnTo>
                <a:lnTo>
                  <a:pt x="1023822" y="839534"/>
                </a:lnTo>
                <a:lnTo>
                  <a:pt x="0" y="8395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10175402" y="4137367"/>
            <a:ext cx="6830714" cy="2128485"/>
            <a:chOff x="0" y="0"/>
            <a:chExt cx="2286638" cy="712528"/>
          </a:xfrm>
        </p:grpSpPr>
        <p:sp>
          <p:nvSpPr>
            <p:cNvPr id="13" name="Freeform 13"/>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14" name="TextBox 1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15" name="Group 15"/>
          <p:cNvGrpSpPr/>
          <p:nvPr/>
        </p:nvGrpSpPr>
        <p:grpSpPr>
          <a:xfrm>
            <a:off x="10175402" y="6675427"/>
            <a:ext cx="6830714" cy="2128485"/>
            <a:chOff x="0" y="0"/>
            <a:chExt cx="2286638" cy="712528"/>
          </a:xfrm>
        </p:grpSpPr>
        <p:sp>
          <p:nvSpPr>
            <p:cNvPr id="16" name="Freeform 16"/>
            <p:cNvSpPr/>
            <p:nvPr/>
          </p:nvSpPr>
          <p:spPr>
            <a:xfrm>
              <a:off x="0" y="0"/>
              <a:ext cx="2286638" cy="71252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344E2"/>
            </a:solidFill>
          </p:spPr>
        </p:sp>
        <p:sp>
          <p:nvSpPr>
            <p:cNvPr id="17" name="TextBox 17"/>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8" name="Freeform 18"/>
          <p:cNvSpPr/>
          <p:nvPr/>
        </p:nvSpPr>
        <p:spPr>
          <a:xfrm>
            <a:off x="10770217" y="4575317"/>
            <a:ext cx="1031674" cy="1252584"/>
          </a:xfrm>
          <a:custGeom>
            <a:avLst/>
            <a:gdLst/>
            <a:ahLst/>
            <a:cxnLst/>
            <a:rect l="l" t="t" r="r" b="b"/>
            <a:pathLst>
              <a:path w="1031674" h="125258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Freeform 19"/>
          <p:cNvSpPr/>
          <p:nvPr/>
        </p:nvSpPr>
        <p:spPr>
          <a:xfrm>
            <a:off x="10589543" y="7442092"/>
            <a:ext cx="1400875" cy="924578"/>
          </a:xfrm>
          <a:custGeom>
            <a:avLst/>
            <a:gdLst/>
            <a:ahLst/>
            <a:cxnLst/>
            <a:rect l="l" t="t" r="r" b="b"/>
            <a:pathLst>
              <a:path w="1400875" h="924578">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TextBox 20"/>
          <p:cNvSpPr txBox="1"/>
          <p:nvPr/>
        </p:nvSpPr>
        <p:spPr>
          <a:xfrm>
            <a:off x="12706158" y="2249632"/>
            <a:ext cx="3556933" cy="641764"/>
          </a:xfrm>
          <a:prstGeom prst="rect">
            <a:avLst/>
          </a:prstGeom>
        </p:spPr>
        <p:txBody>
          <a:bodyPr lIns="0" tIns="0" rIns="0" bIns="0" rtlCol="0" anchor="t">
            <a:spAutoFit/>
          </a:bodyPr>
          <a:lstStyle/>
          <a:p>
            <a:pPr marL="0" lvl="0" indent="0" algn="just">
              <a:lnSpc>
                <a:spcPts val="1770"/>
              </a:lnSpc>
              <a:spcBef>
                <a:spcPct val="0"/>
              </a:spcBef>
            </a:pPr>
            <a:r>
              <a:rPr lang="en-US" sz="1311" spc="20">
                <a:solidFill>
                  <a:srgbClr val="FFFFFF"/>
                </a:solidFill>
                <a:latin typeface="DM Sans"/>
                <a:ea typeface="DM Sans"/>
                <a:cs typeface="DM Sans"/>
                <a:sym typeface="DM Sans"/>
              </a:rPr>
              <a:t>"Our core business strategy focuses on delivering robust and reliable financial solutions."</a:t>
            </a:r>
          </a:p>
        </p:txBody>
      </p:sp>
      <p:sp>
        <p:nvSpPr>
          <p:cNvPr id="21" name="TextBox 21"/>
          <p:cNvSpPr txBox="1"/>
          <p:nvPr/>
        </p:nvSpPr>
        <p:spPr>
          <a:xfrm>
            <a:off x="12706158" y="4753474"/>
            <a:ext cx="3556933" cy="641764"/>
          </a:xfrm>
          <a:prstGeom prst="rect">
            <a:avLst/>
          </a:prstGeom>
        </p:spPr>
        <p:txBody>
          <a:bodyPr lIns="0" tIns="0" rIns="0" bIns="0" rtlCol="0" anchor="t">
            <a:spAutoFit/>
          </a:bodyPr>
          <a:lstStyle/>
          <a:p>
            <a:pPr marL="0" lvl="0" indent="0" algn="just">
              <a:lnSpc>
                <a:spcPts val="1770"/>
              </a:lnSpc>
              <a:spcBef>
                <a:spcPct val="0"/>
              </a:spcBef>
            </a:pPr>
            <a:r>
              <a:rPr lang="en-US" sz="1311" spc="20">
                <a:solidFill>
                  <a:srgbClr val="FFFFFF"/>
                </a:solidFill>
                <a:latin typeface="DM Sans"/>
                <a:ea typeface="DM Sans"/>
                <a:cs typeface="DM Sans"/>
                <a:sym typeface="DM Sans"/>
              </a:rPr>
              <a:t>"Innovative financial ideas and smart solutions that drive value and create opportunities."</a:t>
            </a:r>
          </a:p>
        </p:txBody>
      </p:sp>
      <p:sp>
        <p:nvSpPr>
          <p:cNvPr id="22" name="TextBox 22"/>
          <p:cNvSpPr txBox="1"/>
          <p:nvPr/>
        </p:nvSpPr>
        <p:spPr>
          <a:xfrm>
            <a:off x="12706158" y="7296455"/>
            <a:ext cx="3556933" cy="641764"/>
          </a:xfrm>
          <a:prstGeom prst="rect">
            <a:avLst/>
          </a:prstGeom>
        </p:spPr>
        <p:txBody>
          <a:bodyPr lIns="0" tIns="0" rIns="0" bIns="0" rtlCol="0" anchor="t">
            <a:spAutoFit/>
          </a:bodyPr>
          <a:lstStyle/>
          <a:p>
            <a:pPr marL="0" lvl="0" indent="0" algn="just">
              <a:lnSpc>
                <a:spcPts val="1770"/>
              </a:lnSpc>
              <a:spcBef>
                <a:spcPct val="0"/>
              </a:spcBef>
            </a:pPr>
            <a:r>
              <a:rPr lang="en-US" sz="1311" spc="20">
                <a:solidFill>
                  <a:srgbClr val="FFFFFF"/>
                </a:solidFill>
                <a:latin typeface="DM Sans"/>
                <a:ea typeface="DM Sans"/>
                <a:cs typeface="DM Sans"/>
                <a:sym typeface="DM Sans"/>
              </a:rPr>
              <a:t>"Building lasting partnerships based on trust, collaboration, and mutually beneficial agreements."</a:t>
            </a:r>
          </a:p>
        </p:txBody>
      </p:sp>
      <p:sp>
        <p:nvSpPr>
          <p:cNvPr id="23" name="AutoShape 23"/>
          <p:cNvSpPr/>
          <p:nvPr/>
        </p:nvSpPr>
        <p:spPr>
          <a:xfrm flipV="1">
            <a:off x="12210529" y="2359895"/>
            <a:ext cx="0" cy="738797"/>
          </a:xfrm>
          <a:prstGeom prst="line">
            <a:avLst/>
          </a:prstGeom>
          <a:ln w="38100" cap="flat">
            <a:solidFill>
              <a:srgbClr val="000000"/>
            </a:solidFill>
            <a:prstDash val="solid"/>
            <a:headEnd type="none" w="sm" len="sm"/>
            <a:tailEnd type="none" w="sm" len="sm"/>
          </a:ln>
        </p:spPr>
      </p:sp>
      <p:sp>
        <p:nvSpPr>
          <p:cNvPr id="24" name="AutoShape 24"/>
          <p:cNvSpPr/>
          <p:nvPr/>
        </p:nvSpPr>
        <p:spPr>
          <a:xfrm flipV="1">
            <a:off x="12210529" y="4832211"/>
            <a:ext cx="0" cy="738797"/>
          </a:xfrm>
          <a:prstGeom prst="line">
            <a:avLst/>
          </a:prstGeom>
          <a:ln w="38100" cap="flat">
            <a:solidFill>
              <a:srgbClr val="000000"/>
            </a:solidFill>
            <a:prstDash val="solid"/>
            <a:headEnd type="none" w="sm" len="sm"/>
            <a:tailEnd type="none" w="sm" len="sm"/>
          </a:ln>
        </p:spPr>
      </p:sp>
      <p:sp>
        <p:nvSpPr>
          <p:cNvPr id="25" name="AutoShape 25"/>
          <p:cNvSpPr/>
          <p:nvPr/>
        </p:nvSpPr>
        <p:spPr>
          <a:xfrm flipV="1">
            <a:off x="12229579" y="7434563"/>
            <a:ext cx="0" cy="738797"/>
          </a:xfrm>
          <a:prstGeom prst="line">
            <a:avLst/>
          </a:prstGeom>
          <a:ln w="38100" cap="flat">
            <a:solidFill>
              <a:srgbClr val="000000"/>
            </a:solidFill>
            <a:prstDash val="solid"/>
            <a:headEnd type="none" w="sm" len="sm"/>
            <a:tailEnd type="none" w="sm" len="sm"/>
          </a:ln>
        </p:spPr>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TextBox 2"/>
          <p:cNvSpPr txBox="1"/>
          <p:nvPr/>
        </p:nvSpPr>
        <p:spPr>
          <a:xfrm>
            <a:off x="1426698" y="4816275"/>
            <a:ext cx="4967269" cy="2184920"/>
          </a:xfrm>
          <a:prstGeom prst="rect">
            <a:avLst/>
          </a:prstGeom>
        </p:spPr>
        <p:txBody>
          <a:bodyPr lIns="0" tIns="0" rIns="0" bIns="0" rtlCol="0" anchor="t">
            <a:spAutoFit/>
          </a:bodyPr>
          <a:lstStyle/>
          <a:p>
            <a:pPr algn="l">
              <a:lnSpc>
                <a:spcPts val="1763"/>
              </a:lnSpc>
            </a:pPr>
            <a:r>
              <a:rPr lang="en-US" sz="1306" spc="78">
                <a:solidFill>
                  <a:srgbClr val="FFFFFF"/>
                </a:solidFill>
                <a:latin typeface="DM Sans"/>
                <a:ea typeface="DM Sans"/>
                <a:cs typeface="DM Sans"/>
                <a:sym typeface="DM Sans"/>
              </a:rPr>
              <a:t>"Our mockups demonstrate the interface designed specifically to answer: 'Why is my stock, mutual fund or ETF down today?'. They show how users can easily navigate from seeing a price change to understanding the potential driving factors – market news, sector trends, or company events – delivered through clear, AI-powered explanations."</a:t>
            </a:r>
          </a:p>
          <a:p>
            <a:pPr algn="l">
              <a:lnSpc>
                <a:spcPts val="1763"/>
              </a:lnSpc>
            </a:pPr>
            <a:r>
              <a:rPr lang="en-US" sz="1306" spc="78">
                <a:solidFill>
                  <a:srgbClr val="FFFFFF"/>
                </a:solidFill>
                <a:latin typeface="DM Sans"/>
                <a:ea typeface="DM Sans"/>
                <a:cs typeface="DM Sans"/>
                <a:sym typeface="DM Sans"/>
              </a:rPr>
              <a:t> Sources and related content </a:t>
            </a:r>
          </a:p>
          <a:p>
            <a:pPr algn="l">
              <a:lnSpc>
                <a:spcPts val="1763"/>
              </a:lnSpc>
            </a:pPr>
            <a:endParaRPr lang="en-US" sz="1306" spc="78">
              <a:solidFill>
                <a:srgbClr val="FFFFFF"/>
              </a:solidFill>
              <a:latin typeface="DM Sans"/>
              <a:ea typeface="DM Sans"/>
              <a:cs typeface="DM Sans"/>
              <a:sym typeface="DM Sans"/>
            </a:endParaRPr>
          </a:p>
          <a:p>
            <a:pPr marL="0" lvl="0" indent="0" algn="l">
              <a:lnSpc>
                <a:spcPts val="1763"/>
              </a:lnSpc>
              <a:spcBef>
                <a:spcPct val="0"/>
              </a:spcBef>
            </a:pPr>
            <a:endParaRPr lang="en-US" sz="1306" spc="78">
              <a:solidFill>
                <a:srgbClr val="FFFFFF"/>
              </a:solidFill>
              <a:latin typeface="DM Sans"/>
              <a:ea typeface="DM Sans"/>
              <a:cs typeface="DM Sans"/>
              <a:sym typeface="DM Sans"/>
            </a:endParaRPr>
          </a:p>
        </p:txBody>
      </p:sp>
      <p:grpSp>
        <p:nvGrpSpPr>
          <p:cNvPr id="3" name="Group 3"/>
          <p:cNvGrpSpPr/>
          <p:nvPr/>
        </p:nvGrpSpPr>
        <p:grpSpPr>
          <a:xfrm>
            <a:off x="1426698" y="6768114"/>
            <a:ext cx="1024593" cy="1024593"/>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AAD7"/>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642288" y="6987480"/>
            <a:ext cx="593413" cy="585861"/>
          </a:xfrm>
          <a:custGeom>
            <a:avLst/>
            <a:gdLst/>
            <a:ahLst/>
            <a:cxnLst/>
            <a:rect l="l" t="t" r="r" b="b"/>
            <a:pathLst>
              <a:path w="593413" h="585861">
                <a:moveTo>
                  <a:pt x="0" y="0"/>
                </a:moveTo>
                <a:lnTo>
                  <a:pt x="593414" y="0"/>
                </a:lnTo>
                <a:lnTo>
                  <a:pt x="593414" y="585861"/>
                </a:lnTo>
                <a:lnTo>
                  <a:pt x="0" y="5858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2814538" y="6768114"/>
            <a:ext cx="1024593" cy="102459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AAD7"/>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2980805" y="7052031"/>
            <a:ext cx="692059" cy="456759"/>
          </a:xfrm>
          <a:custGeom>
            <a:avLst/>
            <a:gdLst/>
            <a:ahLst/>
            <a:cxnLst/>
            <a:rect l="l" t="t" r="r" b="b"/>
            <a:pathLst>
              <a:path w="692059" h="456759">
                <a:moveTo>
                  <a:pt x="0" y="0"/>
                </a:moveTo>
                <a:lnTo>
                  <a:pt x="692059" y="0"/>
                </a:lnTo>
                <a:lnTo>
                  <a:pt x="692059" y="456759"/>
                </a:lnTo>
                <a:lnTo>
                  <a:pt x="0" y="4567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4201081" y="6768114"/>
            <a:ext cx="1024593" cy="10245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AAD7"/>
            </a:soli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a:off x="4466924" y="6981185"/>
            <a:ext cx="492906" cy="598451"/>
          </a:xfrm>
          <a:custGeom>
            <a:avLst/>
            <a:gdLst/>
            <a:ahLst/>
            <a:cxnLst/>
            <a:rect l="l" t="t" r="r" b="b"/>
            <a:pathLst>
              <a:path w="492906" h="598451">
                <a:moveTo>
                  <a:pt x="0" y="0"/>
                </a:moveTo>
                <a:lnTo>
                  <a:pt x="492906" y="0"/>
                </a:lnTo>
                <a:lnTo>
                  <a:pt x="492906" y="598451"/>
                </a:lnTo>
                <a:lnTo>
                  <a:pt x="0" y="5984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a:off x="9144000" y="2386794"/>
            <a:ext cx="8498516" cy="5513412"/>
          </a:xfrm>
          <a:custGeom>
            <a:avLst/>
            <a:gdLst/>
            <a:ahLst/>
            <a:cxnLst/>
            <a:rect l="l" t="t" r="r" b="b"/>
            <a:pathLst>
              <a:path w="8498516" h="5513412">
                <a:moveTo>
                  <a:pt x="0" y="0"/>
                </a:moveTo>
                <a:lnTo>
                  <a:pt x="8498516" y="0"/>
                </a:lnTo>
                <a:lnTo>
                  <a:pt x="8498516" y="5513412"/>
                </a:lnTo>
                <a:lnTo>
                  <a:pt x="0" y="5513412"/>
                </a:lnTo>
                <a:lnTo>
                  <a:pt x="0" y="0"/>
                </a:lnTo>
                <a:close/>
              </a:path>
            </a:pathLst>
          </a:custGeom>
          <a:blipFill>
            <a:blip r:embed="rId8"/>
            <a:stretch>
              <a:fillRect/>
            </a:stretch>
          </a:blipFill>
        </p:spPr>
      </p:sp>
      <p:sp>
        <p:nvSpPr>
          <p:cNvPr id="16" name="Freeform 16"/>
          <p:cNvSpPr/>
          <p:nvPr/>
        </p:nvSpPr>
        <p:spPr>
          <a:xfrm>
            <a:off x="9919523" y="2955708"/>
            <a:ext cx="7052162" cy="3966185"/>
          </a:xfrm>
          <a:custGeom>
            <a:avLst/>
            <a:gdLst/>
            <a:ahLst/>
            <a:cxnLst/>
            <a:rect l="l" t="t" r="r" b="b"/>
            <a:pathLst>
              <a:path w="7052162" h="3966185">
                <a:moveTo>
                  <a:pt x="0" y="0"/>
                </a:moveTo>
                <a:lnTo>
                  <a:pt x="7052162" y="0"/>
                </a:lnTo>
                <a:lnTo>
                  <a:pt x="7052162" y="3966185"/>
                </a:lnTo>
                <a:lnTo>
                  <a:pt x="0" y="3966185"/>
                </a:lnTo>
                <a:lnTo>
                  <a:pt x="0" y="0"/>
                </a:lnTo>
                <a:close/>
              </a:path>
            </a:pathLst>
          </a:custGeom>
          <a:blipFill>
            <a:blip r:embed="rId9"/>
            <a:stretch>
              <a:fillRect t="-9232" b="-9232"/>
            </a:stretch>
          </a:blipFill>
        </p:spPr>
      </p:sp>
      <p:sp>
        <p:nvSpPr>
          <p:cNvPr id="17" name="TextBox 17"/>
          <p:cNvSpPr txBox="1"/>
          <p:nvPr/>
        </p:nvSpPr>
        <p:spPr>
          <a:xfrm>
            <a:off x="1426698" y="2048129"/>
            <a:ext cx="7425121" cy="1587094"/>
          </a:xfrm>
          <a:prstGeom prst="rect">
            <a:avLst/>
          </a:prstGeom>
        </p:spPr>
        <p:txBody>
          <a:bodyPr lIns="0" tIns="0" rIns="0" bIns="0" rtlCol="0" anchor="t">
            <a:spAutoFit/>
          </a:bodyPr>
          <a:lstStyle/>
          <a:p>
            <a:pPr algn="l">
              <a:lnSpc>
                <a:spcPts val="11096"/>
              </a:lnSpc>
            </a:pPr>
            <a:r>
              <a:rPr lang="en-US" sz="11439" b="1">
                <a:solidFill>
                  <a:srgbClr val="1C2120"/>
                </a:solidFill>
                <a:latin typeface="Poppins Bold"/>
                <a:ea typeface="Poppins Bold"/>
                <a:cs typeface="Poppins Bold"/>
                <a:sym typeface="Poppins Bold"/>
              </a:rPr>
              <a:t>Mockups</a:t>
            </a:r>
          </a:p>
        </p:txBody>
      </p:sp>
      <p:sp>
        <p:nvSpPr>
          <p:cNvPr id="18" name="TextBox 18"/>
          <p:cNvSpPr txBox="1"/>
          <p:nvPr/>
        </p:nvSpPr>
        <p:spPr>
          <a:xfrm>
            <a:off x="1627030" y="3931315"/>
            <a:ext cx="5667040" cy="406146"/>
          </a:xfrm>
          <a:prstGeom prst="rect">
            <a:avLst/>
          </a:prstGeom>
        </p:spPr>
        <p:txBody>
          <a:bodyPr lIns="0" tIns="0" rIns="0" bIns="0" rtlCol="0" anchor="t">
            <a:spAutoFit/>
          </a:bodyPr>
          <a:lstStyle/>
          <a:p>
            <a:pPr algn="just">
              <a:lnSpc>
                <a:spcPts val="3132"/>
              </a:lnSpc>
            </a:pPr>
            <a:r>
              <a:rPr lang="en-US" sz="2900">
                <a:solidFill>
                  <a:srgbClr val="FFFFFF"/>
                </a:solidFill>
                <a:latin typeface="DM Sans"/>
                <a:ea typeface="DM Sans"/>
                <a:cs typeface="DM Sans"/>
                <a:sym typeface="DM Sans"/>
              </a:rPr>
              <a:t>Addressing the Core Question</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F0BE7"/>
        </a:solidFill>
        <a:effectLst/>
      </p:bgPr>
    </p:bg>
    <p:spTree>
      <p:nvGrpSpPr>
        <p:cNvPr id="1" name=""/>
        <p:cNvGrpSpPr/>
        <p:nvPr/>
      </p:nvGrpSpPr>
      <p:grpSpPr>
        <a:xfrm>
          <a:off x="0" y="0"/>
          <a:ext cx="0" cy="0"/>
          <a:chOff x="0" y="0"/>
          <a:chExt cx="0" cy="0"/>
        </a:xfrm>
      </p:grpSpPr>
      <p:sp>
        <p:nvSpPr>
          <p:cNvPr id="2" name="Freeform 2"/>
          <p:cNvSpPr/>
          <p:nvPr/>
        </p:nvSpPr>
        <p:spPr>
          <a:xfrm>
            <a:off x="6368367" y="3654033"/>
            <a:ext cx="4812609" cy="4786358"/>
          </a:xfrm>
          <a:custGeom>
            <a:avLst/>
            <a:gdLst/>
            <a:ahLst/>
            <a:cxnLst/>
            <a:rect l="l" t="t" r="r" b="b"/>
            <a:pathLst>
              <a:path w="4812609" h="4786358">
                <a:moveTo>
                  <a:pt x="0" y="0"/>
                </a:moveTo>
                <a:lnTo>
                  <a:pt x="4812609" y="0"/>
                </a:lnTo>
                <a:lnTo>
                  <a:pt x="4812609" y="4786359"/>
                </a:lnTo>
                <a:lnTo>
                  <a:pt x="0" y="47863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7214967" y="2662033"/>
            <a:ext cx="3708981" cy="612256"/>
            <a:chOff x="0" y="0"/>
            <a:chExt cx="1241612" cy="204958"/>
          </a:xfrm>
        </p:grpSpPr>
        <p:sp>
          <p:nvSpPr>
            <p:cNvPr id="4" name="Freeform 4"/>
            <p:cNvSpPr/>
            <p:nvPr/>
          </p:nvSpPr>
          <p:spPr>
            <a:xfrm>
              <a:off x="0" y="0"/>
              <a:ext cx="1241612" cy="204958"/>
            </a:xfrm>
            <a:custGeom>
              <a:avLst/>
              <a:gdLst/>
              <a:ahLst/>
              <a:cxnLst/>
              <a:rect l="l" t="t" r="r" b="b"/>
              <a:pathLst>
                <a:path w="1241612" h="204958">
                  <a:moveTo>
                    <a:pt x="102479" y="0"/>
                  </a:moveTo>
                  <a:lnTo>
                    <a:pt x="1139133" y="0"/>
                  </a:lnTo>
                  <a:cubicBezTo>
                    <a:pt x="1195730" y="0"/>
                    <a:pt x="1241612" y="45881"/>
                    <a:pt x="1241612" y="102479"/>
                  </a:cubicBezTo>
                  <a:lnTo>
                    <a:pt x="1241612" y="102479"/>
                  </a:lnTo>
                  <a:cubicBezTo>
                    <a:pt x="1241612" y="159076"/>
                    <a:pt x="1195730" y="204958"/>
                    <a:pt x="1139133" y="204958"/>
                  </a:cubicBezTo>
                  <a:lnTo>
                    <a:pt x="102479" y="204958"/>
                  </a:lnTo>
                  <a:cubicBezTo>
                    <a:pt x="45881" y="204958"/>
                    <a:pt x="0" y="159076"/>
                    <a:pt x="0" y="102479"/>
                  </a:cubicBezTo>
                  <a:lnTo>
                    <a:pt x="0" y="102479"/>
                  </a:lnTo>
                  <a:cubicBezTo>
                    <a:pt x="0" y="45881"/>
                    <a:pt x="45881" y="0"/>
                    <a:pt x="102479" y="0"/>
                  </a:cubicBezTo>
                  <a:close/>
                </a:path>
              </a:pathLst>
            </a:custGeom>
            <a:solidFill>
              <a:srgbClr val="C5AAD7"/>
            </a:solidFill>
          </p:spPr>
        </p:sp>
        <p:sp>
          <p:nvSpPr>
            <p:cNvPr id="5" name="TextBox 5"/>
            <p:cNvSpPr txBox="1"/>
            <p:nvPr/>
          </p:nvSpPr>
          <p:spPr>
            <a:xfrm>
              <a:off x="0" y="85725"/>
              <a:ext cx="1241612" cy="119233"/>
            </a:xfrm>
            <a:prstGeom prst="rect">
              <a:avLst/>
            </a:prstGeom>
          </p:spPr>
          <p:txBody>
            <a:bodyPr lIns="50800" tIns="50800" rIns="50800" bIns="50800" rtlCol="0" anchor="ctr"/>
            <a:lstStyle/>
            <a:p>
              <a:pPr algn="ctr">
                <a:lnSpc>
                  <a:spcPts val="1925"/>
                </a:lnSpc>
              </a:pPr>
              <a:endParaRPr/>
            </a:p>
          </p:txBody>
        </p:sp>
      </p:grpSp>
      <p:sp>
        <p:nvSpPr>
          <p:cNvPr id="6" name="TextBox 6"/>
          <p:cNvSpPr txBox="1"/>
          <p:nvPr/>
        </p:nvSpPr>
        <p:spPr>
          <a:xfrm>
            <a:off x="5190659" y="1013886"/>
            <a:ext cx="7831454" cy="1616085"/>
          </a:xfrm>
          <a:prstGeom prst="rect">
            <a:avLst/>
          </a:prstGeom>
        </p:spPr>
        <p:txBody>
          <a:bodyPr lIns="0" tIns="0" rIns="0" bIns="0" rtlCol="0" anchor="t">
            <a:spAutoFit/>
          </a:bodyPr>
          <a:lstStyle/>
          <a:p>
            <a:pPr algn="ctr">
              <a:lnSpc>
                <a:spcPts val="11281"/>
              </a:lnSpc>
            </a:pPr>
            <a:r>
              <a:rPr lang="en-US" sz="11630" b="1">
                <a:solidFill>
                  <a:srgbClr val="1C2120"/>
                </a:solidFill>
                <a:latin typeface="Poppins Bold"/>
                <a:ea typeface="Poppins Bold"/>
                <a:cs typeface="Poppins Bold"/>
                <a:sym typeface="Poppins Bold"/>
              </a:rPr>
              <a:t>S.W.O.T</a:t>
            </a:r>
          </a:p>
        </p:txBody>
      </p:sp>
      <p:sp>
        <p:nvSpPr>
          <p:cNvPr id="7" name="TextBox 7"/>
          <p:cNvSpPr txBox="1"/>
          <p:nvPr/>
        </p:nvSpPr>
        <p:spPr>
          <a:xfrm>
            <a:off x="1851724" y="7370380"/>
            <a:ext cx="3739422" cy="331975"/>
          </a:xfrm>
          <a:prstGeom prst="rect">
            <a:avLst/>
          </a:prstGeom>
        </p:spPr>
        <p:txBody>
          <a:bodyPr lIns="0" tIns="0" rIns="0" bIns="0" rtlCol="0" anchor="t">
            <a:spAutoFit/>
          </a:bodyPr>
          <a:lstStyle/>
          <a:p>
            <a:pPr algn="l">
              <a:lnSpc>
                <a:spcPts val="2495"/>
              </a:lnSpc>
            </a:pPr>
            <a:r>
              <a:rPr lang="en-US" sz="2132" b="1">
                <a:solidFill>
                  <a:srgbClr val="FFFFFF"/>
                </a:solidFill>
                <a:latin typeface="Poppins Semi-Bold"/>
                <a:ea typeface="Poppins Semi-Bold"/>
                <a:cs typeface="Poppins Semi-Bold"/>
                <a:sym typeface="Poppins Semi-Bold"/>
              </a:rPr>
              <a:t>Weaknesses</a:t>
            </a:r>
          </a:p>
        </p:txBody>
      </p:sp>
      <p:sp>
        <p:nvSpPr>
          <p:cNvPr id="8" name="TextBox 8"/>
          <p:cNvSpPr txBox="1"/>
          <p:nvPr/>
        </p:nvSpPr>
        <p:spPr>
          <a:xfrm>
            <a:off x="13054677" y="4099655"/>
            <a:ext cx="3739422" cy="331975"/>
          </a:xfrm>
          <a:prstGeom prst="rect">
            <a:avLst/>
          </a:prstGeom>
        </p:spPr>
        <p:txBody>
          <a:bodyPr lIns="0" tIns="0" rIns="0" bIns="0" rtlCol="0" anchor="t">
            <a:spAutoFit/>
          </a:bodyPr>
          <a:lstStyle/>
          <a:p>
            <a:pPr algn="l">
              <a:lnSpc>
                <a:spcPts val="2495"/>
              </a:lnSpc>
            </a:pPr>
            <a:r>
              <a:rPr lang="en-US" sz="2132" b="1">
                <a:solidFill>
                  <a:srgbClr val="FFFFFF"/>
                </a:solidFill>
                <a:latin typeface="Poppins Semi-Bold"/>
                <a:ea typeface="Poppins Semi-Bold"/>
                <a:cs typeface="Poppins Semi-Bold"/>
                <a:sym typeface="Poppins Semi-Bold"/>
              </a:rPr>
              <a:t>Threats</a:t>
            </a:r>
          </a:p>
        </p:txBody>
      </p:sp>
      <p:sp>
        <p:nvSpPr>
          <p:cNvPr id="9" name="TextBox 9"/>
          <p:cNvSpPr txBox="1"/>
          <p:nvPr/>
        </p:nvSpPr>
        <p:spPr>
          <a:xfrm>
            <a:off x="1851724" y="4099655"/>
            <a:ext cx="3104937" cy="331975"/>
          </a:xfrm>
          <a:prstGeom prst="rect">
            <a:avLst/>
          </a:prstGeom>
        </p:spPr>
        <p:txBody>
          <a:bodyPr lIns="0" tIns="0" rIns="0" bIns="0" rtlCol="0" anchor="t">
            <a:spAutoFit/>
          </a:bodyPr>
          <a:lstStyle/>
          <a:p>
            <a:pPr algn="l">
              <a:lnSpc>
                <a:spcPts val="2495"/>
              </a:lnSpc>
            </a:pPr>
            <a:r>
              <a:rPr lang="en-US" sz="2132" b="1">
                <a:solidFill>
                  <a:srgbClr val="FFFFFF"/>
                </a:solidFill>
                <a:latin typeface="Poppins Semi-Bold"/>
                <a:ea typeface="Poppins Semi-Bold"/>
                <a:cs typeface="Poppins Semi-Bold"/>
                <a:sym typeface="Poppins Semi-Bold"/>
              </a:rPr>
              <a:t>Strengths</a:t>
            </a:r>
          </a:p>
        </p:txBody>
      </p:sp>
      <p:sp>
        <p:nvSpPr>
          <p:cNvPr id="10" name="TextBox 10"/>
          <p:cNvSpPr txBox="1"/>
          <p:nvPr/>
        </p:nvSpPr>
        <p:spPr>
          <a:xfrm>
            <a:off x="13021543" y="7331137"/>
            <a:ext cx="3558025" cy="331975"/>
          </a:xfrm>
          <a:prstGeom prst="rect">
            <a:avLst/>
          </a:prstGeom>
        </p:spPr>
        <p:txBody>
          <a:bodyPr lIns="0" tIns="0" rIns="0" bIns="0" rtlCol="0" anchor="t">
            <a:spAutoFit/>
          </a:bodyPr>
          <a:lstStyle/>
          <a:p>
            <a:pPr algn="l">
              <a:lnSpc>
                <a:spcPts val="2495"/>
              </a:lnSpc>
            </a:pPr>
            <a:r>
              <a:rPr lang="en-US" sz="2132" b="1">
                <a:solidFill>
                  <a:srgbClr val="FFFFFF"/>
                </a:solidFill>
                <a:latin typeface="Poppins Semi-Bold"/>
                <a:ea typeface="Poppins Semi-Bold"/>
                <a:cs typeface="Poppins Semi-Bold"/>
                <a:sym typeface="Poppins Semi-Bold"/>
              </a:rPr>
              <a:t>Opportunities</a:t>
            </a:r>
          </a:p>
        </p:txBody>
      </p:sp>
      <p:sp>
        <p:nvSpPr>
          <p:cNvPr id="11" name="TextBox 11"/>
          <p:cNvSpPr txBox="1"/>
          <p:nvPr/>
        </p:nvSpPr>
        <p:spPr>
          <a:xfrm>
            <a:off x="7214967" y="2758038"/>
            <a:ext cx="3563270" cy="406109"/>
          </a:xfrm>
          <a:prstGeom prst="rect">
            <a:avLst/>
          </a:prstGeom>
        </p:spPr>
        <p:txBody>
          <a:bodyPr lIns="0" tIns="0" rIns="0" bIns="0" rtlCol="0" anchor="t">
            <a:spAutoFit/>
          </a:bodyPr>
          <a:lstStyle/>
          <a:p>
            <a:pPr algn="ctr">
              <a:lnSpc>
                <a:spcPts val="3132"/>
              </a:lnSpc>
            </a:pPr>
            <a:r>
              <a:rPr lang="en-US" sz="2900">
                <a:solidFill>
                  <a:srgbClr val="000000"/>
                </a:solidFill>
                <a:latin typeface="DM Sans"/>
                <a:ea typeface="DM Sans"/>
                <a:cs typeface="DM Sans"/>
                <a:sym typeface="DM Sans"/>
              </a:rPr>
              <a:t>swot analysis</a:t>
            </a:r>
          </a:p>
        </p:txBody>
      </p:sp>
      <p:sp>
        <p:nvSpPr>
          <p:cNvPr id="12" name="TextBox 12"/>
          <p:cNvSpPr txBox="1"/>
          <p:nvPr/>
        </p:nvSpPr>
        <p:spPr>
          <a:xfrm>
            <a:off x="1851724" y="4516876"/>
            <a:ext cx="2375826" cy="1934413"/>
          </a:xfrm>
          <a:prstGeom prst="rect">
            <a:avLst/>
          </a:prstGeom>
        </p:spPr>
        <p:txBody>
          <a:bodyPr lIns="0" tIns="0" rIns="0" bIns="0" rtlCol="0" anchor="t">
            <a:spAutoFit/>
          </a:bodyPr>
          <a:lstStyle/>
          <a:p>
            <a:pPr algn="just">
              <a:lnSpc>
                <a:spcPts val="1290"/>
              </a:lnSpc>
            </a:pPr>
            <a:r>
              <a:rPr lang="en-US" sz="956" spc="57">
                <a:solidFill>
                  <a:srgbClr val="FFFFFF"/>
                </a:solidFill>
                <a:latin typeface="DM Sans"/>
                <a:ea typeface="DM Sans"/>
                <a:cs typeface="DM Sans"/>
                <a:sym typeface="DM Sans"/>
              </a:rPr>
              <a:t>.Answers the Big Question: Finally helps regular investors understand why their stock or fund went up or down, not just the numbers.</a:t>
            </a:r>
          </a:p>
          <a:p>
            <a:pPr algn="just">
              <a:lnSpc>
                <a:spcPts val="1290"/>
              </a:lnSpc>
            </a:pPr>
            <a:endParaRPr lang="en-US" sz="956" spc="57">
              <a:solidFill>
                <a:srgbClr val="FFFFFF"/>
              </a:solidFill>
              <a:latin typeface="DM Sans"/>
              <a:ea typeface="DM Sans"/>
              <a:cs typeface="DM Sans"/>
              <a:sym typeface="DM Sans"/>
            </a:endParaRPr>
          </a:p>
          <a:p>
            <a:pPr algn="l">
              <a:lnSpc>
                <a:spcPts val="1290"/>
              </a:lnSpc>
            </a:pPr>
            <a:r>
              <a:rPr lang="en-US" sz="956" spc="57">
                <a:solidFill>
                  <a:srgbClr val="FFFFFF"/>
                </a:solidFill>
                <a:latin typeface="DM Sans"/>
                <a:ea typeface="DM Sans"/>
                <a:cs typeface="DM Sans"/>
                <a:sym typeface="DM Sans"/>
              </a:rPr>
              <a:t>.AI Superpowers: Uses smart tech to quickly sift through mountains of news and data to find possible connections – much faster than a human could.</a:t>
            </a:r>
          </a:p>
          <a:p>
            <a:pPr marL="0" lvl="0" indent="0" algn="just">
              <a:lnSpc>
                <a:spcPts val="1290"/>
              </a:lnSpc>
              <a:spcBef>
                <a:spcPct val="0"/>
              </a:spcBef>
            </a:pPr>
            <a:endParaRPr lang="en-US" sz="956" spc="57">
              <a:solidFill>
                <a:srgbClr val="FFFFFF"/>
              </a:solidFill>
              <a:latin typeface="DM Sans"/>
              <a:ea typeface="DM Sans"/>
              <a:cs typeface="DM Sans"/>
              <a:sym typeface="DM Sans"/>
            </a:endParaRPr>
          </a:p>
          <a:p>
            <a:pPr marL="0" lvl="0" indent="0" algn="just">
              <a:lnSpc>
                <a:spcPts val="1290"/>
              </a:lnSpc>
              <a:spcBef>
                <a:spcPct val="0"/>
              </a:spcBef>
            </a:pPr>
            <a:endParaRPr lang="en-US" sz="956" spc="57">
              <a:solidFill>
                <a:srgbClr val="FFFFFF"/>
              </a:solidFill>
              <a:latin typeface="DM Sans"/>
              <a:ea typeface="DM Sans"/>
              <a:cs typeface="DM Sans"/>
              <a:sym typeface="DM Sans"/>
            </a:endParaRPr>
          </a:p>
        </p:txBody>
      </p:sp>
      <p:sp>
        <p:nvSpPr>
          <p:cNvPr id="13" name="TextBox 13"/>
          <p:cNvSpPr txBox="1"/>
          <p:nvPr/>
        </p:nvSpPr>
        <p:spPr>
          <a:xfrm>
            <a:off x="1851724" y="2909486"/>
            <a:ext cx="1434243" cy="1048679"/>
          </a:xfrm>
          <a:prstGeom prst="rect">
            <a:avLst/>
          </a:prstGeom>
        </p:spPr>
        <p:txBody>
          <a:bodyPr lIns="0" tIns="0" rIns="0" bIns="0" rtlCol="0" anchor="t">
            <a:spAutoFit/>
          </a:bodyPr>
          <a:lstStyle/>
          <a:p>
            <a:pPr algn="l">
              <a:lnSpc>
                <a:spcPts val="7305"/>
              </a:lnSpc>
            </a:pPr>
            <a:r>
              <a:rPr lang="en-US" sz="7531" b="1">
                <a:solidFill>
                  <a:srgbClr val="1C2120"/>
                </a:solidFill>
                <a:latin typeface="Poppins Bold"/>
                <a:ea typeface="Poppins Bold"/>
                <a:cs typeface="Poppins Bold"/>
                <a:sym typeface="Poppins Bold"/>
              </a:rPr>
              <a:t>S</a:t>
            </a:r>
          </a:p>
        </p:txBody>
      </p:sp>
      <p:sp>
        <p:nvSpPr>
          <p:cNvPr id="14" name="TextBox 14"/>
          <p:cNvSpPr txBox="1"/>
          <p:nvPr/>
        </p:nvSpPr>
        <p:spPr>
          <a:xfrm>
            <a:off x="1851724" y="7739386"/>
            <a:ext cx="3431152" cy="2964548"/>
          </a:xfrm>
          <a:prstGeom prst="rect">
            <a:avLst/>
          </a:prstGeom>
        </p:spPr>
        <p:txBody>
          <a:bodyPr lIns="0" tIns="0" rIns="0" bIns="0" rtlCol="0" anchor="t">
            <a:spAutoFit/>
          </a:bodyPr>
          <a:lstStyle/>
          <a:p>
            <a:pPr algn="just">
              <a:lnSpc>
                <a:spcPts val="1863"/>
              </a:lnSpc>
            </a:pPr>
            <a:r>
              <a:rPr lang="en-US" sz="1380" spc="82">
                <a:solidFill>
                  <a:srgbClr val="FFFFFF"/>
                </a:solidFill>
                <a:latin typeface="DM Sans"/>
                <a:ea typeface="DM Sans"/>
                <a:cs typeface="DM Sans"/>
                <a:sym typeface="DM Sans"/>
              </a:rPr>
              <a:t>Educated Guesses, Not Guarantees: Pinpointing the exact reason a stock moved is tough. Markets are complex, and the AI might sometimes connect the wrong dots or oversimplify.</a:t>
            </a:r>
          </a:p>
          <a:p>
            <a:pPr algn="just">
              <a:lnSpc>
                <a:spcPts val="1863"/>
              </a:lnSpc>
            </a:pPr>
            <a:r>
              <a:rPr lang="en-US" sz="1380" spc="82">
                <a:solidFill>
                  <a:srgbClr val="FFFFFF"/>
                </a:solidFill>
                <a:latin typeface="DM Sans"/>
                <a:ea typeface="DM Sans"/>
                <a:cs typeface="DM Sans"/>
                <a:sym typeface="DM Sans"/>
              </a:rPr>
              <a:t>Needs Lots of (Pricey) Info: It constantly needs high-quality, real-time news and financial data, which costs money and is complicated to manage.</a:t>
            </a:r>
          </a:p>
          <a:p>
            <a:pPr marL="0" lvl="0" indent="0" algn="just">
              <a:lnSpc>
                <a:spcPts val="1863"/>
              </a:lnSpc>
              <a:spcBef>
                <a:spcPct val="0"/>
              </a:spcBef>
            </a:pPr>
            <a:endParaRPr lang="en-US" sz="1380" spc="82">
              <a:solidFill>
                <a:srgbClr val="FFFFFF"/>
              </a:solidFill>
              <a:latin typeface="DM Sans"/>
              <a:ea typeface="DM Sans"/>
              <a:cs typeface="DM Sans"/>
              <a:sym typeface="DM Sans"/>
            </a:endParaRPr>
          </a:p>
          <a:p>
            <a:pPr marL="0" lvl="0" indent="0" algn="just">
              <a:lnSpc>
                <a:spcPts val="1863"/>
              </a:lnSpc>
              <a:spcBef>
                <a:spcPct val="0"/>
              </a:spcBef>
            </a:pPr>
            <a:endParaRPr lang="en-US" sz="1380" spc="82">
              <a:solidFill>
                <a:srgbClr val="FFFFFF"/>
              </a:solidFill>
              <a:latin typeface="DM Sans"/>
              <a:ea typeface="DM Sans"/>
              <a:cs typeface="DM Sans"/>
              <a:sym typeface="DM Sans"/>
            </a:endParaRPr>
          </a:p>
        </p:txBody>
      </p:sp>
      <p:sp>
        <p:nvSpPr>
          <p:cNvPr id="15" name="TextBox 15"/>
          <p:cNvSpPr txBox="1"/>
          <p:nvPr/>
        </p:nvSpPr>
        <p:spPr>
          <a:xfrm>
            <a:off x="13021543" y="7739386"/>
            <a:ext cx="3431152" cy="2278748"/>
          </a:xfrm>
          <a:prstGeom prst="rect">
            <a:avLst/>
          </a:prstGeom>
        </p:spPr>
        <p:txBody>
          <a:bodyPr lIns="0" tIns="0" rIns="0" bIns="0" rtlCol="0" anchor="t">
            <a:spAutoFit/>
          </a:bodyPr>
          <a:lstStyle/>
          <a:p>
            <a:pPr algn="just">
              <a:lnSpc>
                <a:spcPts val="1863"/>
              </a:lnSpc>
            </a:pPr>
            <a:r>
              <a:rPr lang="en-US" sz="1380" spc="82">
                <a:solidFill>
                  <a:srgbClr val="FFFFFF"/>
                </a:solidFill>
                <a:latin typeface="DM Sans"/>
                <a:ea typeface="DM Sans"/>
                <a:cs typeface="DM Sans"/>
                <a:sym typeface="DM Sans"/>
              </a:rPr>
              <a:t>People Are Asking For It: Investors genuinely want this kind of insight – there's a real demand.</a:t>
            </a:r>
          </a:p>
          <a:p>
            <a:pPr algn="just">
              <a:lnSpc>
                <a:spcPts val="1863"/>
              </a:lnSpc>
            </a:pPr>
            <a:endParaRPr lang="en-US" sz="1380" spc="82">
              <a:solidFill>
                <a:srgbClr val="FFFFFF"/>
              </a:solidFill>
              <a:latin typeface="DM Sans"/>
              <a:ea typeface="DM Sans"/>
              <a:cs typeface="DM Sans"/>
              <a:sym typeface="DM Sans"/>
            </a:endParaRPr>
          </a:p>
          <a:p>
            <a:pPr algn="just">
              <a:lnSpc>
                <a:spcPts val="1863"/>
              </a:lnSpc>
            </a:pPr>
            <a:r>
              <a:rPr lang="en-US" sz="1380" spc="82">
                <a:solidFill>
                  <a:srgbClr val="FFFFFF"/>
                </a:solidFill>
                <a:latin typeface="DM Sans"/>
                <a:ea typeface="DM Sans"/>
                <a:cs typeface="DM Sans"/>
                <a:sym typeface="DM Sans"/>
              </a:rPr>
              <a:t>Fits Right In: This tool could easily be added to existing banking apps, trading platforms, or financial news sites people already use.</a:t>
            </a:r>
          </a:p>
          <a:p>
            <a:pPr marL="0" lvl="0" indent="0" algn="just">
              <a:lnSpc>
                <a:spcPts val="1863"/>
              </a:lnSpc>
              <a:spcBef>
                <a:spcPct val="0"/>
              </a:spcBef>
            </a:pPr>
            <a:endParaRPr lang="en-US" sz="1380" spc="82">
              <a:solidFill>
                <a:srgbClr val="FFFFFF"/>
              </a:solidFill>
              <a:latin typeface="DM Sans"/>
              <a:ea typeface="DM Sans"/>
              <a:cs typeface="DM Sans"/>
              <a:sym typeface="DM Sans"/>
            </a:endParaRPr>
          </a:p>
          <a:p>
            <a:pPr marL="0" lvl="0" indent="0" algn="just">
              <a:lnSpc>
                <a:spcPts val="1863"/>
              </a:lnSpc>
              <a:spcBef>
                <a:spcPct val="0"/>
              </a:spcBef>
            </a:pPr>
            <a:endParaRPr lang="en-US" sz="1380" spc="82">
              <a:solidFill>
                <a:srgbClr val="FFFFFF"/>
              </a:solidFill>
              <a:latin typeface="DM Sans"/>
              <a:ea typeface="DM Sans"/>
              <a:cs typeface="DM Sans"/>
              <a:sym typeface="DM Sans"/>
            </a:endParaRPr>
          </a:p>
        </p:txBody>
      </p:sp>
      <p:sp>
        <p:nvSpPr>
          <p:cNvPr id="16" name="TextBox 16"/>
          <p:cNvSpPr txBox="1"/>
          <p:nvPr/>
        </p:nvSpPr>
        <p:spPr>
          <a:xfrm>
            <a:off x="12678051" y="4507351"/>
            <a:ext cx="3179327" cy="1902089"/>
          </a:xfrm>
          <a:prstGeom prst="rect">
            <a:avLst/>
          </a:prstGeom>
        </p:spPr>
        <p:txBody>
          <a:bodyPr lIns="0" tIns="0" rIns="0" bIns="0" rtlCol="0" anchor="t">
            <a:spAutoFit/>
          </a:bodyPr>
          <a:lstStyle/>
          <a:p>
            <a:pPr algn="just">
              <a:lnSpc>
                <a:spcPts val="1556"/>
              </a:lnSpc>
            </a:pPr>
            <a:r>
              <a:rPr lang="en-US" sz="1152" spc="69">
                <a:solidFill>
                  <a:srgbClr val="FFFFFF"/>
                </a:solidFill>
                <a:latin typeface="DM Sans"/>
                <a:ea typeface="DM Sans"/>
                <a:cs typeface="DM Sans"/>
                <a:sym typeface="DM Sans"/>
              </a:rPr>
              <a:t>Lots of Competition: Many financial news sites, fancy analysis tools, and big brokerages already offer market commentary.</a:t>
            </a:r>
          </a:p>
          <a:p>
            <a:pPr algn="just">
              <a:lnSpc>
                <a:spcPts val="1556"/>
              </a:lnSpc>
            </a:pPr>
            <a:endParaRPr lang="en-US" sz="1152" spc="69">
              <a:solidFill>
                <a:srgbClr val="FFFFFF"/>
              </a:solidFill>
              <a:latin typeface="DM Sans"/>
              <a:ea typeface="DM Sans"/>
              <a:cs typeface="DM Sans"/>
              <a:sym typeface="DM Sans"/>
            </a:endParaRPr>
          </a:p>
          <a:p>
            <a:pPr marL="0" lvl="0" indent="0" algn="l">
              <a:lnSpc>
                <a:spcPts val="1556"/>
              </a:lnSpc>
              <a:spcBef>
                <a:spcPct val="0"/>
              </a:spcBef>
            </a:pPr>
            <a:r>
              <a:rPr lang="en-US" sz="1152" spc="69">
                <a:solidFill>
                  <a:srgbClr val="FFFFFF"/>
                </a:solidFill>
                <a:latin typeface="DM Sans"/>
                <a:ea typeface="DM Sans"/>
                <a:cs typeface="DM Sans"/>
                <a:sym typeface="DM Sans"/>
              </a:rPr>
              <a:t>Market Weirdness: Sometimes investments move for reasons hard to link to specific news (like hidden trading patterns, economic jitters, or just "market mood").</a:t>
            </a:r>
          </a:p>
        </p:txBody>
      </p:sp>
      <p:sp>
        <p:nvSpPr>
          <p:cNvPr id="17" name="TextBox 17"/>
          <p:cNvSpPr txBox="1"/>
          <p:nvPr/>
        </p:nvSpPr>
        <p:spPr>
          <a:xfrm>
            <a:off x="1762025" y="6180211"/>
            <a:ext cx="2187761" cy="1048679"/>
          </a:xfrm>
          <a:prstGeom prst="rect">
            <a:avLst/>
          </a:prstGeom>
        </p:spPr>
        <p:txBody>
          <a:bodyPr lIns="0" tIns="0" rIns="0" bIns="0" rtlCol="0" anchor="t">
            <a:spAutoFit/>
          </a:bodyPr>
          <a:lstStyle/>
          <a:p>
            <a:pPr algn="l">
              <a:lnSpc>
                <a:spcPts val="7305"/>
              </a:lnSpc>
            </a:pPr>
            <a:r>
              <a:rPr lang="en-US" sz="7531" b="1">
                <a:solidFill>
                  <a:srgbClr val="1C2120"/>
                </a:solidFill>
                <a:latin typeface="Poppins Bold"/>
                <a:ea typeface="Poppins Bold"/>
                <a:cs typeface="Poppins Bold"/>
                <a:sym typeface="Poppins Bold"/>
              </a:rPr>
              <a:t>W</a:t>
            </a:r>
          </a:p>
        </p:txBody>
      </p:sp>
      <p:sp>
        <p:nvSpPr>
          <p:cNvPr id="18" name="TextBox 18"/>
          <p:cNvSpPr txBox="1"/>
          <p:nvPr/>
        </p:nvSpPr>
        <p:spPr>
          <a:xfrm>
            <a:off x="13022113" y="6331226"/>
            <a:ext cx="2110871" cy="1048679"/>
          </a:xfrm>
          <a:prstGeom prst="rect">
            <a:avLst/>
          </a:prstGeom>
        </p:spPr>
        <p:txBody>
          <a:bodyPr lIns="0" tIns="0" rIns="0" bIns="0" rtlCol="0" anchor="t">
            <a:spAutoFit/>
          </a:bodyPr>
          <a:lstStyle/>
          <a:p>
            <a:pPr algn="l">
              <a:lnSpc>
                <a:spcPts val="7305"/>
              </a:lnSpc>
            </a:pPr>
            <a:r>
              <a:rPr lang="en-US" sz="7531" b="1">
                <a:solidFill>
                  <a:srgbClr val="1C2120"/>
                </a:solidFill>
                <a:latin typeface="Poppins Bold"/>
                <a:ea typeface="Poppins Bold"/>
                <a:cs typeface="Poppins Bold"/>
                <a:sym typeface="Poppins Bold"/>
              </a:rPr>
              <a:t>O</a:t>
            </a:r>
          </a:p>
        </p:txBody>
      </p:sp>
      <p:sp>
        <p:nvSpPr>
          <p:cNvPr id="19" name="TextBox 19"/>
          <p:cNvSpPr txBox="1"/>
          <p:nvPr/>
        </p:nvSpPr>
        <p:spPr>
          <a:xfrm>
            <a:off x="13022113" y="2851119"/>
            <a:ext cx="1872183" cy="1048679"/>
          </a:xfrm>
          <a:prstGeom prst="rect">
            <a:avLst/>
          </a:prstGeom>
        </p:spPr>
        <p:txBody>
          <a:bodyPr lIns="0" tIns="0" rIns="0" bIns="0" rtlCol="0" anchor="t">
            <a:spAutoFit/>
          </a:bodyPr>
          <a:lstStyle/>
          <a:p>
            <a:pPr algn="l">
              <a:lnSpc>
                <a:spcPts val="7305"/>
              </a:lnSpc>
            </a:pPr>
            <a:r>
              <a:rPr lang="en-US" sz="7531" b="1">
                <a:solidFill>
                  <a:srgbClr val="1C2120"/>
                </a:solidFill>
                <a:latin typeface="Poppins Bold"/>
                <a:ea typeface="Poppins Bold"/>
                <a:cs typeface="Poppins Bold"/>
                <a:sym typeface="Poppins Bold"/>
              </a:rPr>
              <a:t>T</a:t>
            </a: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870</Words>
  <Application>Microsoft Office PowerPoint</Application>
  <PresentationFormat>Custom</PresentationFormat>
  <Paragraphs>98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Poppins Bold</vt:lpstr>
      <vt:lpstr>Poppins</vt:lpstr>
      <vt:lpstr>DM Sans</vt:lpstr>
      <vt:lpstr>Arial</vt:lpstr>
      <vt:lpstr>Poppins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INNOV8ORS</dc:title>
  <dc:creator>Balaji R</dc:creator>
  <cp:lastModifiedBy>harshanth balaji</cp:lastModifiedBy>
  <cp:revision>2</cp:revision>
  <dcterms:created xsi:type="dcterms:W3CDTF">2006-08-16T00:00:00Z</dcterms:created>
  <dcterms:modified xsi:type="dcterms:W3CDTF">2025-04-12T03:37:06Z</dcterms:modified>
  <dc:identifier>DAGkYDwn7Pc</dc:identifier>
</cp:coreProperties>
</file>