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4" r:id="rId5"/>
    <p:sldId id="262" r:id="rId6"/>
    <p:sldId id="265" r:id="rId7"/>
    <p:sldId id="266" r:id="rId8"/>
    <p:sldId id="267" r:id="rId9"/>
    <p:sldId id="269" r:id="rId10"/>
    <p:sldId id="270" r:id="rId11"/>
    <p:sldId id="268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40CD5-E2B6-4AFA-9705-F9634555C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F587B4-9817-4843-BC16-433A6B19BC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45037-3BF0-4038-BDAB-1B15505B9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CCC2-19FC-4960-9C7C-8DA6E7A97A3E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B408D-7765-4DD4-9C09-B085BFF3F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75885-B133-4600-85C1-5651B7B03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87D0-11D1-4B34-B9F1-21E9C5D38C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803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3C7EF-65B8-403E-AAF0-3886FDFC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52EC5-F064-45CD-A8E1-2839B0D6E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DED58-0069-412A-B533-C101E5FB5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CCC2-19FC-4960-9C7C-8DA6E7A97A3E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3069A-ADA7-4986-8B6A-72AB34B3A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C72F4-7BF9-4C57-BD96-6D77E929B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87D0-11D1-4B34-B9F1-21E9C5D38C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36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F4CABF-2828-4097-80BC-3129427F5F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BD38FE-2D10-4FD8-9790-9386260AC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070EF-5F1D-47C7-ACBF-C5076E7EC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CCC2-19FC-4960-9C7C-8DA6E7A97A3E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EA101-0DE4-49CE-B718-A622837E6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D7945-D318-49D6-99EE-EC6BE4BD8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87D0-11D1-4B34-B9F1-21E9C5D38C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911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8A040-B56F-4B24-8A7D-DFB9353CE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E914C-ED73-4C19-88A0-BC12A1281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C7D5A-8E9E-4626-8F32-5A3826D2E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CCC2-19FC-4960-9C7C-8DA6E7A97A3E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2F3BE-F2DA-4251-AFE8-879F1B224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ABA3B-34F3-49D3-AA51-B4E3BFB7C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87D0-11D1-4B34-B9F1-21E9C5D38C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232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B6371-EFEB-4522-8E3E-966FBB6EC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AD985-B9CB-4709-934E-3942A37F4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E98EB-0CBA-4341-A293-EDC08F0B4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CCC2-19FC-4960-9C7C-8DA6E7A97A3E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B252D-EF01-4BF2-B074-FDFB7E568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E6D3A-3F57-4336-BCCA-6F7848E85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87D0-11D1-4B34-B9F1-21E9C5D38C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585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F1BED-EFE7-4363-91D7-D2A069DC6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BA52A-D6EA-483B-A173-5362D0DC9C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728D4-CBD2-404D-A68B-59D3E7BAC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3707D9-70E0-4C37-B29B-68C852724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CCC2-19FC-4960-9C7C-8DA6E7A97A3E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DE141-DF9A-492D-82D5-C7B1B282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AAB44-4C67-4D72-9BDA-90F68BEB8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87D0-11D1-4B34-B9F1-21E9C5D38C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286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65946-AD48-4198-AF9D-B92C4F6A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AFAB3-0575-471E-A43C-2F7CDCA6F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CF0EA-FFCD-44E8-A971-C01AF0F45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3B1E69-910F-4618-9D8E-CADB3C27D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5175B7-CD3F-4D84-96EF-B6B42983AD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168DC3-B430-41F7-8871-3AA00C9B4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CCC2-19FC-4960-9C7C-8DA6E7A97A3E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A9EA0E-7117-4622-92F9-F0C714E01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63E1D7-57B7-4BAC-B6BC-5689260F5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87D0-11D1-4B34-B9F1-21E9C5D38C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47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1CDB4-012D-4295-B5B1-D569E35DD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80C0CB-9907-4F45-AADC-2788E1286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CCC2-19FC-4960-9C7C-8DA6E7A97A3E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C3022-FA5E-4673-B347-3F8913E18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D9A3D-7702-4881-B6C4-CDFC6CDB4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87D0-11D1-4B34-B9F1-21E9C5D38C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111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72B033-16D1-46D7-8D19-CDC0AEC44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CCC2-19FC-4960-9C7C-8DA6E7A97A3E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965E59-9B57-40B1-BA3B-6565607B6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D1FAF-7A39-4054-B07D-FFA61B9B1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87D0-11D1-4B34-B9F1-21E9C5D38C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404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B8E8A-F6EB-4A84-B3D6-3A0B9762E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85C25-61BD-436A-AA96-774A681D0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2675A5-AF6B-4616-B056-B453C9AE8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20E2C-8133-41B4-999D-A8D078E8E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CCC2-19FC-4960-9C7C-8DA6E7A97A3E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ECD22-7813-473F-BA07-958E65EF9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36887-96A8-47F0-87E0-8DE220D2C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87D0-11D1-4B34-B9F1-21E9C5D38C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957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9E3AB-E179-4C3B-B518-553A12782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806A49-ECC5-4AF4-9E97-49577B8F3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DC2EB9-405C-41F3-A2EB-7FBCFE8ED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6E29A-ED9C-46DC-8C99-67DAE043F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CCC2-19FC-4960-9C7C-8DA6E7A97A3E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6DE81-1F9D-414A-9465-181862C52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49405-16FE-4B9B-BA79-829FAA123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387D0-11D1-4B34-B9F1-21E9C5D38C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87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778D3-FD87-4F13-B04C-8070EDB9B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45087-24B8-403F-98D6-1076E5F6B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3056F-1B94-4138-932D-9E679E9B35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FCCC2-19FC-4960-9C7C-8DA6E7A97A3E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43F1D-3244-4FCB-B8B6-2669F65EE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E402A-732F-48EB-8773-F2662D106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387D0-11D1-4B34-B9F1-21E9C5D38C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60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46C8-86CD-4C2D-B7DF-42267BBE9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82" y="475130"/>
            <a:ext cx="2702859" cy="546848"/>
          </a:xfrm>
        </p:spPr>
        <p:txBody>
          <a:bodyPr anchor="b">
            <a:normAutofit/>
          </a:bodyPr>
          <a:lstStyle/>
          <a:p>
            <a:r>
              <a:rPr lang="en-IN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Getting started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7BF958-BA40-49BB-93C4-66FA35DA2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253331"/>
            <a:ext cx="435133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BA22ED-F2F7-4A90-B062-66F55D90FA32}"/>
              </a:ext>
            </a:extLst>
          </p:cNvPr>
          <p:cNvSpPr txBox="1"/>
          <p:nvPr/>
        </p:nvSpPr>
        <p:spPr>
          <a:xfrm>
            <a:off x="9036424" y="5888922"/>
            <a:ext cx="2743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Tech Club(GNIOT)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92980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BDC74-D99B-4E85-BE45-A5C81264B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8290"/>
            <a:ext cx="2684929" cy="737534"/>
          </a:xfrm>
        </p:spPr>
        <p:txBody>
          <a:bodyPr/>
          <a:lstStyle/>
          <a:p>
            <a:r>
              <a:rPr lang="en-IN" b="1" dirty="0"/>
              <a:t>Java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28015-7182-47D2-B148-D5B2C0E3A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318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Arrays are used to store multiple values in a single variable, instead of declaring separate variables for each value.</a:t>
            </a:r>
          </a:p>
          <a:p>
            <a:r>
              <a:rPr lang="en-US" sz="2000" dirty="0"/>
              <a:t>To declare an array, define the variable type with square brackets:</a:t>
            </a:r>
          </a:p>
          <a:p>
            <a:pPr marL="457200" lvl="1" indent="0">
              <a:buNone/>
            </a:pPr>
            <a:r>
              <a:rPr lang="en-IN" sz="1600" b="1" dirty="0" err="1"/>
              <a:t>DataType</a:t>
            </a:r>
            <a:r>
              <a:rPr lang="en-IN" sz="1600" b="1" dirty="0"/>
              <a:t> [] </a:t>
            </a:r>
            <a:r>
              <a:rPr lang="en-IN" sz="1600" b="1" dirty="0" err="1"/>
              <a:t>variableName</a:t>
            </a:r>
            <a:r>
              <a:rPr lang="en-IN" sz="1600" b="1" dirty="0"/>
              <a:t> = {element1, element2, element3};</a:t>
            </a:r>
          </a:p>
          <a:p>
            <a:pPr marL="457200" lvl="1" indent="0">
              <a:buNone/>
            </a:pPr>
            <a:r>
              <a:rPr lang="en-IN" sz="1600" b="1" dirty="0" err="1"/>
              <a:t>DataType</a:t>
            </a:r>
            <a:r>
              <a:rPr lang="en-IN" sz="1600" b="1" dirty="0"/>
              <a:t> [] </a:t>
            </a:r>
            <a:r>
              <a:rPr lang="en-IN" sz="1600" b="1" dirty="0" err="1"/>
              <a:t>variableName</a:t>
            </a:r>
            <a:r>
              <a:rPr lang="en-IN" sz="1600" b="1" dirty="0"/>
              <a:t> = new </a:t>
            </a:r>
            <a:r>
              <a:rPr lang="en-IN" sz="1600" b="1" dirty="0" err="1"/>
              <a:t>DataType</a:t>
            </a:r>
            <a:r>
              <a:rPr lang="en-IN" sz="1600" b="1" dirty="0"/>
              <a:t>[</a:t>
            </a:r>
            <a:r>
              <a:rPr lang="en-IN" sz="1600" b="1" dirty="0" err="1"/>
              <a:t>sizeOfTheArray</a:t>
            </a:r>
            <a:r>
              <a:rPr lang="en-IN" sz="1600" b="1" dirty="0"/>
              <a:t>];</a:t>
            </a:r>
          </a:p>
          <a:p>
            <a:r>
              <a:rPr lang="en-US" sz="2000" dirty="0"/>
              <a:t>Important methods of Arrays – </a:t>
            </a:r>
          </a:p>
          <a:p>
            <a:pPr lvl="1"/>
            <a:r>
              <a:rPr lang="en-US" sz="1600" b="1" dirty="0"/>
              <a:t>length</a:t>
            </a:r>
            <a:r>
              <a:rPr lang="en-US" sz="1600" dirty="0"/>
              <a:t> – returns the length of the Array.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CD8D20-2439-49E1-B138-016E9C77DC29}"/>
              </a:ext>
            </a:extLst>
          </p:cNvPr>
          <p:cNvSpPr/>
          <p:nvPr/>
        </p:nvSpPr>
        <p:spPr>
          <a:xfrm>
            <a:off x="1304793" y="4204447"/>
            <a:ext cx="8717748" cy="1706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800" dirty="0"/>
              <a:t>String[] </a:t>
            </a:r>
            <a:r>
              <a:rPr lang="en-US" sz="1800" dirty="0">
                <a:solidFill>
                  <a:srgbClr val="FF0000"/>
                </a:solidFill>
              </a:rPr>
              <a:t>cars</a:t>
            </a:r>
            <a:r>
              <a:rPr lang="en-US" sz="1800" dirty="0"/>
              <a:t> = {"Volvo", "BMW", "Ford", "Mazda"};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for (int </a:t>
            </a:r>
            <a:r>
              <a:rPr lang="en-US" sz="1800" dirty="0" err="1"/>
              <a:t>i</a:t>
            </a:r>
            <a:r>
              <a:rPr lang="en-US" sz="1800" dirty="0"/>
              <a:t> = 0; </a:t>
            </a:r>
            <a:r>
              <a:rPr lang="en-US" sz="1800" dirty="0" err="1"/>
              <a:t>i</a:t>
            </a:r>
            <a:r>
              <a:rPr lang="en-US" sz="1800" dirty="0"/>
              <a:t> &lt; </a:t>
            </a:r>
            <a:r>
              <a:rPr lang="en-US" sz="1800" dirty="0" err="1">
                <a:solidFill>
                  <a:srgbClr val="FF0000"/>
                </a:solidFill>
              </a:rPr>
              <a:t>cars.length</a:t>
            </a:r>
            <a:r>
              <a:rPr lang="en-US" sz="1800" dirty="0"/>
              <a:t>; </a:t>
            </a:r>
            <a:r>
              <a:rPr lang="en-US" sz="1800" dirty="0" err="1"/>
              <a:t>i</a:t>
            </a:r>
            <a:r>
              <a:rPr lang="en-US" sz="1800" dirty="0"/>
              <a:t>++) {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System.out.println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FF0000"/>
                </a:solidFill>
              </a:rPr>
              <a:t>cars[</a:t>
            </a:r>
            <a:r>
              <a:rPr lang="en-US" sz="1800" dirty="0" err="1">
                <a:solidFill>
                  <a:srgbClr val="FF0000"/>
                </a:solidFill>
              </a:rPr>
              <a:t>i</a:t>
            </a:r>
            <a:r>
              <a:rPr lang="en-US" sz="1800" dirty="0">
                <a:solidFill>
                  <a:srgbClr val="FF0000"/>
                </a:solidFill>
              </a:rPr>
              <a:t>]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4647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E760C-0748-454E-A976-20F5ECC04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92506" cy="898899"/>
          </a:xfrm>
        </p:spPr>
        <p:txBody>
          <a:bodyPr/>
          <a:lstStyle/>
          <a:p>
            <a:r>
              <a:rPr lang="en-IN" b="1" dirty="0"/>
              <a:t>Java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FB3B1-4D82-4B49-9F62-92D46904C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Strings are nothing but sequence of characters and it is used for storing text.</a:t>
            </a:r>
          </a:p>
          <a:p>
            <a:r>
              <a:rPr lang="en-US" sz="2000" dirty="0"/>
              <a:t>A String variable contains a collection of characters surrounded by double quotes:</a:t>
            </a:r>
          </a:p>
          <a:p>
            <a:r>
              <a:rPr lang="en-US" sz="2000" dirty="0"/>
              <a:t>Syntax:- </a:t>
            </a:r>
            <a:r>
              <a:rPr lang="en-US" sz="1600" dirty="0"/>
              <a:t>1. </a:t>
            </a:r>
            <a:r>
              <a:rPr lang="en-US" sz="1600" b="1" dirty="0"/>
              <a:t>String </a:t>
            </a:r>
            <a:r>
              <a:rPr lang="en-US" sz="1600" b="1" dirty="0" err="1"/>
              <a:t>myName</a:t>
            </a:r>
            <a:r>
              <a:rPr lang="en-US" sz="1600" b="1" dirty="0"/>
              <a:t> = “Deepak”;</a:t>
            </a:r>
          </a:p>
          <a:p>
            <a:pPr marL="457200" lvl="1" indent="0">
              <a:buNone/>
            </a:pPr>
            <a:r>
              <a:rPr lang="en-US" sz="1600" dirty="0"/>
              <a:t>	    2. </a:t>
            </a:r>
            <a:r>
              <a:rPr lang="en-US" sz="1600" b="1" dirty="0"/>
              <a:t>String </a:t>
            </a:r>
            <a:r>
              <a:rPr lang="en-US" sz="1600" b="1" dirty="0" err="1"/>
              <a:t>myName</a:t>
            </a:r>
            <a:r>
              <a:rPr lang="en-US" sz="1600" b="1" dirty="0"/>
              <a:t> = new String(“Deepak”);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000" dirty="0"/>
              <a:t>Important methods of Strings – </a:t>
            </a:r>
          </a:p>
          <a:p>
            <a:pPr lvl="1"/>
            <a:r>
              <a:rPr lang="en-US" sz="1600" b="1" dirty="0"/>
              <a:t>length()</a:t>
            </a:r>
            <a:r>
              <a:rPr lang="en-US" sz="1600" dirty="0"/>
              <a:t> – returns the length of string.</a:t>
            </a:r>
          </a:p>
          <a:p>
            <a:pPr lvl="1"/>
            <a:r>
              <a:rPr lang="en-US" sz="1600" b="1" dirty="0"/>
              <a:t>equals(</a:t>
            </a:r>
            <a:r>
              <a:rPr lang="en-US" sz="1600" b="1" dirty="0" err="1"/>
              <a:t>stringToCompare</a:t>
            </a:r>
            <a:r>
              <a:rPr lang="en-US" sz="1600" b="1" dirty="0"/>
              <a:t>) </a:t>
            </a:r>
            <a:r>
              <a:rPr lang="en-US" sz="1600" dirty="0"/>
              <a:t>– return Boolean value (True if both Strings are equal or False if both Strings are unequal).</a:t>
            </a:r>
          </a:p>
          <a:p>
            <a:pPr lvl="1"/>
            <a:r>
              <a:rPr lang="en-US" sz="1600" b="1" dirty="0" err="1"/>
              <a:t>charAt</a:t>
            </a:r>
            <a:r>
              <a:rPr lang="en-US" sz="1600" b="1" dirty="0"/>
              <a:t>(index) </a:t>
            </a:r>
            <a:r>
              <a:rPr lang="en-US" sz="1600" dirty="0"/>
              <a:t>– returns the character at the given index.</a:t>
            </a:r>
          </a:p>
          <a:p>
            <a:pPr lvl="1"/>
            <a:r>
              <a:rPr lang="en-US" sz="1600" b="1" dirty="0"/>
              <a:t>substring(</a:t>
            </a:r>
            <a:r>
              <a:rPr lang="en-US" sz="1600" b="1" dirty="0" err="1"/>
              <a:t>startingIndex</a:t>
            </a:r>
            <a:r>
              <a:rPr lang="en-US" sz="1600" b="1" dirty="0"/>
              <a:t>, endingIndex+1) </a:t>
            </a:r>
            <a:r>
              <a:rPr lang="en-US" sz="1600" dirty="0"/>
              <a:t>– returns the String from staring to ending index.</a:t>
            </a:r>
          </a:p>
          <a:p>
            <a:pPr lvl="1"/>
            <a:r>
              <a:rPr lang="en-US" sz="1600" b="1" dirty="0" err="1"/>
              <a:t>toUpperCase</a:t>
            </a:r>
            <a:r>
              <a:rPr lang="en-US" sz="1600" b="1" dirty="0"/>
              <a:t>() </a:t>
            </a:r>
            <a:r>
              <a:rPr lang="en-US" sz="1600" dirty="0"/>
              <a:t>– returns the uppercase representation of the string.</a:t>
            </a:r>
          </a:p>
          <a:p>
            <a:pPr lvl="1"/>
            <a:r>
              <a:rPr lang="en-US" sz="1600" b="1" dirty="0" err="1"/>
              <a:t>toLowerCase</a:t>
            </a:r>
            <a:r>
              <a:rPr lang="en-US" sz="1600" b="1" dirty="0"/>
              <a:t>() </a:t>
            </a:r>
            <a:r>
              <a:rPr lang="en-US" sz="1600" dirty="0"/>
              <a:t>– returns the lowercase representation of the string.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57978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61B7-3807-40BB-AB11-8FBD3D64D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5382F-E1B6-44F0-9115-F76D6C8E8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method is a block of code which only runs when it is called.</a:t>
            </a:r>
          </a:p>
          <a:p>
            <a:r>
              <a:rPr lang="en-US" sz="2000" dirty="0"/>
              <a:t>You can pass data, known as parameters, into a method.</a:t>
            </a:r>
          </a:p>
          <a:p>
            <a:r>
              <a:rPr lang="en-US" sz="2000" dirty="0"/>
              <a:t>Methods are used to perform certain actions, and they are also known as functions.</a:t>
            </a:r>
          </a:p>
          <a:p>
            <a:r>
              <a:rPr lang="en-US" sz="2000" dirty="0"/>
              <a:t>Why use methods? To reuse code: define the code once, and use it many times.</a:t>
            </a:r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023902-872A-4EBA-A02F-F1F43DB0C58E}"/>
              </a:ext>
            </a:extLst>
          </p:cNvPr>
          <p:cNvSpPr/>
          <p:nvPr/>
        </p:nvSpPr>
        <p:spPr>
          <a:xfrm>
            <a:off x="903408" y="3481235"/>
            <a:ext cx="9101204" cy="2830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sz="1800" dirty="0"/>
              <a:t>public class Main {</a:t>
            </a:r>
          </a:p>
          <a:p>
            <a:pPr marL="0" indent="0">
              <a:buNone/>
            </a:pPr>
            <a:r>
              <a:rPr lang="en-IN" sz="1800" dirty="0"/>
              <a:t>  static void </a:t>
            </a:r>
            <a:r>
              <a:rPr lang="en-IN" sz="1800" dirty="0" err="1"/>
              <a:t>myMethod</a:t>
            </a:r>
            <a:r>
              <a:rPr lang="en-IN" sz="1800" dirty="0"/>
              <a:t>() {</a:t>
            </a:r>
          </a:p>
          <a:p>
            <a:pPr marL="0" indent="0">
              <a:buNone/>
            </a:pPr>
            <a:r>
              <a:rPr lang="en-IN" sz="1800" dirty="0"/>
              <a:t>    </a:t>
            </a:r>
            <a:r>
              <a:rPr lang="en-IN" sz="1800" dirty="0" err="1"/>
              <a:t>System.out.println</a:t>
            </a:r>
            <a:r>
              <a:rPr lang="en-IN" sz="1800" dirty="0"/>
              <a:t>("I just got executed!");</a:t>
            </a:r>
          </a:p>
          <a:p>
            <a:pPr marL="0" indent="0">
              <a:buNone/>
            </a:pPr>
            <a:r>
              <a:rPr lang="en-IN" sz="1800" dirty="0"/>
              <a:t>  }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  public static void main(String[] </a:t>
            </a:r>
            <a:r>
              <a:rPr lang="en-IN" sz="1800" dirty="0" err="1"/>
              <a:t>args</a:t>
            </a:r>
            <a:r>
              <a:rPr lang="en-IN" sz="1800" dirty="0"/>
              <a:t>) {</a:t>
            </a:r>
          </a:p>
          <a:p>
            <a:pPr marL="0" indent="0">
              <a:buNone/>
            </a:pPr>
            <a:r>
              <a:rPr lang="en-IN" sz="1800" dirty="0"/>
              <a:t>    </a:t>
            </a:r>
            <a:r>
              <a:rPr lang="en-IN" sz="1800" dirty="0" err="1"/>
              <a:t>myMethod</a:t>
            </a:r>
            <a:r>
              <a:rPr lang="en-IN" sz="1800" dirty="0"/>
              <a:t>();</a:t>
            </a:r>
          </a:p>
          <a:p>
            <a:pPr marL="0" indent="0">
              <a:buNone/>
            </a:pPr>
            <a:r>
              <a:rPr lang="en-IN" sz="1800" dirty="0"/>
              <a:t>  }</a:t>
            </a:r>
          </a:p>
          <a:p>
            <a:pPr marL="0" indent="0">
              <a:buNone/>
            </a:pPr>
            <a:r>
              <a:rPr lang="en-IN" sz="1800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7647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0A055-C9F3-4D10-81E9-2C15B288E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Parameters and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EBFAB-B4E6-4AE1-B7AB-0E7D550BB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Information can be passed to methods as parameter. Parameters act as variables inside the method.</a:t>
            </a:r>
          </a:p>
          <a:p>
            <a:r>
              <a:rPr lang="en-US" sz="1600" dirty="0"/>
              <a:t>Parameters are specified after the method name, inside the parentheses. You can add as many parameters as you want, just separate them with a comma.</a:t>
            </a:r>
          </a:p>
          <a:p>
            <a:r>
              <a:rPr lang="en-US" sz="1600" dirty="0"/>
              <a:t>The following example has a method that takes a String called </a:t>
            </a:r>
            <a:r>
              <a:rPr lang="en-US" sz="1600" dirty="0" err="1"/>
              <a:t>fname</a:t>
            </a:r>
            <a:r>
              <a:rPr lang="en-US" sz="1600" dirty="0"/>
              <a:t> as parameter. When the method is called, we pass along a first name, which is used inside the method to print the full name:</a:t>
            </a:r>
          </a:p>
          <a:p>
            <a:pPr marL="0" indent="0">
              <a:buNone/>
            </a:pPr>
            <a:endParaRPr lang="en-IN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E72C7C-9AC7-4620-820A-E8E72553719F}"/>
              </a:ext>
            </a:extLst>
          </p:cNvPr>
          <p:cNvSpPr/>
          <p:nvPr/>
        </p:nvSpPr>
        <p:spPr>
          <a:xfrm>
            <a:off x="838200" y="3429000"/>
            <a:ext cx="9202271" cy="2997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sz="1800" dirty="0"/>
              <a:t>public class Main {</a:t>
            </a:r>
          </a:p>
          <a:p>
            <a:pPr marL="0" indent="0">
              <a:buNone/>
            </a:pPr>
            <a:r>
              <a:rPr lang="en-IN" sz="1800" dirty="0"/>
              <a:t>  static void </a:t>
            </a:r>
            <a:r>
              <a:rPr lang="en-IN" sz="1800" dirty="0" err="1"/>
              <a:t>myMethod</a:t>
            </a:r>
            <a:r>
              <a:rPr lang="en-IN" sz="1800" dirty="0"/>
              <a:t>(String </a:t>
            </a:r>
            <a:r>
              <a:rPr lang="en-IN" sz="1800" dirty="0" err="1"/>
              <a:t>fname</a:t>
            </a:r>
            <a:r>
              <a:rPr lang="en-IN" sz="1800" dirty="0"/>
              <a:t>) {</a:t>
            </a:r>
          </a:p>
          <a:p>
            <a:pPr marL="0" indent="0">
              <a:buNone/>
            </a:pPr>
            <a:r>
              <a:rPr lang="en-IN" sz="1800" dirty="0"/>
              <a:t>    </a:t>
            </a:r>
            <a:r>
              <a:rPr lang="en-IN" sz="1800" dirty="0" err="1"/>
              <a:t>System.out.println</a:t>
            </a:r>
            <a:r>
              <a:rPr lang="en-IN" sz="1800" dirty="0"/>
              <a:t>(</a:t>
            </a:r>
            <a:r>
              <a:rPr lang="en-IN" sz="1800" dirty="0" err="1"/>
              <a:t>fname</a:t>
            </a:r>
            <a:r>
              <a:rPr lang="en-IN" sz="1800" dirty="0"/>
              <a:t> + " </a:t>
            </a:r>
            <a:r>
              <a:rPr lang="en-IN" sz="1800" dirty="0" err="1"/>
              <a:t>Refsnes</a:t>
            </a:r>
            <a:r>
              <a:rPr lang="en-IN" sz="1800" dirty="0"/>
              <a:t>");</a:t>
            </a:r>
          </a:p>
          <a:p>
            <a:pPr marL="0" indent="0">
              <a:buNone/>
            </a:pPr>
            <a:r>
              <a:rPr lang="en-IN" sz="1800" dirty="0"/>
              <a:t>  }</a:t>
            </a:r>
          </a:p>
          <a:p>
            <a:pPr marL="0" indent="0">
              <a:buNone/>
            </a:pPr>
            <a:r>
              <a:rPr lang="en-IN" sz="1800" dirty="0"/>
              <a:t>  public static void main(String[] </a:t>
            </a:r>
            <a:r>
              <a:rPr lang="en-IN" sz="1800" dirty="0" err="1"/>
              <a:t>args</a:t>
            </a:r>
            <a:r>
              <a:rPr lang="en-IN" sz="1800" dirty="0"/>
              <a:t>) {</a:t>
            </a:r>
          </a:p>
          <a:p>
            <a:pPr marL="0" indent="0">
              <a:buNone/>
            </a:pPr>
            <a:r>
              <a:rPr lang="en-IN" sz="1800" dirty="0"/>
              <a:t>    </a:t>
            </a:r>
            <a:r>
              <a:rPr lang="en-IN" sz="1800" dirty="0" err="1"/>
              <a:t>myMethod</a:t>
            </a:r>
            <a:r>
              <a:rPr lang="en-IN" sz="1800" dirty="0"/>
              <a:t>("Liam");</a:t>
            </a:r>
          </a:p>
          <a:p>
            <a:pPr marL="0" indent="0">
              <a:buNone/>
            </a:pPr>
            <a:r>
              <a:rPr lang="en-IN" sz="1800" dirty="0"/>
              <a:t>    </a:t>
            </a:r>
            <a:r>
              <a:rPr lang="en-IN" sz="1800" dirty="0" err="1"/>
              <a:t>myMethod</a:t>
            </a:r>
            <a:r>
              <a:rPr lang="en-IN" sz="1800" dirty="0"/>
              <a:t>("Jenny");</a:t>
            </a:r>
          </a:p>
          <a:p>
            <a:pPr marL="0" indent="0">
              <a:buNone/>
            </a:pPr>
            <a:r>
              <a:rPr lang="en-IN" sz="1800" dirty="0"/>
              <a:t>    </a:t>
            </a:r>
            <a:r>
              <a:rPr lang="en-IN" sz="1800" dirty="0" err="1"/>
              <a:t>myMethod</a:t>
            </a:r>
            <a:r>
              <a:rPr lang="en-IN" sz="1800" dirty="0"/>
              <a:t>("Anja");</a:t>
            </a:r>
          </a:p>
          <a:p>
            <a:pPr marL="0" indent="0">
              <a:buNone/>
            </a:pPr>
            <a:r>
              <a:rPr lang="en-IN" sz="1800" dirty="0"/>
              <a:t>  }</a:t>
            </a:r>
          </a:p>
          <a:p>
            <a:pPr marL="0" indent="0">
              <a:buNone/>
            </a:pPr>
            <a:r>
              <a:rPr lang="en-IN" sz="1800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8158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2DDEC-ACFC-4DE7-AB89-8DA5C41EA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OOPS</a:t>
            </a:r>
          </a:p>
        </p:txBody>
      </p:sp>
    </p:spTree>
    <p:extLst>
      <p:ext uri="{BB962C8B-B14F-4D97-AF65-F5344CB8AC3E}">
        <p14:creationId xmlns:p14="http://schemas.microsoft.com/office/powerpoint/2010/main" val="2512704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061F3-F470-4909-95F9-F449B1CB6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What is OOP?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58C9C-2281-4FB0-9A87-483661402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OOP stands for Object-Oriented Programming.</a:t>
            </a:r>
          </a:p>
          <a:p>
            <a:endParaRPr lang="en-US" sz="2000" dirty="0"/>
          </a:p>
          <a:p>
            <a:r>
              <a:rPr lang="en-US" sz="2000" dirty="0"/>
              <a:t>Procedural programming is about writing procedures or methods that perform operations on the data, while object-oriented programming is about creating objects that contain both data and methods.</a:t>
            </a:r>
          </a:p>
          <a:p>
            <a:endParaRPr lang="en-US" sz="2000" dirty="0"/>
          </a:p>
          <a:p>
            <a:r>
              <a:rPr lang="en-US" sz="2000" dirty="0"/>
              <a:t>Object-oriented programming has several advantages over procedural programming:</a:t>
            </a:r>
          </a:p>
          <a:p>
            <a:endParaRPr lang="en-US" sz="2000" dirty="0"/>
          </a:p>
          <a:p>
            <a:pPr lvl="1"/>
            <a:r>
              <a:rPr lang="en-US" sz="1200" dirty="0"/>
              <a:t>OOP is faster and easier to execute</a:t>
            </a:r>
          </a:p>
          <a:p>
            <a:pPr lvl="1"/>
            <a:r>
              <a:rPr lang="en-US" sz="1200" dirty="0"/>
              <a:t>OOP provides a clear structure for the programs</a:t>
            </a:r>
          </a:p>
          <a:p>
            <a:pPr lvl="1"/>
            <a:r>
              <a:rPr lang="en-US" sz="1200" dirty="0"/>
              <a:t>OOP helps to keep the Java code DRY "Don't Repeat Yourself", and makes the code easier to maintain, modify and debug</a:t>
            </a:r>
          </a:p>
          <a:p>
            <a:pPr lvl="1"/>
            <a:r>
              <a:rPr lang="en-US" sz="1200" dirty="0"/>
              <a:t>OOP makes it possible to create full reusable applications with less code and shorter development time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266739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718E5-D70A-4D4C-99CF-18278A06E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Classes and Objects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AF921E-BAC8-4FD0-A152-AD53791205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5699" y="1825625"/>
            <a:ext cx="8140602" cy="4351338"/>
          </a:xfrm>
        </p:spPr>
      </p:pic>
    </p:spTree>
    <p:extLst>
      <p:ext uri="{BB962C8B-B14F-4D97-AF65-F5344CB8AC3E}">
        <p14:creationId xmlns:p14="http://schemas.microsoft.com/office/powerpoint/2010/main" val="315380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DEFC0-D6BA-4B91-A509-270392B46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 Classes and Objects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89CB6-E1AB-4A6C-976F-E0A9F29BB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Java is an object-oriented programming language.</a:t>
            </a:r>
          </a:p>
          <a:p>
            <a:endParaRPr lang="en-US" sz="1600" dirty="0"/>
          </a:p>
          <a:p>
            <a:r>
              <a:rPr lang="en-US" sz="1600" dirty="0"/>
              <a:t>Everything in Java is associated with classes and objects, along with its attributes and methods. For example: in real life, a car is an object. The car has attributes, such as weight and color, and methods, such as drive and brake.</a:t>
            </a:r>
          </a:p>
          <a:p>
            <a:endParaRPr lang="en-US" sz="1600" dirty="0"/>
          </a:p>
          <a:p>
            <a:r>
              <a:rPr lang="en-US" sz="1600" dirty="0"/>
              <a:t>A Class is like an object constructor, or a "blueprint" for creating objects.</a:t>
            </a:r>
            <a:endParaRPr lang="en-IN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95DE99-0D18-40DB-9AAF-575DDBD7258F}"/>
              </a:ext>
            </a:extLst>
          </p:cNvPr>
          <p:cNvSpPr/>
          <p:nvPr/>
        </p:nvSpPr>
        <p:spPr>
          <a:xfrm>
            <a:off x="1089329" y="3776870"/>
            <a:ext cx="6281530" cy="2321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public class Main {</a:t>
            </a:r>
          </a:p>
          <a:p>
            <a:r>
              <a:rPr lang="en-IN" dirty="0"/>
              <a:t>  int x = 5;</a:t>
            </a:r>
          </a:p>
          <a:p>
            <a:endParaRPr lang="en-IN" dirty="0"/>
          </a:p>
          <a:p>
            <a:r>
              <a:rPr lang="en-IN" dirty="0"/>
              <a:t>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r>
              <a:rPr lang="en-IN" dirty="0"/>
              <a:t>    Main </a:t>
            </a:r>
            <a:r>
              <a:rPr lang="en-IN" dirty="0" err="1"/>
              <a:t>myObj</a:t>
            </a:r>
            <a:r>
              <a:rPr lang="en-IN" dirty="0"/>
              <a:t> = new Main();</a:t>
            </a:r>
          </a:p>
          <a:p>
            <a:r>
              <a:rPr lang="en-IN" dirty="0"/>
              <a:t>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myObj.x</a:t>
            </a:r>
            <a:r>
              <a:rPr lang="en-IN" dirty="0"/>
              <a:t>);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7410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52316-EB7A-44AA-8015-D0BCF6761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 Constructors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215DC-270A-47AC-9251-7B0B25FF9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 constructor in Java is a special method that is used to initialize objects. The constructor is called when an object of a class is created. It can be used to set initial values for object attributes:</a:t>
            </a:r>
          </a:p>
          <a:p>
            <a:endParaRPr lang="en-US" sz="1800" dirty="0"/>
          </a:p>
          <a:p>
            <a:endParaRPr lang="en-IN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5A425D-A934-4838-85B7-0B279CD7A543}"/>
              </a:ext>
            </a:extLst>
          </p:cNvPr>
          <p:cNvSpPr/>
          <p:nvPr/>
        </p:nvSpPr>
        <p:spPr>
          <a:xfrm>
            <a:off x="906449" y="2464904"/>
            <a:ext cx="8118281" cy="3846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public class Main {</a:t>
            </a:r>
          </a:p>
          <a:p>
            <a:r>
              <a:rPr lang="en-IN" dirty="0"/>
              <a:t>  int </a:t>
            </a:r>
            <a:r>
              <a:rPr lang="en-IN" dirty="0" err="1"/>
              <a:t>modelYear</a:t>
            </a:r>
            <a:r>
              <a:rPr lang="en-IN" dirty="0"/>
              <a:t>;</a:t>
            </a:r>
          </a:p>
          <a:p>
            <a:r>
              <a:rPr lang="en-IN" dirty="0"/>
              <a:t>  String </a:t>
            </a:r>
            <a:r>
              <a:rPr lang="en-IN" dirty="0" err="1"/>
              <a:t>modelName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  public Main(int year, String name) {</a:t>
            </a:r>
          </a:p>
          <a:p>
            <a:r>
              <a:rPr lang="en-IN" dirty="0"/>
              <a:t>    </a:t>
            </a:r>
            <a:r>
              <a:rPr lang="en-IN" dirty="0" err="1"/>
              <a:t>modelYear</a:t>
            </a:r>
            <a:r>
              <a:rPr lang="en-IN" dirty="0"/>
              <a:t> = year;</a:t>
            </a:r>
          </a:p>
          <a:p>
            <a:r>
              <a:rPr lang="en-IN" dirty="0"/>
              <a:t>    </a:t>
            </a:r>
            <a:r>
              <a:rPr lang="en-IN" dirty="0" err="1"/>
              <a:t>modelName</a:t>
            </a:r>
            <a:r>
              <a:rPr lang="en-IN" dirty="0"/>
              <a:t> = name;</a:t>
            </a:r>
          </a:p>
          <a:p>
            <a:r>
              <a:rPr lang="en-IN" dirty="0"/>
              <a:t>  }</a:t>
            </a:r>
          </a:p>
          <a:p>
            <a:endParaRPr lang="en-IN" dirty="0"/>
          </a:p>
          <a:p>
            <a:r>
              <a:rPr lang="en-IN" dirty="0"/>
              <a:t>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r>
              <a:rPr lang="en-IN" dirty="0"/>
              <a:t>    Main </a:t>
            </a:r>
            <a:r>
              <a:rPr lang="en-IN" dirty="0" err="1"/>
              <a:t>myCar</a:t>
            </a:r>
            <a:r>
              <a:rPr lang="en-IN" dirty="0"/>
              <a:t> = new Main(1969, "Mustang");</a:t>
            </a:r>
          </a:p>
          <a:p>
            <a:r>
              <a:rPr lang="en-IN" dirty="0"/>
              <a:t>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myCar.modelYear</a:t>
            </a:r>
            <a:r>
              <a:rPr lang="en-IN" dirty="0"/>
              <a:t> + " " + </a:t>
            </a:r>
            <a:r>
              <a:rPr lang="en-IN" dirty="0" err="1"/>
              <a:t>myCar.modelName</a:t>
            </a:r>
            <a:r>
              <a:rPr lang="en-IN" dirty="0"/>
              <a:t>);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5138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5C399-2C91-4658-B5F0-D4EB62C02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Modifiers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B9BEB-86B0-4945-A5B1-F87DA7EE3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public keyword is an access modifier, meaning that it is used to set the access level for classes, attributes, methods and constructors.</a:t>
            </a:r>
          </a:p>
          <a:p>
            <a:r>
              <a:rPr lang="en-US" dirty="0"/>
              <a:t>We divide modifiers into two groups:</a:t>
            </a:r>
          </a:p>
          <a:p>
            <a:pPr lvl="1"/>
            <a:r>
              <a:rPr lang="en-US" sz="2000" dirty="0"/>
              <a:t>Access Modifiers - controls the access level</a:t>
            </a:r>
          </a:p>
          <a:p>
            <a:pPr lvl="1"/>
            <a:r>
              <a:rPr lang="en-US" sz="2000" dirty="0"/>
              <a:t>Non-Access Modifiers - do not control access level, but provides other functionality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165917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077CD-DA82-4BB6-8786-EC09349C1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3244"/>
            <a:ext cx="3133165" cy="782357"/>
          </a:xfrm>
        </p:spPr>
        <p:txBody>
          <a:bodyPr/>
          <a:lstStyle/>
          <a:p>
            <a:r>
              <a:rPr lang="en-IN" b="1" dirty="0"/>
              <a:t>Sample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1F693-3ADC-4B3A-8A20-3E2C523BC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48630"/>
            <a:ext cx="10515600" cy="1804947"/>
          </a:xfrm>
        </p:spPr>
        <p:txBody>
          <a:bodyPr>
            <a:normAutofit/>
          </a:bodyPr>
          <a:lstStyle/>
          <a:p>
            <a:r>
              <a:rPr lang="en-IN" sz="2400" b="1" dirty="0"/>
              <a:t>public</a:t>
            </a:r>
            <a:r>
              <a:rPr lang="en-IN" sz="2400" dirty="0"/>
              <a:t> - access Modifier</a:t>
            </a:r>
          </a:p>
          <a:p>
            <a:r>
              <a:rPr lang="en-IN" sz="2400" b="1" dirty="0"/>
              <a:t>class</a:t>
            </a:r>
            <a:r>
              <a:rPr lang="en-IN" sz="2400" dirty="0"/>
              <a:t> - keyword used to define a new class.</a:t>
            </a:r>
          </a:p>
          <a:p>
            <a:r>
              <a:rPr lang="en-IN" sz="2400" b="1" dirty="0"/>
              <a:t>Sample</a:t>
            </a:r>
            <a:r>
              <a:rPr lang="en-IN" sz="2400" dirty="0"/>
              <a:t> -class name.</a:t>
            </a:r>
          </a:p>
          <a:p>
            <a:r>
              <a:rPr lang="en-IN" sz="2400" b="1" dirty="0"/>
              <a:t>main</a:t>
            </a:r>
            <a:r>
              <a:rPr lang="en-IN" sz="2400" dirty="0"/>
              <a:t> - The function to be executed when the program runs.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9C9D0B-487D-48BE-9138-43AA4ABC5D0E}"/>
              </a:ext>
            </a:extLst>
          </p:cNvPr>
          <p:cNvSpPr/>
          <p:nvPr/>
        </p:nvSpPr>
        <p:spPr>
          <a:xfrm>
            <a:off x="838201" y="2017186"/>
            <a:ext cx="9300882" cy="1804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dirty="0"/>
              <a:t>public </a:t>
            </a:r>
            <a:r>
              <a:rPr lang="en-IN" dirty="0">
                <a:solidFill>
                  <a:srgbClr val="FF0000"/>
                </a:solidFill>
              </a:rPr>
              <a:t>Sample</a:t>
            </a:r>
            <a:r>
              <a:rPr lang="en-IN" dirty="0"/>
              <a:t> {</a:t>
            </a:r>
          </a:p>
          <a:p>
            <a:pPr marL="457200" lvl="1" indent="0">
              <a:buNone/>
            </a:pPr>
            <a:r>
              <a:rPr lang="en-IN" dirty="0"/>
              <a:t>  public static void </a:t>
            </a:r>
            <a:r>
              <a:rPr lang="en-IN" dirty="0">
                <a:solidFill>
                  <a:srgbClr val="0099CC"/>
                </a:solidFill>
              </a:rPr>
              <a:t>main</a:t>
            </a:r>
            <a:r>
              <a:rPr lang="en-IN" dirty="0"/>
              <a:t>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pPr marL="457200" lvl="1" indent="0">
              <a:buNone/>
            </a:pPr>
            <a:r>
              <a:rPr lang="en-IN" dirty="0"/>
              <a:t>    	</a:t>
            </a:r>
            <a:r>
              <a:rPr lang="en-IN" dirty="0" err="1"/>
              <a:t>System.out.</a:t>
            </a:r>
            <a:r>
              <a:rPr lang="en-IN" dirty="0" err="1">
                <a:solidFill>
                  <a:schemeClr val="accent6"/>
                </a:solidFill>
              </a:rPr>
              <a:t>println</a:t>
            </a:r>
            <a:r>
              <a:rPr lang="en-IN" dirty="0"/>
              <a:t>("Hello World");</a:t>
            </a:r>
          </a:p>
          <a:p>
            <a:pPr marL="457200" lvl="1" indent="0">
              <a:buNone/>
            </a:pPr>
            <a:r>
              <a:rPr lang="en-IN" dirty="0"/>
              <a:t>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863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D0E90-1DE4-4947-8C2D-4B1FEE639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Access Modifiers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AAF7F-B1C7-42CF-909C-0814D5EC7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For classes, you can use either public or default:</a:t>
            </a:r>
          </a:p>
          <a:p>
            <a:pPr lvl="1"/>
            <a:r>
              <a:rPr lang="en-IN" sz="1800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class is accessible by any other class</a:t>
            </a:r>
          </a:p>
          <a:p>
            <a:pPr lvl="1"/>
            <a:r>
              <a:rPr lang="en-IN" sz="18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Default</a:t>
            </a: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 - The class is only accessible by classes in the same 			   package. This is used when you don't specify a modifier.</a:t>
            </a:r>
          </a:p>
          <a:p>
            <a:r>
              <a:rPr lang="en-US" sz="2000" dirty="0"/>
              <a:t>For attributes, methods and constructors, you can use the one of the following:</a:t>
            </a:r>
          </a:p>
          <a:p>
            <a:pPr lvl="1"/>
            <a:r>
              <a:rPr lang="en-IN" sz="1800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code is accessible for all classes</a:t>
            </a:r>
          </a:p>
          <a:p>
            <a:pPr lvl="1"/>
            <a:r>
              <a:rPr lang="en-IN" sz="2000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 -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code is only accessible within the declared class</a:t>
            </a:r>
          </a:p>
          <a:p>
            <a:pPr lvl="1"/>
            <a:r>
              <a:rPr lang="en-IN" sz="16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Default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-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code is only accessible in the same package. This is used when you don't specify a modifier.</a:t>
            </a:r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en-IN" sz="1600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-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code is accessible in the same package and 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subclasses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 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99020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84D75-C7C4-45FF-BDE8-86B4EEA5F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Non-Access Modifiers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39592-372B-4179-A59C-513ECC5C8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 classes, you can use either </a:t>
            </a:r>
            <a:r>
              <a:rPr lang="en-US" dirty="0">
                <a:solidFill>
                  <a:srgbClr val="FF0000"/>
                </a:solidFill>
              </a:rPr>
              <a:t>final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abstract</a:t>
            </a:r>
            <a:r>
              <a:rPr lang="en-US" dirty="0"/>
              <a:t>:</a:t>
            </a:r>
          </a:p>
          <a:p>
            <a:pPr lvl="1"/>
            <a:r>
              <a:rPr lang="en-IN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Final -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class cannot be inherited by other classes.</a:t>
            </a:r>
          </a:p>
          <a:p>
            <a:pPr lvl="1"/>
            <a:r>
              <a:rPr lang="en-IN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-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class cannot be used to create objects (To access an abstract class, it must be inherited from another class.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/>
              <a:t>For attributes and methods, you can use the one of the following: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Final -</a:t>
            </a:r>
            <a:r>
              <a:rPr lang="en-US" dirty="0"/>
              <a:t> Attributes and methods cannot be overridden/modified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Static -</a:t>
            </a:r>
            <a:r>
              <a:rPr lang="en-US" dirty="0"/>
              <a:t> Attributes and methods belongs to the class, rather than an object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Abstract -</a:t>
            </a:r>
            <a:r>
              <a:rPr lang="en-US" dirty="0"/>
              <a:t> Can only be used in an abstract class, and can only be used on methods. The method does not have a body, for example abstract void run();. The body is provided by the subclass (inherited from).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transient -</a:t>
            </a:r>
            <a:r>
              <a:rPr lang="en-US" dirty="0"/>
              <a:t> Attributes and methods are skipped when serializing the object containing them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Synchronized -</a:t>
            </a:r>
            <a:r>
              <a:rPr lang="en-US" dirty="0"/>
              <a:t> Methods can only be accessed by one thread at a time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Volatile -</a:t>
            </a:r>
            <a:r>
              <a:rPr lang="en-US" dirty="0"/>
              <a:t> The value of an attribute is not cached thread-locally, and is always read from the "main memory"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1195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162D0-5DF6-4E27-AEBA-C1956F01E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1509B-87F0-4C52-B5C5-E671D82D9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meaning of Encapsulation, is to make sure that "sensitive" data is hidden from users. </a:t>
            </a:r>
          </a:p>
          <a:p>
            <a:r>
              <a:rPr lang="en-US" dirty="0"/>
              <a:t>To achieve this, you must:</a:t>
            </a:r>
          </a:p>
          <a:p>
            <a:pPr lvl="1"/>
            <a:r>
              <a:rPr lang="en-US" dirty="0"/>
              <a:t>declare class variables/attributes as private</a:t>
            </a:r>
          </a:p>
          <a:p>
            <a:pPr lvl="1"/>
            <a:r>
              <a:rPr lang="en-US" dirty="0"/>
              <a:t>provide public get and set methods to access and update the value of a private variable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9896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C9389-25B4-4AE1-B110-1C6DBBC0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Get and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2333E-B610-4A58-943C-F91D11D64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The get method returns the variable value, and the set method sets the value.</a:t>
            </a:r>
          </a:p>
          <a:p>
            <a:endParaRPr lang="en-US" sz="1400" dirty="0"/>
          </a:p>
          <a:p>
            <a:r>
              <a:rPr lang="en-US" sz="1400" dirty="0"/>
              <a:t>Syntax for both is that they start with either get or set, followed by the name of the variable, with the first letter in upper case:</a:t>
            </a:r>
          </a:p>
          <a:p>
            <a:pPr marL="0" indent="0">
              <a:buNone/>
            </a:pPr>
            <a:endParaRPr lang="en-IN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2E0117-E64C-42EA-A0BF-38863D93CC59}"/>
              </a:ext>
            </a:extLst>
          </p:cNvPr>
          <p:cNvSpPr/>
          <p:nvPr/>
        </p:nvSpPr>
        <p:spPr>
          <a:xfrm>
            <a:off x="946204" y="2759103"/>
            <a:ext cx="8404529" cy="373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public class Person {</a:t>
            </a:r>
          </a:p>
          <a:p>
            <a:r>
              <a:rPr lang="en-IN" dirty="0"/>
              <a:t>  private String name; // private = restricted access</a:t>
            </a:r>
          </a:p>
          <a:p>
            <a:endParaRPr lang="en-IN" dirty="0"/>
          </a:p>
          <a:p>
            <a:r>
              <a:rPr lang="en-IN" dirty="0"/>
              <a:t>  // Getter</a:t>
            </a:r>
          </a:p>
          <a:p>
            <a:r>
              <a:rPr lang="en-IN" dirty="0"/>
              <a:t>  public String </a:t>
            </a:r>
            <a:r>
              <a:rPr lang="en-IN" dirty="0" err="1"/>
              <a:t>getName</a:t>
            </a:r>
            <a:r>
              <a:rPr lang="en-IN" dirty="0"/>
              <a:t>() {</a:t>
            </a:r>
          </a:p>
          <a:p>
            <a:r>
              <a:rPr lang="en-IN" dirty="0"/>
              <a:t>    return name;</a:t>
            </a:r>
          </a:p>
          <a:p>
            <a:r>
              <a:rPr lang="en-IN" dirty="0"/>
              <a:t>  }</a:t>
            </a:r>
          </a:p>
          <a:p>
            <a:endParaRPr lang="en-IN" dirty="0"/>
          </a:p>
          <a:p>
            <a:r>
              <a:rPr lang="en-IN" dirty="0"/>
              <a:t>  // Setter</a:t>
            </a:r>
          </a:p>
          <a:p>
            <a:r>
              <a:rPr lang="en-IN" dirty="0"/>
              <a:t>  public void </a:t>
            </a:r>
            <a:r>
              <a:rPr lang="en-IN" dirty="0" err="1"/>
              <a:t>setName</a:t>
            </a:r>
            <a:r>
              <a:rPr lang="en-IN" dirty="0"/>
              <a:t>(String </a:t>
            </a:r>
            <a:r>
              <a:rPr lang="en-IN" dirty="0" err="1"/>
              <a:t>newName</a:t>
            </a:r>
            <a:r>
              <a:rPr lang="en-IN" dirty="0"/>
              <a:t>) {</a:t>
            </a:r>
          </a:p>
          <a:p>
            <a:r>
              <a:rPr lang="en-IN" dirty="0"/>
              <a:t>    this.name = </a:t>
            </a:r>
            <a:r>
              <a:rPr lang="en-IN" dirty="0" err="1"/>
              <a:t>newName</a:t>
            </a:r>
            <a:r>
              <a:rPr lang="en-IN" dirty="0"/>
              <a:t>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6598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194C1-B7A7-43CA-992D-28980073B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5645"/>
            <a:ext cx="3662082" cy="818216"/>
          </a:xfrm>
        </p:spPr>
        <p:txBody>
          <a:bodyPr/>
          <a:lstStyle/>
          <a:p>
            <a:r>
              <a:rPr lang="en-IN" b="1" dirty="0"/>
              <a:t>Java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A4124-894D-481C-AFC5-F17ADFCEC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Comments can be used to explain Java code, and to make it more readable. It can also be used to prevent execution when testing alternative code.</a:t>
            </a:r>
          </a:p>
          <a:p>
            <a:r>
              <a:rPr lang="en-US" sz="2000" b="1" dirty="0"/>
              <a:t>Single Line Comment </a:t>
            </a:r>
            <a:r>
              <a:rPr lang="en-US" sz="2000" dirty="0"/>
              <a:t>( // this is comment ).</a:t>
            </a:r>
          </a:p>
          <a:p>
            <a:r>
              <a:rPr lang="en-US" sz="2000" b="1" dirty="0"/>
              <a:t>Multi Line Comment </a:t>
            </a:r>
            <a:r>
              <a:rPr lang="en-US" sz="2000" dirty="0"/>
              <a:t>( /* this is comment */ ).</a:t>
            </a:r>
          </a:p>
          <a:p>
            <a:r>
              <a:rPr lang="en-US" sz="2000" dirty="0"/>
              <a:t>Any text after // or between /**/ is ignored by Java Compiler i.e. (will not be executed).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5D383D-B07F-4DE0-8002-BBF79022DE80}"/>
              </a:ext>
            </a:extLst>
          </p:cNvPr>
          <p:cNvSpPr/>
          <p:nvPr/>
        </p:nvSpPr>
        <p:spPr>
          <a:xfrm>
            <a:off x="838200" y="4401671"/>
            <a:ext cx="9282953" cy="1631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800" dirty="0"/>
              <a:t>// This is a comment</a:t>
            </a:r>
          </a:p>
          <a:p>
            <a:pPr marL="0" indent="0">
              <a:buNone/>
            </a:pPr>
            <a:r>
              <a:rPr lang="en-US" sz="1800" dirty="0" err="1"/>
              <a:t>System.out.println</a:t>
            </a:r>
            <a:r>
              <a:rPr lang="en-US" sz="1800" dirty="0"/>
              <a:t>("Hello World");</a:t>
            </a:r>
          </a:p>
          <a:p>
            <a:pPr marL="0" indent="0">
              <a:buNone/>
            </a:pPr>
            <a:r>
              <a:rPr lang="en-US" sz="1800" dirty="0"/>
              <a:t>/* This is multi-</a:t>
            </a:r>
          </a:p>
          <a:p>
            <a:pPr marL="0" indent="0">
              <a:buNone/>
            </a:pPr>
            <a:r>
              <a:rPr lang="en-US" sz="1800" dirty="0"/>
              <a:t>line comment */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1722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4D682-ADBA-4570-BFFD-5F97234F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6740"/>
            <a:ext cx="3249706" cy="755463"/>
          </a:xfrm>
        </p:spPr>
        <p:txBody>
          <a:bodyPr/>
          <a:lstStyle/>
          <a:p>
            <a:r>
              <a:rPr lang="en-IN" b="1" dirty="0"/>
              <a:t>Java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10CEE-9F74-40CC-BA88-D542D6CB1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Variables are containers for storing data values.</a:t>
            </a:r>
          </a:p>
          <a:p>
            <a:r>
              <a:rPr lang="en-US" sz="2400" dirty="0"/>
              <a:t>In Java, there are different types of variables, for example:</a:t>
            </a:r>
          </a:p>
          <a:p>
            <a:endParaRPr lang="en-US" sz="2400" dirty="0"/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int</a:t>
            </a:r>
            <a:r>
              <a:rPr lang="en-US" sz="2000" dirty="0"/>
              <a:t> - stores integers (whole numbers), without decimals, such as 123 or -123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float</a:t>
            </a:r>
            <a:r>
              <a:rPr lang="en-US" sz="2000" dirty="0"/>
              <a:t> - stores floating point numbers, with decimals, such as 19.99 or -19.99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char</a:t>
            </a:r>
            <a:r>
              <a:rPr lang="en-US" sz="2000" dirty="0"/>
              <a:t> - stores single characters, such as 'a' or 'B'. Char values are surrounded by single quotes</a:t>
            </a:r>
          </a:p>
          <a:p>
            <a:pPr lvl="1"/>
            <a:r>
              <a:rPr lang="en-US" sz="2000" dirty="0" err="1">
                <a:solidFill>
                  <a:srgbClr val="FF0000"/>
                </a:solidFill>
              </a:rPr>
              <a:t>boolean</a:t>
            </a:r>
            <a:r>
              <a:rPr lang="en-US" sz="2000" dirty="0"/>
              <a:t> - stores values with two states: true or false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String</a:t>
            </a:r>
            <a:r>
              <a:rPr lang="en-US" sz="2000" dirty="0"/>
              <a:t> - stores text, such as "Hello". String values are surrounded by double quotes</a:t>
            </a:r>
          </a:p>
          <a:p>
            <a:pPr lvl="1"/>
            <a:endParaRPr lang="en-US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4246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A3185-D82E-4702-83E9-944F6AD59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5924"/>
            <a:ext cx="4728882" cy="710640"/>
          </a:xfrm>
        </p:spPr>
        <p:txBody>
          <a:bodyPr/>
          <a:lstStyle/>
          <a:p>
            <a:r>
              <a:rPr lang="en-IN" b="1" dirty="0"/>
              <a:t>Variable Declaration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0515BE-8C6C-4C4C-AB8B-A32EE79CB911}"/>
              </a:ext>
            </a:extLst>
          </p:cNvPr>
          <p:cNvSpPr/>
          <p:nvPr/>
        </p:nvSpPr>
        <p:spPr>
          <a:xfrm>
            <a:off x="1082546" y="2015657"/>
            <a:ext cx="8969072" cy="3309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/>
              <a:t>public class Main{</a:t>
            </a:r>
          </a:p>
          <a:p>
            <a:pPr marL="457200" lvl="1" indent="0">
              <a:buNone/>
            </a:pPr>
            <a:r>
              <a:rPr lang="en-IN" sz="1600" dirty="0"/>
              <a:t>public static void main(String[] </a:t>
            </a:r>
            <a:r>
              <a:rPr lang="en-IN" sz="1600" dirty="0" err="1"/>
              <a:t>args</a:t>
            </a:r>
            <a:r>
              <a:rPr lang="en-IN" sz="1600" dirty="0"/>
              <a:t>){</a:t>
            </a:r>
          </a:p>
          <a:p>
            <a:pPr marL="457200" lvl="1" indent="0">
              <a:buNone/>
            </a:pPr>
            <a:r>
              <a:rPr lang="en-IN" sz="1600" dirty="0"/>
              <a:t>	int </a:t>
            </a:r>
            <a:r>
              <a:rPr lang="en-IN" sz="1600" dirty="0" err="1"/>
              <a:t>myNum</a:t>
            </a:r>
            <a:r>
              <a:rPr lang="en-IN" sz="1600" dirty="0"/>
              <a:t> = 5;</a:t>
            </a:r>
          </a:p>
          <a:p>
            <a:pPr marL="457200" lvl="1" indent="0">
              <a:buNone/>
            </a:pPr>
            <a:r>
              <a:rPr lang="en-IN" sz="1600" dirty="0"/>
              <a:t>	float </a:t>
            </a:r>
            <a:r>
              <a:rPr lang="en-IN" sz="1600" dirty="0" err="1"/>
              <a:t>myFloatNum</a:t>
            </a:r>
            <a:r>
              <a:rPr lang="en-IN" sz="1600" dirty="0"/>
              <a:t> = 5.99f;</a:t>
            </a:r>
          </a:p>
          <a:p>
            <a:pPr marL="457200" lvl="1" indent="0">
              <a:buNone/>
            </a:pPr>
            <a:r>
              <a:rPr lang="en-IN" sz="1600" dirty="0"/>
              <a:t>	char </a:t>
            </a:r>
            <a:r>
              <a:rPr lang="en-IN" sz="1600" dirty="0" err="1"/>
              <a:t>myLetter</a:t>
            </a:r>
            <a:r>
              <a:rPr lang="en-IN" sz="1600" dirty="0"/>
              <a:t> = 'D’;</a:t>
            </a:r>
          </a:p>
          <a:p>
            <a:pPr marL="457200" lvl="1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boolean</a:t>
            </a:r>
            <a:r>
              <a:rPr lang="en-IN" sz="1600" dirty="0"/>
              <a:t> </a:t>
            </a:r>
            <a:r>
              <a:rPr lang="en-IN" sz="1600" dirty="0" err="1"/>
              <a:t>myBool</a:t>
            </a:r>
            <a:r>
              <a:rPr lang="en-IN" sz="1600" dirty="0"/>
              <a:t> = true;</a:t>
            </a:r>
          </a:p>
          <a:p>
            <a:pPr marL="457200" lvl="1" indent="0">
              <a:buNone/>
            </a:pPr>
            <a:r>
              <a:rPr lang="en-IN" sz="1600" dirty="0"/>
              <a:t>	String </a:t>
            </a:r>
            <a:r>
              <a:rPr lang="en-IN" sz="1600" dirty="0" err="1"/>
              <a:t>myText</a:t>
            </a:r>
            <a:r>
              <a:rPr lang="en-IN" sz="1600" dirty="0"/>
              <a:t> = "Hello";</a:t>
            </a:r>
          </a:p>
          <a:p>
            <a:pPr marL="457200" lvl="1" indent="0">
              <a:buNone/>
            </a:pPr>
            <a:r>
              <a:rPr lang="en-IN" sz="1600" dirty="0"/>
              <a:t>	// Print all the variables to see their values</a:t>
            </a:r>
          </a:p>
          <a:p>
            <a:pPr marL="457200" lvl="1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System.out.println</a:t>
            </a:r>
            <a:r>
              <a:rPr lang="en-IN" sz="1600" dirty="0"/>
              <a:t>(</a:t>
            </a:r>
            <a:r>
              <a:rPr lang="en-IN" sz="1600" dirty="0" err="1"/>
              <a:t>myNum+myFloatNum+myLetter+myBool+myText</a:t>
            </a:r>
            <a:r>
              <a:rPr lang="en-IN" sz="1600" dirty="0"/>
              <a:t>);</a:t>
            </a:r>
          </a:p>
          <a:p>
            <a:pPr marL="457200" lvl="1" indent="0">
              <a:buNone/>
            </a:pPr>
            <a:r>
              <a:rPr lang="en-IN" sz="1600" dirty="0"/>
              <a:t>}</a:t>
            </a:r>
          </a:p>
          <a:p>
            <a:r>
              <a:rPr lang="en-IN" sz="2000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6977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08EFC-5235-4E4C-90B4-4841BC0EA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3055"/>
            <a:ext cx="4074459" cy="907863"/>
          </a:xfrm>
        </p:spPr>
        <p:txBody>
          <a:bodyPr/>
          <a:lstStyle/>
          <a:p>
            <a:r>
              <a:rPr lang="en-IN" b="1" dirty="0"/>
              <a:t>Java Type 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703CE-7E7F-4983-B48A-C565B0A3C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Type casting is when you assign a value of one primitive data type to another type.</a:t>
            </a:r>
          </a:p>
          <a:p>
            <a:r>
              <a:rPr lang="en-US" sz="2000" dirty="0"/>
              <a:t>In Java, there are two types of casting:</a:t>
            </a:r>
          </a:p>
          <a:p>
            <a:endParaRPr lang="en-US" sz="2000" dirty="0"/>
          </a:p>
          <a:p>
            <a:pPr lvl="1"/>
            <a:r>
              <a:rPr lang="en-US" sz="1800" b="1" dirty="0"/>
              <a:t>Widening Casting (automatically) </a:t>
            </a:r>
            <a:r>
              <a:rPr lang="en-US" sz="1800" dirty="0"/>
              <a:t>- converting a smaller type to a larger type size</a:t>
            </a:r>
          </a:p>
          <a:p>
            <a:pPr lvl="2"/>
            <a:r>
              <a:rPr lang="en-US" sz="1400" dirty="0"/>
              <a:t>byte -&gt; short -&gt; char -&gt; int -&gt; long -&gt; float -&gt; double</a:t>
            </a:r>
            <a:endParaRPr lang="en-US" sz="1800" dirty="0"/>
          </a:p>
          <a:p>
            <a:pPr lvl="1"/>
            <a:r>
              <a:rPr lang="en-US" sz="1800" b="1" dirty="0"/>
              <a:t>Narrowing Casting (manually) </a:t>
            </a:r>
            <a:r>
              <a:rPr lang="en-US" sz="1800" dirty="0"/>
              <a:t>- converting a larger type to a smaller size type</a:t>
            </a:r>
          </a:p>
          <a:p>
            <a:pPr lvl="2"/>
            <a:r>
              <a:rPr lang="en-US" sz="1400" dirty="0"/>
              <a:t>double -&gt; float -&gt; long -&gt; int -&gt; char -&gt; short -&gt; byte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713787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E75B4-9B32-48AE-BCB1-933DF78E4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41" y="472701"/>
            <a:ext cx="4101353" cy="773393"/>
          </a:xfrm>
        </p:spPr>
        <p:txBody>
          <a:bodyPr/>
          <a:lstStyle/>
          <a:p>
            <a:r>
              <a:rPr lang="en-IN" b="1" dirty="0"/>
              <a:t>Widening Casting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4B1609-078C-4AEC-A6B8-24FAF208C2B4}"/>
              </a:ext>
            </a:extLst>
          </p:cNvPr>
          <p:cNvSpPr/>
          <p:nvPr/>
        </p:nvSpPr>
        <p:spPr>
          <a:xfrm>
            <a:off x="1053353" y="2142565"/>
            <a:ext cx="9199659" cy="3145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dirty="0"/>
              <a:t>public class Main {</a:t>
            </a:r>
          </a:p>
          <a:p>
            <a:pPr marL="0" indent="0">
              <a:buNone/>
            </a:pPr>
            <a:r>
              <a:rPr lang="en-IN" dirty="0"/>
              <a:t>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pPr marL="0" indent="0">
              <a:buNone/>
            </a:pPr>
            <a:r>
              <a:rPr lang="en-IN" dirty="0"/>
              <a:t>    int </a:t>
            </a:r>
            <a:r>
              <a:rPr lang="en-IN" dirty="0" err="1"/>
              <a:t>myInt</a:t>
            </a:r>
            <a:r>
              <a:rPr lang="en-IN" dirty="0"/>
              <a:t> = 9;</a:t>
            </a:r>
          </a:p>
          <a:p>
            <a:pPr marL="0" indent="0">
              <a:buNone/>
            </a:pPr>
            <a:r>
              <a:rPr lang="en-IN" dirty="0"/>
              <a:t>    double </a:t>
            </a:r>
            <a:r>
              <a:rPr lang="en-IN" dirty="0" err="1"/>
              <a:t>myDouble</a:t>
            </a:r>
            <a:r>
              <a:rPr lang="en-IN" dirty="0"/>
              <a:t> = </a:t>
            </a:r>
            <a:r>
              <a:rPr lang="en-IN" dirty="0" err="1"/>
              <a:t>myInt</a:t>
            </a:r>
            <a:r>
              <a:rPr lang="en-IN" dirty="0"/>
              <a:t>; // Automatic casting: int to double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myInt</a:t>
            </a:r>
            <a:r>
              <a:rPr lang="en-IN" dirty="0"/>
              <a:t>);      // Outputs 9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myDouble</a:t>
            </a:r>
            <a:r>
              <a:rPr lang="en-IN" dirty="0"/>
              <a:t>);   // Outputs 9.0</a:t>
            </a:r>
          </a:p>
          <a:p>
            <a:pPr marL="0" indent="0">
              <a:buNone/>
            </a:pPr>
            <a:r>
              <a:rPr lang="en-IN" dirty="0"/>
              <a:t>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9909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6DF55-D394-4174-BCD7-009D40487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024" y="445808"/>
            <a:ext cx="4370294" cy="800287"/>
          </a:xfrm>
        </p:spPr>
        <p:txBody>
          <a:bodyPr/>
          <a:lstStyle/>
          <a:p>
            <a:r>
              <a:rPr lang="en-IN" b="1" dirty="0"/>
              <a:t>Narrowing Casting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096831-ECEE-4168-B9F3-70660E719806}"/>
              </a:ext>
            </a:extLst>
          </p:cNvPr>
          <p:cNvSpPr/>
          <p:nvPr/>
        </p:nvSpPr>
        <p:spPr>
          <a:xfrm>
            <a:off x="1125071" y="2134730"/>
            <a:ext cx="9040906" cy="3054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sz="1800" dirty="0"/>
              <a:t>public class Main {</a:t>
            </a:r>
          </a:p>
          <a:p>
            <a:pPr marL="0" indent="0">
              <a:buNone/>
            </a:pPr>
            <a:r>
              <a:rPr lang="en-IN" sz="1800" dirty="0"/>
              <a:t>  public static void main(String[] </a:t>
            </a:r>
            <a:r>
              <a:rPr lang="en-IN" sz="1800" dirty="0" err="1"/>
              <a:t>args</a:t>
            </a:r>
            <a:r>
              <a:rPr lang="en-IN" sz="1800" dirty="0"/>
              <a:t>) {</a:t>
            </a:r>
          </a:p>
          <a:p>
            <a:pPr marL="0" indent="0">
              <a:buNone/>
            </a:pPr>
            <a:r>
              <a:rPr lang="en-IN" sz="1800" dirty="0"/>
              <a:t>    double </a:t>
            </a:r>
            <a:r>
              <a:rPr lang="en-IN" sz="1800" dirty="0" err="1"/>
              <a:t>myDouble</a:t>
            </a:r>
            <a:r>
              <a:rPr lang="en-IN" sz="1800" dirty="0"/>
              <a:t> = 9.78;</a:t>
            </a:r>
          </a:p>
          <a:p>
            <a:pPr marL="0" indent="0">
              <a:buNone/>
            </a:pPr>
            <a:r>
              <a:rPr lang="en-IN" sz="1800" dirty="0"/>
              <a:t>    int </a:t>
            </a:r>
            <a:r>
              <a:rPr lang="en-IN" sz="1800" dirty="0" err="1"/>
              <a:t>myInt</a:t>
            </a:r>
            <a:r>
              <a:rPr lang="en-IN" sz="1800" dirty="0"/>
              <a:t> = (int) </a:t>
            </a:r>
            <a:r>
              <a:rPr lang="en-IN" sz="1800" dirty="0" err="1"/>
              <a:t>myDouble</a:t>
            </a:r>
            <a:r>
              <a:rPr lang="en-IN" sz="1800" dirty="0"/>
              <a:t>; // Manual casting: double to int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</a:t>
            </a:r>
            <a:r>
              <a:rPr lang="en-IN" sz="1800" dirty="0" err="1"/>
              <a:t>System.out.println</a:t>
            </a:r>
            <a:r>
              <a:rPr lang="en-IN" sz="1800" dirty="0"/>
              <a:t>(</a:t>
            </a:r>
            <a:r>
              <a:rPr lang="en-IN" sz="1800" dirty="0" err="1"/>
              <a:t>myDouble</a:t>
            </a:r>
            <a:r>
              <a:rPr lang="en-IN" sz="1800" dirty="0"/>
              <a:t>);   // Outputs 9.78</a:t>
            </a:r>
          </a:p>
          <a:p>
            <a:pPr marL="0" indent="0">
              <a:buNone/>
            </a:pPr>
            <a:r>
              <a:rPr lang="en-IN" sz="1800" dirty="0"/>
              <a:t>    </a:t>
            </a:r>
            <a:r>
              <a:rPr lang="en-IN" sz="1800" dirty="0" err="1"/>
              <a:t>System.out.println</a:t>
            </a:r>
            <a:r>
              <a:rPr lang="en-IN" sz="1800" dirty="0"/>
              <a:t>(</a:t>
            </a:r>
            <a:r>
              <a:rPr lang="en-IN" sz="1800" dirty="0" err="1"/>
              <a:t>myInt</a:t>
            </a:r>
            <a:r>
              <a:rPr lang="en-IN" sz="1800" dirty="0"/>
              <a:t>);      // Outputs 9</a:t>
            </a:r>
          </a:p>
          <a:p>
            <a:pPr marL="0" indent="0">
              <a:buNone/>
            </a:pPr>
            <a:r>
              <a:rPr lang="en-IN" sz="1800" dirty="0"/>
              <a:t>  }</a:t>
            </a:r>
          </a:p>
          <a:p>
            <a:pPr marL="0" indent="0">
              <a:buNone/>
            </a:pPr>
            <a:r>
              <a:rPr lang="en-IN" sz="1800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3715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BAF91-C8CB-4B4B-B154-C72A13F46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6418"/>
            <a:ext cx="2944906" cy="629957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Java If ...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37816-CB8D-4214-A97D-C0CB36043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3283"/>
            <a:ext cx="10515600" cy="4753680"/>
          </a:xfrm>
        </p:spPr>
        <p:txBody>
          <a:bodyPr>
            <a:normAutofit/>
          </a:bodyPr>
          <a:lstStyle/>
          <a:p>
            <a:r>
              <a:rPr lang="en-US" sz="1600" dirty="0"/>
              <a:t>Java supports the usual logical conditions from mathematics:</a:t>
            </a:r>
          </a:p>
          <a:p>
            <a:pPr lvl="1"/>
            <a:r>
              <a:rPr lang="en-US" sz="1400" dirty="0"/>
              <a:t>Less than: </a:t>
            </a:r>
            <a:r>
              <a:rPr lang="en-US" sz="1400" b="1" dirty="0">
                <a:solidFill>
                  <a:srgbClr val="FF0000"/>
                </a:solidFill>
              </a:rPr>
              <a:t>a &lt; b</a:t>
            </a:r>
          </a:p>
          <a:p>
            <a:pPr lvl="1"/>
            <a:r>
              <a:rPr lang="en-US" sz="1400" dirty="0"/>
              <a:t>Less than or equal to: </a:t>
            </a:r>
            <a:r>
              <a:rPr lang="en-US" sz="1400" b="1" dirty="0">
                <a:solidFill>
                  <a:srgbClr val="FF0000"/>
                </a:solidFill>
              </a:rPr>
              <a:t>a &lt;= b</a:t>
            </a:r>
          </a:p>
          <a:p>
            <a:pPr lvl="1"/>
            <a:r>
              <a:rPr lang="en-US" sz="1400" dirty="0"/>
              <a:t>Greater than: </a:t>
            </a:r>
            <a:r>
              <a:rPr lang="en-US" sz="1400" b="1" dirty="0">
                <a:solidFill>
                  <a:srgbClr val="FF0000"/>
                </a:solidFill>
              </a:rPr>
              <a:t>a &gt; b</a:t>
            </a:r>
          </a:p>
          <a:p>
            <a:pPr lvl="1"/>
            <a:r>
              <a:rPr lang="en-US" sz="1400" dirty="0"/>
              <a:t>Greater than or equal to: </a:t>
            </a:r>
            <a:r>
              <a:rPr lang="en-US" sz="1400" b="1" dirty="0">
                <a:solidFill>
                  <a:srgbClr val="FF0000"/>
                </a:solidFill>
              </a:rPr>
              <a:t>a &gt;= b</a:t>
            </a:r>
          </a:p>
          <a:p>
            <a:pPr lvl="1"/>
            <a:r>
              <a:rPr lang="en-US" sz="1400" dirty="0"/>
              <a:t>Equal to </a:t>
            </a:r>
            <a:r>
              <a:rPr lang="en-US" sz="1400" b="1" dirty="0">
                <a:solidFill>
                  <a:srgbClr val="FF0000"/>
                </a:solidFill>
              </a:rPr>
              <a:t>a == b</a:t>
            </a:r>
          </a:p>
          <a:p>
            <a:pPr lvl="1"/>
            <a:r>
              <a:rPr lang="en-US" sz="1400" dirty="0"/>
              <a:t>Not Equal to: </a:t>
            </a:r>
            <a:r>
              <a:rPr lang="en-US" sz="1400" b="1" dirty="0">
                <a:solidFill>
                  <a:srgbClr val="FF0000"/>
                </a:solidFill>
              </a:rPr>
              <a:t>a != b</a:t>
            </a:r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839237-BE40-4007-BB74-CAC04F61CB11}"/>
              </a:ext>
            </a:extLst>
          </p:cNvPr>
          <p:cNvSpPr/>
          <p:nvPr/>
        </p:nvSpPr>
        <p:spPr>
          <a:xfrm>
            <a:off x="838200" y="3428999"/>
            <a:ext cx="9175376" cy="2677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800" dirty="0"/>
              <a:t>if (</a:t>
            </a:r>
            <a:r>
              <a:rPr lang="en-US" sz="1800" dirty="0">
                <a:solidFill>
                  <a:srgbClr val="FF0000"/>
                </a:solidFill>
              </a:rPr>
              <a:t>condition1</a:t>
            </a:r>
            <a:r>
              <a:rPr lang="en-US" sz="1800" dirty="0"/>
              <a:t>) {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>
                <a:solidFill>
                  <a:srgbClr val="00B050"/>
                </a:solidFill>
              </a:rPr>
              <a:t>// block of code to be executed if condition1 is true</a:t>
            </a:r>
          </a:p>
          <a:p>
            <a:pPr marL="0" indent="0">
              <a:buNone/>
            </a:pPr>
            <a:r>
              <a:rPr lang="en-US" sz="1800" dirty="0"/>
              <a:t>} else if (</a:t>
            </a:r>
            <a:r>
              <a:rPr lang="en-US" sz="1800" dirty="0">
                <a:solidFill>
                  <a:srgbClr val="FF0000"/>
                </a:solidFill>
              </a:rPr>
              <a:t>condition2</a:t>
            </a:r>
            <a:r>
              <a:rPr lang="en-US" sz="1800" dirty="0"/>
              <a:t>) {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>
                <a:solidFill>
                  <a:srgbClr val="00B050"/>
                </a:solidFill>
              </a:rPr>
              <a:t>// block of code to be executed if the condition1 is false and condition2 is true</a:t>
            </a:r>
          </a:p>
          <a:p>
            <a:pPr marL="0" indent="0">
              <a:buNone/>
            </a:pPr>
            <a:r>
              <a:rPr lang="en-US" sz="1800" dirty="0"/>
              <a:t>} else {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>
                <a:solidFill>
                  <a:srgbClr val="00B050"/>
                </a:solidFill>
              </a:rPr>
              <a:t>// block of code to be executed if the condition1 is false and condition2 is false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5917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2034</Words>
  <Application>Microsoft Office PowerPoint</Application>
  <PresentationFormat>Widescreen</PresentationFormat>
  <Paragraphs>228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Segoe UI</vt:lpstr>
      <vt:lpstr>Verdana</vt:lpstr>
      <vt:lpstr>Office Theme</vt:lpstr>
      <vt:lpstr>Getting started</vt:lpstr>
      <vt:lpstr>Sample Class</vt:lpstr>
      <vt:lpstr>Java Comments</vt:lpstr>
      <vt:lpstr>Java Variables</vt:lpstr>
      <vt:lpstr>Variable Declaration</vt:lpstr>
      <vt:lpstr>Java Type Casting</vt:lpstr>
      <vt:lpstr>Widening Casting</vt:lpstr>
      <vt:lpstr>Narrowing Casting</vt:lpstr>
      <vt:lpstr>Java If ... Else</vt:lpstr>
      <vt:lpstr>Java Arrays</vt:lpstr>
      <vt:lpstr>Java Strings</vt:lpstr>
      <vt:lpstr>Java Methods</vt:lpstr>
      <vt:lpstr>Parameters and Arguments</vt:lpstr>
      <vt:lpstr>OOPS</vt:lpstr>
      <vt:lpstr>What is OOP?</vt:lpstr>
      <vt:lpstr>Classes and Objects</vt:lpstr>
      <vt:lpstr>Java Classes and Objects</vt:lpstr>
      <vt:lpstr>Java Constructors</vt:lpstr>
      <vt:lpstr>Java Modifiers</vt:lpstr>
      <vt:lpstr>Access Modifiers</vt:lpstr>
      <vt:lpstr>Non-Access Modifiers</vt:lpstr>
      <vt:lpstr>Java Encapsulation</vt:lpstr>
      <vt:lpstr>Get and 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Core JAVA</dc:title>
  <dc:creator>Deepak kumar</dc:creator>
  <cp:lastModifiedBy>Aryan</cp:lastModifiedBy>
  <cp:revision>15</cp:revision>
  <dcterms:created xsi:type="dcterms:W3CDTF">2021-04-04T12:00:28Z</dcterms:created>
  <dcterms:modified xsi:type="dcterms:W3CDTF">2021-09-24T18:51:05Z</dcterms:modified>
</cp:coreProperties>
</file>