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1" r:id="rId2"/>
    <p:sldId id="292" r:id="rId3"/>
    <p:sldId id="293" r:id="rId4"/>
    <p:sldId id="294" r:id="rId5"/>
    <p:sldId id="295" r:id="rId6"/>
    <p:sldId id="285" r:id="rId7"/>
    <p:sldId id="286" r:id="rId8"/>
    <p:sldId id="287" r:id="rId9"/>
    <p:sldId id="288" r:id="rId10"/>
    <p:sldId id="289" r:id="rId11"/>
    <p:sldId id="290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9900"/>
    <a:srgbClr val="FF00FF"/>
    <a:srgbClr val="990000"/>
    <a:srgbClr val="009900"/>
    <a:srgbClr val="33CC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FEBAC127-3B49-44E0-B216-5584AE8A0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59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C2A61-E7D5-49DD-B829-3B49260D5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359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6F526-7753-413E-A445-23C6992D6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6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AAB4A-D116-4913-95C7-6335056A0B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FFDEF-85A1-4AF8-8C8D-220BDF247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8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4509-89F2-4F3E-92F4-C77782211B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0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9C2AC-B93E-4728-8770-F6A98D29C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8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28FB-D618-4B34-98EC-82FB210B45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DEF7D-060F-4808-99B2-0841261B4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1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9868B-28C5-4A6E-9383-35F9CA37EF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3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7086-0820-49AE-A3A4-C6E1DE16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02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53EC-1F05-4ED6-A957-E6EF2A89B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0069-4A4C-4DD8-AA71-D32510C28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60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265BBE-B2DE-4462-BBE8-13988B0618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Line Segments &amp; Vectors</a:t>
            </a:r>
          </a:p>
        </p:txBody>
      </p:sp>
      <p:sp>
        <p:nvSpPr>
          <p:cNvPr id="338949" name="Line 2053"/>
          <p:cNvSpPr>
            <a:spLocks noChangeShapeType="1"/>
          </p:cNvSpPr>
          <p:nvPr/>
        </p:nvSpPr>
        <p:spPr bwMode="auto">
          <a:xfrm>
            <a:off x="4953000" y="2514600"/>
            <a:ext cx="1600200" cy="1216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2059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Oval 2060"/>
          <p:cNvSpPr>
            <a:spLocks noChangeArrowheads="1"/>
          </p:cNvSpPr>
          <p:nvPr/>
        </p:nvSpPr>
        <p:spPr bwMode="auto">
          <a:xfrm>
            <a:off x="6477000" y="3657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Text Box 2061"/>
              <p:cNvSpPr txBox="1">
                <a:spLocks noChangeArrowheads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= </a:t>
                </a:r>
                <a:r>
                  <a:rPr lang="en-US" alt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/>
                  <a:t>)</a:t>
                </a:r>
                <a:endParaRPr lang="en-US" altLang="en-US" sz="2400" i="1"/>
              </a:p>
            </p:txBody>
          </p:sp>
        </mc:Choice>
        <mc:Fallback xmlns="">
          <p:sp>
            <p:nvSpPr>
              <p:cNvPr id="11270" name="Text Box 2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0526" r="-5435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Text Box 2062"/>
              <p:cNvSpPr txBox="1">
                <a:spLocks noChangeArrowheads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1271" name="Text Box 2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Line 2070"/>
          <p:cNvSpPr>
            <a:spLocks noChangeShapeType="1"/>
          </p:cNvSpPr>
          <p:nvPr/>
        </p:nvSpPr>
        <p:spPr bwMode="auto">
          <a:xfrm flipV="1">
            <a:off x="32766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072"/>
          <p:cNvSpPr>
            <a:spLocks noChangeShapeType="1"/>
          </p:cNvSpPr>
          <p:nvPr/>
        </p:nvSpPr>
        <p:spPr bwMode="auto">
          <a:xfrm>
            <a:off x="3352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9" name="Line 2073"/>
          <p:cNvSpPr>
            <a:spLocks noChangeShapeType="1"/>
          </p:cNvSpPr>
          <p:nvPr/>
        </p:nvSpPr>
        <p:spPr bwMode="auto">
          <a:xfrm flipV="1">
            <a:off x="3276600" y="3733800"/>
            <a:ext cx="3200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074"/>
          <p:cNvSpPr>
            <a:spLocks noChangeShapeType="1"/>
          </p:cNvSpPr>
          <p:nvPr/>
        </p:nvSpPr>
        <p:spPr bwMode="auto">
          <a:xfrm flipV="1">
            <a:off x="3276600" y="2590800"/>
            <a:ext cx="1600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Line 2075"/>
          <p:cNvSpPr>
            <a:spLocks noChangeShapeType="1"/>
          </p:cNvSpPr>
          <p:nvPr/>
        </p:nvSpPr>
        <p:spPr bwMode="auto">
          <a:xfrm flipH="1" flipV="1">
            <a:off x="1905000" y="3429000"/>
            <a:ext cx="1371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9" name="Text Box 2076"/>
              <p:cNvSpPr txBox="1">
                <a:spLocks noChangeArrowheads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= (0, 0)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1279" name="Text Box 2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0" name="Text Box 2077"/>
          <p:cNvSpPr txBox="1">
            <a:spLocks noChangeArrowheads="1"/>
          </p:cNvSpPr>
          <p:nvPr/>
        </p:nvSpPr>
        <p:spPr bwMode="auto">
          <a:xfrm>
            <a:off x="7391400" y="4724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11281" name="Text Box 2078"/>
          <p:cNvSpPr txBox="1">
            <a:spLocks noChangeArrowheads="1"/>
          </p:cNvSpPr>
          <p:nvPr/>
        </p:nvSpPr>
        <p:spPr bwMode="auto">
          <a:xfrm>
            <a:off x="2971800" y="1447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y</a:t>
            </a:r>
          </a:p>
        </p:txBody>
      </p:sp>
      <p:sp>
        <p:nvSpPr>
          <p:cNvPr id="338977" name="Oval 2081"/>
          <p:cNvSpPr>
            <a:spLocks noChangeArrowheads="1"/>
          </p:cNvSpPr>
          <p:nvPr/>
        </p:nvSpPr>
        <p:spPr bwMode="auto">
          <a:xfrm>
            <a:off x="1828800" y="3276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97" name="Text Box 2091"/>
              <p:cNvSpPr txBox="1">
                <a:spLocks noChangeArrowheads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chemeClr val="accent2"/>
                    </a:solidFill>
                  </a:rPr>
                  <a:t>Points (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vectors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297" name="Text Box 20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blipFill rotWithShape="0">
                <a:blip r:embed="rId5"/>
                <a:stretch>
                  <a:fillRect l="-1863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7" name="Line 210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9" name="Text Box 2094"/>
              <p:cNvSpPr txBox="1">
                <a:spLocks noChangeArrowheads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B050"/>
                    </a:solidFill>
                  </a:rPr>
                  <a:t>Line segment: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89" name="Text Box 20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45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mtClean="0"/>
              </a:p>
              <a:p>
                <a:r>
                  <a:rPr lang="en-US"/>
                  <a:t> </a:t>
                </a:r>
                <a:r>
                  <a:rPr lang="en-US" smtClean="0"/>
                  <a:t>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258" r="-1677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nimBg="1"/>
      <p:bldP spid="338969" grpId="0" animBg="1"/>
      <p:bldP spid="338970" grpId="0" animBg="1"/>
      <p:bldP spid="338971" grpId="0" animBg="1"/>
      <p:bldP spid="338977" grpId="0" animBg="1"/>
      <p:bldP spid="11297" grpId="0"/>
      <p:bldP spid="1128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Line through Two Points</a:t>
            </a:r>
          </a:p>
        </p:txBody>
      </p:sp>
      <p:sp>
        <p:nvSpPr>
          <p:cNvPr id="19459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9460" name="Straight Connector 6"/>
          <p:cNvCxnSpPr>
            <a:cxnSpLocks noChangeShapeType="1"/>
          </p:cNvCxnSpPr>
          <p:nvPr/>
        </p:nvCxnSpPr>
        <p:spPr bwMode="auto">
          <a:xfrm>
            <a:off x="1371600" y="1676400"/>
            <a:ext cx="2209800" cy="1828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Oval 15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9462" name="Oval 15"/>
          <p:cNvSpPr>
            <a:spLocks noChangeArrowheads="1"/>
          </p:cNvSpPr>
          <p:nvPr/>
        </p:nvSpPr>
        <p:spPr bwMode="auto">
          <a:xfrm>
            <a:off x="1828800" y="2057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990600" y="2133600"/>
          <a:ext cx="862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3" imgW="457002" imgH="215806" progId="Equation.3">
                  <p:embed/>
                </p:oleObj>
              </mc:Choice>
              <mc:Fallback>
                <p:oleObj name="Equation" r:id="rId3" imgW="457002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862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3"/>
          <p:cNvGraphicFramePr>
            <a:graphicFrameLocks noChangeAspect="1"/>
          </p:cNvGraphicFramePr>
          <p:nvPr/>
        </p:nvGraphicFramePr>
        <p:xfrm>
          <a:off x="2057400" y="2971800"/>
          <a:ext cx="9715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5" imgW="494870" imgH="215713" progId="Equation.3">
                  <p:embed/>
                </p:oleObj>
              </mc:Choice>
              <mc:Fallback>
                <p:oleObj name="Equation" r:id="rId5" imgW="494870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9715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4"/>
          <p:cNvGraphicFramePr>
            <a:graphicFrameLocks noChangeAspect="1"/>
          </p:cNvGraphicFramePr>
          <p:nvPr/>
        </p:nvGraphicFramePr>
        <p:xfrm>
          <a:off x="304800" y="1219200"/>
          <a:ext cx="23733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7" imgW="990170" imgH="203112" progId="Equation.3">
                  <p:embed/>
                </p:oleObj>
              </mc:Choice>
              <mc:Fallback>
                <p:oleObj name="Equation" r:id="rId7" imgW="99017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3733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4084638" y="2895600"/>
          <a:ext cx="3632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9" imgW="1320227" imgH="215806" progId="Equation.3">
                  <p:embed/>
                </p:oleObj>
              </mc:Choice>
              <mc:Fallback>
                <p:oleObj name="Equation" r:id="rId9" imgW="132022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2895600"/>
                        <a:ext cx="3632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4108450" y="3505200"/>
          <a:ext cx="3736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11" imgW="1358310" imgH="215806" progId="Equation.3">
                  <p:embed/>
                </p:oleObj>
              </mc:Choice>
              <mc:Fallback>
                <p:oleObj name="Equation" r:id="rId11" imgW="135831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3505200"/>
                        <a:ext cx="37369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4267200" y="1277938"/>
          <a:ext cx="2724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13" imgW="990170" imgH="215806" progId="Equation.3">
                  <p:embed/>
                </p:oleObj>
              </mc:Choice>
              <mc:Fallback>
                <p:oleObj name="Equation" r:id="rId13" imgW="99017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77938"/>
                        <a:ext cx="27241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4214813" y="1828800"/>
          <a:ext cx="2828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15" imgW="1028254" imgH="215806" progId="Equation.3">
                  <p:embed/>
                </p:oleObj>
              </mc:Choice>
              <mc:Fallback>
                <p:oleObj name="Equation" r:id="rId15" imgW="1028254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1828800"/>
                        <a:ext cx="2828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own Arrow 17"/>
          <p:cNvSpPr>
            <a:spLocks noChangeArrowheads="1"/>
          </p:cNvSpPr>
          <p:nvPr/>
        </p:nvSpPr>
        <p:spPr bwMode="auto">
          <a:xfrm>
            <a:off x="5410200" y="2438400"/>
            <a:ext cx="304800" cy="533400"/>
          </a:xfrm>
          <a:prstGeom prst="down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9" name="Down Arrow 18"/>
          <p:cNvSpPr>
            <a:spLocks noChangeArrowheads="1"/>
          </p:cNvSpPr>
          <p:nvPr/>
        </p:nvSpPr>
        <p:spPr bwMode="auto">
          <a:xfrm>
            <a:off x="5410200" y="4038600"/>
            <a:ext cx="304800" cy="533400"/>
          </a:xfrm>
          <a:prstGeom prst="down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3886200" y="4648200"/>
          <a:ext cx="4889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17" imgW="1777229" imgH="215806" progId="Equation.3">
                  <p:embed/>
                </p:oleObj>
              </mc:Choice>
              <mc:Fallback>
                <p:oleObj name="Equation" r:id="rId17" imgW="177722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4889500" cy="5937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495800" y="518160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Scaling yields the same line!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925" y="5715000"/>
            <a:ext cx="918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Ex.  The line through (3, 1) and (-4, 5) has coefficients (i.e., homogeneous coordinates) </a:t>
            </a: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1143000" y="6248400"/>
          <a:ext cx="3092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Equation" r:id="rId19" imgW="1752600" imgH="203200" progId="Equation.3">
                  <p:embed/>
                </p:oleObj>
              </mc:Choice>
              <mc:Fallback>
                <p:oleObj name="Equation" r:id="rId19" imgW="17526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248400"/>
                        <a:ext cx="30924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67200" y="617220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and equation</a:t>
            </a:r>
          </a:p>
        </p:txBody>
      </p:sp>
      <p:graphicFrame>
        <p:nvGraphicFramePr>
          <p:cNvPr id="368652" name="Object 12"/>
          <p:cNvGraphicFramePr>
            <a:graphicFrameLocks noChangeAspect="1"/>
          </p:cNvGraphicFramePr>
          <p:nvPr/>
        </p:nvGraphicFramePr>
        <p:xfrm>
          <a:off x="5791200" y="6248400"/>
          <a:ext cx="19716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21" imgW="1117115" imgH="203112" progId="Equation.3">
                  <p:embed/>
                </p:oleObj>
              </mc:Choice>
              <mc:Fallback>
                <p:oleObj name="Equation" r:id="rId21" imgW="1117115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248400"/>
                        <a:ext cx="19716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Advantages of Homogeneous Coordinates</a:t>
            </a:r>
          </a:p>
        </p:txBody>
      </p:sp>
      <p:sp>
        <p:nvSpPr>
          <p:cNvPr id="20483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28479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</a:rPr>
              <a:t>Scaling independent: 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auto">
          <a:xfrm>
            <a:off x="990600" y="3810000"/>
            <a:ext cx="228600" cy="152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1371600" y="3657600"/>
            <a:ext cx="72501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</a:rPr>
              <a:t>Uniform handling of all cases (horizontal, perpendicular, 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</a:rPr>
              <a:t>parallel lines, etc.)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800600"/>
            <a:ext cx="69500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</a:rPr>
              <a:t>No need to solve equations – just take a cross product. 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990600" y="4953000"/>
            <a:ext cx="228600" cy="152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990600" y="1600200"/>
            <a:ext cx="228600" cy="152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00200" y="2057400"/>
            <a:ext cx="5310188" cy="1460500"/>
            <a:chOff x="1600200" y="2057400"/>
            <a:chExt cx="5310188" cy="1460500"/>
          </a:xfrm>
        </p:grpSpPr>
        <p:grpSp>
          <p:nvGrpSpPr>
            <p:cNvPr id="20491" name="Group 15"/>
            <p:cNvGrpSpPr>
              <a:grpSpLocks/>
            </p:cNvGrpSpPr>
            <p:nvPr/>
          </p:nvGrpSpPr>
          <p:grpSpPr bwMode="auto">
            <a:xfrm>
              <a:off x="1600200" y="2057400"/>
              <a:ext cx="5310188" cy="1238310"/>
              <a:chOff x="1600200" y="2057400"/>
              <a:chExt cx="5310188" cy="1238310"/>
            </a:xfrm>
          </p:grpSpPr>
          <p:graphicFrame>
            <p:nvGraphicFramePr>
              <p:cNvPr id="20493" name="Object 2"/>
              <p:cNvGraphicFramePr>
                <a:graphicFrameLocks noChangeAspect="1"/>
              </p:cNvGraphicFramePr>
              <p:nvPr/>
            </p:nvGraphicFramePr>
            <p:xfrm>
              <a:off x="2057400" y="2209800"/>
              <a:ext cx="1257300" cy="386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7" name="Equation" r:id="rId3" imgW="660113" imgH="203112" progId="Equation.3">
                      <p:embed/>
                    </p:oleObj>
                  </mc:Choice>
                  <mc:Fallback>
                    <p:oleObj name="Equation" r:id="rId3" imgW="660113" imgH="203112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7400" y="2209800"/>
                            <a:ext cx="1257300" cy="3868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3"/>
              <p:cNvGraphicFramePr>
                <a:graphicFrameLocks noChangeAspect="1"/>
              </p:cNvGraphicFramePr>
              <p:nvPr/>
            </p:nvGraphicFramePr>
            <p:xfrm>
              <a:off x="3810000" y="2209800"/>
              <a:ext cx="126206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8" name="Equation" r:id="rId5" imgW="672808" imgH="203112" progId="Equation.3">
                      <p:embed/>
                    </p:oleObj>
                  </mc:Choice>
                  <mc:Fallback>
                    <p:oleObj name="Equation" r:id="rId5" imgW="672808" imgH="20311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0000" y="2209800"/>
                            <a:ext cx="1262063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5" name="Object 4"/>
              <p:cNvGraphicFramePr>
                <a:graphicFrameLocks noChangeAspect="1"/>
              </p:cNvGraphicFramePr>
              <p:nvPr/>
            </p:nvGraphicFramePr>
            <p:xfrm>
              <a:off x="5715000" y="2057400"/>
              <a:ext cx="1195388" cy="699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9" name="Equation" r:id="rId7" imgW="672808" imgH="393529" progId="Equation.3">
                      <p:embed/>
                    </p:oleObj>
                  </mc:Choice>
                  <mc:Fallback>
                    <p:oleObj name="Equation" r:id="rId7" imgW="672808" imgH="393529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5000" y="2057400"/>
                            <a:ext cx="1195388" cy="699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6" name="TextBox 9"/>
              <p:cNvSpPr txBox="1">
                <a:spLocks noChangeArrowheads="1"/>
              </p:cNvSpPr>
              <p:nvPr/>
            </p:nvSpPr>
            <p:spPr bwMode="auto">
              <a:xfrm>
                <a:off x="1600200" y="2895600"/>
                <a:ext cx="306205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all represent the same point </a:t>
                </a:r>
              </a:p>
            </p:txBody>
          </p:sp>
        </p:grpSp>
        <p:graphicFrame>
          <p:nvGraphicFramePr>
            <p:cNvPr id="20492" name="Object 5"/>
            <p:cNvGraphicFramePr>
              <a:graphicFrameLocks noChangeAspect="1"/>
            </p:cNvGraphicFramePr>
            <p:nvPr/>
          </p:nvGraphicFramePr>
          <p:xfrm>
            <a:off x="4660900" y="2819400"/>
            <a:ext cx="1016000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name="Equation" r:id="rId9" imgW="571252" imgH="393529" progId="Equation.3">
                    <p:embed/>
                  </p:oleObj>
                </mc:Choice>
                <mc:Fallback>
                  <p:oleObj name="Equation" r:id="rId9" imgW="571252" imgH="39352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900" y="2819400"/>
                          <a:ext cx="1016000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399011" y="6248400"/>
            <a:ext cx="858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For more, </a:t>
            </a:r>
            <a:r>
              <a:rPr lang="en-US" sz="2000" smtClean="0"/>
              <a:t>see </a:t>
            </a:r>
            <a:r>
              <a:rPr lang="en-US" sz="2000">
                <a:solidFill>
                  <a:schemeClr val="accent6"/>
                </a:solidFill>
              </a:rPr>
              <a:t>http://web.cs.iastate.edu/~cs577/handouts/homogeneous-coords.pdf</a:t>
            </a:r>
            <a:endParaRPr lang="en-US" sz="20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  <p:bldP spid="13" grpId="0"/>
      <p:bldP spid="14" grpId="0" animBg="1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sz="3600" smtClean="0"/>
              <a:t>Lines in the Space </a:t>
            </a:r>
            <a:endParaRPr lang="en-US" altLang="en-US" sz="3600" smtClean="0"/>
          </a:p>
        </p:txBody>
      </p:sp>
      <p:sp>
        <p:nvSpPr>
          <p:cNvPr id="20483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6962" y="1600200"/>
                <a:ext cx="460715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</a:rPr>
                  <a:t>Use Plucker coordinates: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</a:rPr>
                  <a:t>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2" y="1600200"/>
                <a:ext cx="46071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16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1010120" y="2566849"/>
            <a:ext cx="289560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2362200" y="4405929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163263" y="3250333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3449" y="4601213"/>
                <a:ext cx="477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449" y="4601213"/>
                <a:ext cx="47750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85653" y="2800521"/>
                <a:ext cx="43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53" y="2800521"/>
                <a:ext cx="43691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9011" y="6248400"/>
            <a:ext cx="842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For more, </a:t>
            </a:r>
            <a:r>
              <a:rPr lang="en-US" sz="2000" smtClean="0"/>
              <a:t>see </a:t>
            </a:r>
            <a:r>
              <a:rPr lang="en-US" sz="2000" smtClean="0">
                <a:solidFill>
                  <a:schemeClr val="accent6"/>
                </a:solidFill>
              </a:rPr>
              <a:t>http</a:t>
            </a:r>
            <a:r>
              <a:rPr lang="en-US" sz="2000">
                <a:solidFill>
                  <a:schemeClr val="accent6"/>
                </a:solidFill>
              </a:rPr>
              <a:t>://web.cs.iastate.edu/~cs577/handouts/plucker-coordinates.pdf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1243792" y="2711915"/>
            <a:ext cx="843271" cy="538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9" idx="0"/>
            <a:endCxn id="20" idx="4"/>
          </p:cNvCxnSpPr>
          <p:nvPr/>
        </p:nvCxnSpPr>
        <p:spPr bwMode="auto">
          <a:xfrm flipH="1" flipV="1">
            <a:off x="2239463" y="3402733"/>
            <a:ext cx="198937" cy="1003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46970" y="2325736"/>
                <a:ext cx="36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70" y="2325736"/>
                <a:ext cx="36913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34040" y="2716837"/>
            <a:ext cx="43813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smtClean="0">
                <a:latin typeface="Times New Roman" charset="0"/>
              </a:rPr>
              <a:t>Compute the distance between two lines.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33" name="AutoShape 52"/>
          <p:cNvSpPr>
            <a:spLocks noChangeArrowheads="1"/>
          </p:cNvSpPr>
          <p:nvPr/>
        </p:nvSpPr>
        <p:spPr bwMode="auto">
          <a:xfrm>
            <a:off x="4153040" y="2869237"/>
            <a:ext cx="228600" cy="152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4552422" y="3347721"/>
            <a:ext cx="36682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smtClean="0">
                <a:latin typeface="Times New Roman" charset="0"/>
              </a:rPr>
              <a:t>Find their common perpendicular.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35" name="AutoShape 52"/>
          <p:cNvSpPr>
            <a:spLocks noChangeArrowheads="1"/>
          </p:cNvSpPr>
          <p:nvPr/>
        </p:nvSpPr>
        <p:spPr bwMode="auto">
          <a:xfrm>
            <a:off x="4171422" y="3500121"/>
            <a:ext cx="228600" cy="152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4552422" y="3978605"/>
            <a:ext cx="40863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smtClean="0">
                <a:latin typeface="Times New Roman" charset="0"/>
              </a:rPr>
              <a:t>Find intersections with their common </a:t>
            </a:r>
          </a:p>
          <a:p>
            <a:pPr>
              <a:defRPr/>
            </a:pPr>
            <a:r>
              <a:rPr lang="en-US" sz="2000" smtClean="0">
                <a:latin typeface="Times New Roman" charset="0"/>
              </a:rPr>
              <a:t>perpendicular.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39" name="AutoShape 52"/>
          <p:cNvSpPr>
            <a:spLocks noChangeArrowheads="1"/>
          </p:cNvSpPr>
          <p:nvPr/>
        </p:nvSpPr>
        <p:spPr bwMode="auto">
          <a:xfrm>
            <a:off x="4171422" y="4131005"/>
            <a:ext cx="228600" cy="152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527316" y="4774049"/>
            <a:ext cx="36888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smtClean="0">
                <a:latin typeface="Times New Roman" charset="0"/>
              </a:rPr>
              <a:t>(When the lines intersect, the two </a:t>
            </a:r>
          </a:p>
          <a:p>
            <a:pPr>
              <a:defRPr/>
            </a:pPr>
            <a:r>
              <a:rPr lang="en-US" sz="2000">
                <a:latin typeface="Times New Roman" charset="0"/>
              </a:rPr>
              <a:t> </a:t>
            </a:r>
            <a:r>
              <a:rPr lang="en-US" sz="2000" smtClean="0">
                <a:latin typeface="Times New Roman" charset="0"/>
              </a:rPr>
              <a:t> intersections coincide.) </a:t>
            </a:r>
            <a:endParaRPr lang="en-US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32" grpId="0"/>
      <p:bldP spid="33" grpId="0" animBg="1"/>
      <p:bldP spid="34" grpId="0"/>
      <p:bldP spid="35" grpId="0" animBg="1"/>
      <p:bldP spid="38" grpId="0"/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Dot (Inner) Product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Text Box 12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29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Text Box 13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229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Text Box 14"/>
              <p:cNvSpPr txBox="1">
                <a:spLocks noChangeArrowheads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229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60"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0" name="Text Box 15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1" name="Text Box 16"/>
              <p:cNvSpPr txBox="1">
                <a:spLocks noChangeArrowheads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3" name="Freeform 33"/>
          <p:cNvSpPr>
            <a:spLocks/>
          </p:cNvSpPr>
          <p:nvPr/>
        </p:nvSpPr>
        <p:spPr bwMode="auto">
          <a:xfrm>
            <a:off x="3429000" y="3657600"/>
            <a:ext cx="355600" cy="533400"/>
          </a:xfrm>
          <a:custGeom>
            <a:avLst/>
            <a:gdLst>
              <a:gd name="T0" fmla="*/ 483870000 w 224"/>
              <a:gd name="T1" fmla="*/ 846772500 h 336"/>
              <a:gd name="T2" fmla="*/ 483870000 w 224"/>
              <a:gd name="T3" fmla="*/ 362902500 h 336"/>
              <a:gd name="T4" fmla="*/ 0 w 224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336">
                <a:moveTo>
                  <a:pt x="192" y="336"/>
                </a:moveTo>
                <a:cubicBezTo>
                  <a:pt x="208" y="268"/>
                  <a:pt x="224" y="200"/>
                  <a:pt x="192" y="144"/>
                </a:cubicBezTo>
                <a:cubicBezTo>
                  <a:pt x="160" y="88"/>
                  <a:pt x="80" y="4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4" name="Text Box 34"/>
              <p:cNvSpPr txBox="1">
                <a:spLocks noChangeArrowheads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584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7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8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3" grpId="0" animBg="1"/>
      <p:bldP spid="35843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Cross (Vector) Product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14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Text Box 15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3322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3" name="Text Box 16"/>
              <p:cNvSpPr txBox="1">
                <a:spLocks noChangeArrowheads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(0, 0)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3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76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Text Box 17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5" name="Text Box 18"/>
              <p:cNvSpPr txBox="1">
                <a:spLocks noChangeArrowheads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017" name="Group 49"/>
          <p:cNvGrpSpPr>
            <a:grpSpLocks/>
          </p:cNvGrpSpPr>
          <p:nvPr/>
        </p:nvGrpSpPr>
        <p:grpSpPr bwMode="auto">
          <a:xfrm>
            <a:off x="3733800" y="2022475"/>
            <a:ext cx="2432050" cy="1863725"/>
            <a:chOff x="2352" y="1274"/>
            <a:chExt cx="1532" cy="1174"/>
          </a:xfrm>
        </p:grpSpPr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 flipV="1">
              <a:off x="2688" y="15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11"/>
            <p:cNvSpPr>
              <a:spLocks noChangeArrowheads="1"/>
            </p:cNvSpPr>
            <p:nvPr/>
          </p:nvSpPr>
          <p:spPr bwMode="auto">
            <a:xfrm>
              <a:off x="3024" y="14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V="1">
              <a:off x="2352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7" name="Group 44"/>
            <p:cNvGrpSpPr>
              <a:grpSpLocks/>
            </p:cNvGrpSpPr>
            <p:nvPr/>
          </p:nvGrpSpPr>
          <p:grpSpPr bwMode="auto">
            <a:xfrm>
              <a:off x="3110" y="1274"/>
              <a:ext cx="774" cy="339"/>
              <a:chOff x="3110" y="1274"/>
              <a:chExt cx="774" cy="3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4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3348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49" name="Text Box 21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1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 </a:t>
                </a:r>
              </a:p>
            </p:txBody>
          </p:sp>
        </p:grpSp>
      </p:grpSp>
      <p:sp>
        <p:nvSpPr>
          <p:cNvPr id="339992" name="AutoShape 24"/>
          <p:cNvSpPr>
            <a:spLocks noChangeArrowheads="1"/>
          </p:cNvSpPr>
          <p:nvPr/>
        </p:nvSpPr>
        <p:spPr bwMode="auto">
          <a:xfrm>
            <a:off x="4114800" y="3429000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40013" name="Group 45"/>
          <p:cNvGrpSpPr>
            <a:grpSpLocks/>
          </p:cNvGrpSpPr>
          <p:nvPr/>
        </p:nvGrpSpPr>
        <p:grpSpPr bwMode="auto">
          <a:xfrm>
            <a:off x="5105401" y="3048004"/>
            <a:ext cx="3344863" cy="917576"/>
            <a:chOff x="3206" y="1942"/>
            <a:chExt cx="2107" cy="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en-US" sz="2400" smtClean="0">
                      <a:solidFill>
                        <a:srgbClr val="FF00FF"/>
                      </a:solidFill>
                    </a:rPr>
                    <a:t> is 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the </a:t>
                  </a:r>
                  <a:r>
                    <a:rPr lang="en-US" altLang="en-US" sz="2400" i="1">
                      <a:solidFill>
                        <a:srgbClr val="FF00FF"/>
                      </a:solidFill>
                    </a:rPr>
                    <a:t>signed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 area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solidFill>
                        <a:srgbClr val="FF00FF"/>
                      </a:solidFill>
                    </a:rPr>
                    <a:t>of the parallelogram.</a:t>
                  </a:r>
                </a:p>
              </p:txBody>
            </p:sp>
          </mc:Choice>
          <mc:Fallback xmlns="">
            <p:sp>
              <p:nvSpPr>
                <p:cNvPr id="1334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20" t="-5882" r="-2007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3286" y="222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007" name="Text Box 39"/>
              <p:cNvSpPr txBox="1">
                <a:spLocks noChangeArrowheads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4000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008" name="Freeform 40"/>
          <p:cNvSpPr>
            <a:spLocks/>
          </p:cNvSpPr>
          <p:nvPr/>
        </p:nvSpPr>
        <p:spPr bwMode="auto">
          <a:xfrm>
            <a:off x="3200400" y="4038600"/>
            <a:ext cx="304800" cy="304800"/>
          </a:xfrm>
          <a:custGeom>
            <a:avLst/>
            <a:gdLst>
              <a:gd name="T0" fmla="*/ 483870000 w 192"/>
              <a:gd name="T1" fmla="*/ 483870000 h 192"/>
              <a:gd name="T2" fmla="*/ 362902500 w 192"/>
              <a:gd name="T3" fmla="*/ 120967500 h 192"/>
              <a:gd name="T4" fmla="*/ 0 w 19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4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0015" name="Group 47"/>
          <p:cNvGrpSpPr>
            <a:grpSpLocks/>
          </p:cNvGrpSpPr>
          <p:nvPr/>
        </p:nvGrpSpPr>
        <p:grpSpPr bwMode="auto">
          <a:xfrm>
            <a:off x="304296" y="6180141"/>
            <a:ext cx="7808918" cy="738188"/>
            <a:chOff x="75" y="3884"/>
            <a:chExt cx="4919" cy="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en-US" sz="240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400"/>
                    <a:t> are </a:t>
                  </a:r>
                  <a:r>
                    <a:rPr lang="en-US" altLang="en-US" sz="2400" i="1">
                      <a:solidFill>
                        <a:srgbClr val="FF0000"/>
                      </a:solidFill>
                    </a:rPr>
                    <a:t>collinear</a:t>
                  </a:r>
                  <a:r>
                    <a:rPr lang="en-US" altLang="en-US" sz="240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with the origin</a:t>
                  </a:r>
                  <a:r>
                    <a:rPr lang="en-US" altLang="en-US" sz="240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iff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en-US" sz="2400" smtClean="0"/>
                    <a:t>. </a:t>
                  </a:r>
                  <a:endParaRPr lang="en-US" altLang="en-US" sz="2400"/>
                </a:p>
              </p:txBody>
            </p:sp>
          </mc:Choice>
          <mc:Fallback xmlns="">
            <p:sp>
              <p:nvSpPr>
                <p:cNvPr id="13336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5" t="-10526" r="-340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Text Box 34"/>
            <p:cNvSpPr txBox="1">
              <a:spLocks noChangeArrowheads="1"/>
            </p:cNvSpPr>
            <p:nvPr/>
          </p:nvSpPr>
          <p:spPr bwMode="auto">
            <a:xfrm>
              <a:off x="75" y="402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3338" name="Text Box 42"/>
            <p:cNvSpPr txBox="1">
              <a:spLocks noChangeArrowheads="1"/>
            </p:cNvSpPr>
            <p:nvPr/>
          </p:nvSpPr>
          <p:spPr bwMode="auto">
            <a:xfrm>
              <a:off x="3951" y="4097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  <p:sp>
          <p:nvSpPr>
            <p:cNvPr id="13339" name="Text Box 43"/>
            <p:cNvSpPr txBox="1">
              <a:spLocks noChangeArrowheads="1"/>
            </p:cNvSpPr>
            <p:nvPr/>
          </p:nvSpPr>
          <p:spPr bwMode="auto">
            <a:xfrm>
              <a:off x="2928" y="3984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2" grpId="0" animBg="1"/>
      <p:bldP spid="340007" grpId="0"/>
      <p:bldP spid="340008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Turning of Consecutive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016" name="Text Box 24"/>
              <p:cNvSpPr txBox="1">
                <a:spLocks noChangeArrowheads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accent2"/>
                    </a:solidFill>
                  </a:rPr>
                  <a:t>Counterclockwise               Clockwise                 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Turn of 0 or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101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060" name="Group 68"/>
          <p:cNvGrpSpPr>
            <a:grpSpLocks/>
          </p:cNvGrpSpPr>
          <p:nvPr/>
        </p:nvGrpSpPr>
        <p:grpSpPr bwMode="auto">
          <a:xfrm>
            <a:off x="890588" y="2308225"/>
            <a:ext cx="2390776" cy="2574926"/>
            <a:chOff x="561" y="1454"/>
            <a:chExt cx="1506" cy="1622"/>
          </a:xfrm>
        </p:grpSpPr>
        <p:sp>
          <p:nvSpPr>
            <p:cNvPr id="14390" name="Oval 6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2" name="Oval 8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768" y="235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2"/>
            <p:cNvSpPr>
              <a:spLocks noChangeShapeType="1"/>
            </p:cNvSpPr>
            <p:nvPr/>
          </p:nvSpPr>
          <p:spPr bwMode="auto">
            <a:xfrm flipH="1" flipV="1">
              <a:off x="1296" y="1872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7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8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99" name="Text Box 34"/>
            <p:cNvSpPr txBox="1">
              <a:spLocks noChangeArrowheads="1"/>
            </p:cNvSpPr>
            <p:nvPr/>
          </p:nvSpPr>
          <p:spPr bwMode="auto">
            <a:xfrm>
              <a:off x="1237" y="278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0" name="Text Box 37"/>
            <p:cNvSpPr txBox="1">
              <a:spLocks noChangeArrowheads="1"/>
            </p:cNvSpPr>
            <p:nvPr/>
          </p:nvSpPr>
          <p:spPr bwMode="auto">
            <a:xfrm>
              <a:off x="1876" y="20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1" name="Text Box 40"/>
            <p:cNvSpPr txBox="1">
              <a:spLocks noChangeArrowheads="1"/>
            </p:cNvSpPr>
            <p:nvPr/>
          </p:nvSpPr>
          <p:spPr bwMode="auto">
            <a:xfrm>
              <a:off x="1612" y="145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7467603" y="221773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3" name="Group 71"/>
          <p:cNvGrpSpPr>
            <a:grpSpLocks/>
          </p:cNvGrpSpPr>
          <p:nvPr/>
        </p:nvGrpSpPr>
        <p:grpSpPr bwMode="auto">
          <a:xfrm>
            <a:off x="3810001" y="2514601"/>
            <a:ext cx="2852738" cy="2366963"/>
            <a:chOff x="2400" y="1584"/>
            <a:chExt cx="1797" cy="1491"/>
          </a:xfrm>
        </p:grpSpPr>
        <p:sp>
          <p:nvSpPr>
            <p:cNvPr id="14366" name="Oval 4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7" name="Oval 5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14368" name="Group 70"/>
            <p:cNvGrpSpPr>
              <a:grpSpLocks/>
            </p:cNvGrpSpPr>
            <p:nvPr/>
          </p:nvGrpSpPr>
          <p:grpSpPr bwMode="auto">
            <a:xfrm>
              <a:off x="2400" y="1584"/>
              <a:ext cx="1797" cy="1491"/>
              <a:chOff x="2400" y="1584"/>
              <a:chExt cx="1797" cy="1491"/>
            </a:xfrm>
          </p:grpSpPr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 flipV="1">
                <a:off x="2688" y="1968"/>
                <a:ext cx="336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 flipV="1">
                <a:off x="3072" y="1728"/>
                <a:ext cx="67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3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76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7" name="Text Box 39"/>
              <p:cNvSpPr txBox="1">
                <a:spLocks noChangeArrowheads="1"/>
              </p:cNvSpPr>
              <p:nvPr/>
            </p:nvSpPr>
            <p:spPr bwMode="auto">
              <a:xfrm>
                <a:off x="2832" y="168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8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</a:t>
                </a:r>
                <a:endParaRPr lang="en-US" altLang="en-US" sz="2000"/>
              </a:p>
            </p:txBody>
          </p:sp>
        </p:grp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517525" y="5584825"/>
            <a:ext cx="2487617" cy="627063"/>
            <a:chOff x="326" y="3518"/>
            <a:chExt cx="1567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3810001" y="5784848"/>
            <a:ext cx="2381251" cy="827088"/>
            <a:chOff x="2400" y="3644"/>
            <a:chExt cx="1500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7"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6" name="Group 74"/>
          <p:cNvGrpSpPr>
            <a:grpSpLocks/>
          </p:cNvGrpSpPr>
          <p:nvPr/>
        </p:nvGrpSpPr>
        <p:grpSpPr bwMode="auto">
          <a:xfrm>
            <a:off x="6592889" y="5775323"/>
            <a:ext cx="2465389" cy="814388"/>
            <a:chOff x="4153" y="3638"/>
            <a:chExt cx="1553" cy="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4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53"/>
            <p:cNvSpPr txBox="1">
              <a:spLocks noChangeArrowheads="1"/>
            </p:cNvSpPr>
            <p:nvPr/>
          </p:nvSpPr>
          <p:spPr bwMode="auto">
            <a:xfrm>
              <a:off x="4439" y="389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685800" y="5562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58"/>
              <p:cNvSpPr txBox="1">
                <a:spLocks noChangeArrowheads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9900"/>
                    </a:solidFill>
                  </a:rPr>
                  <a:t>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099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then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endParaRPr lang="en-US" altLang="en-US" sz="24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349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blipFill rotWithShape="0">
                <a:blip r:embed="rId15"/>
                <a:stretch>
                  <a:fillRect l="-1253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6" grpId="0"/>
      <p:bldP spid="341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Case of Collinearity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345684" y="5016110"/>
            <a:ext cx="652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No change of direction                Direction reversal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1981200" y="243472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677863" y="5584825"/>
            <a:ext cx="3390906" cy="652463"/>
            <a:chOff x="427" y="3518"/>
            <a:chExt cx="2136" cy="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5407818" y="5769224"/>
            <a:ext cx="2249488" cy="827088"/>
            <a:chOff x="2400" y="3644"/>
            <a:chExt cx="1417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3"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1460702" y="5589112"/>
            <a:ext cx="6387898" cy="2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 xmlns="">
          <p:sp>
            <p:nvSpPr>
              <p:cNvPr id="5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6096000" y="2372625"/>
            <a:ext cx="1360488" cy="2525713"/>
            <a:chOff x="4704" y="1397"/>
            <a:chExt cx="857" cy="1591"/>
          </a:xfrm>
        </p:grpSpPr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H="1" flipV="1">
              <a:off x="4744" y="1691"/>
              <a:ext cx="404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4796" y="1663"/>
              <a:ext cx="15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3657600" y="1624710"/>
            <a:ext cx="609600" cy="157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smtClean="0"/>
                  <a:t> are collinear. 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253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Intersection of Two Lines</a:t>
            </a:r>
          </a:p>
        </p:txBody>
      </p:sp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25146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p</a:t>
            </a:r>
          </a:p>
        </p:txBody>
      </p:sp>
      <p:sp>
        <p:nvSpPr>
          <p:cNvPr id="15364" name="Line 5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5365" name="Straight Connector 44"/>
          <p:cNvCxnSpPr>
            <a:cxnSpLocks noChangeShapeType="1"/>
          </p:cNvCxnSpPr>
          <p:nvPr/>
        </p:nvCxnSpPr>
        <p:spPr bwMode="auto">
          <a:xfrm>
            <a:off x="1371600" y="2286000"/>
            <a:ext cx="3048000" cy="2057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traight Connector 50"/>
          <p:cNvCxnSpPr>
            <a:cxnSpLocks noChangeShapeType="1"/>
          </p:cNvCxnSpPr>
          <p:nvPr/>
        </p:nvCxnSpPr>
        <p:spPr bwMode="auto">
          <a:xfrm flipV="1">
            <a:off x="1295400" y="2667000"/>
            <a:ext cx="2743200" cy="11430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Oval 15"/>
          <p:cNvSpPr>
            <a:spLocks noChangeArrowheads="1"/>
          </p:cNvSpPr>
          <p:nvPr/>
        </p:nvSpPr>
        <p:spPr bwMode="auto">
          <a:xfrm>
            <a:off x="26670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15368" name="Object 2"/>
          <p:cNvGraphicFramePr>
            <a:graphicFrameLocks noChangeAspect="1"/>
          </p:cNvGraphicFramePr>
          <p:nvPr/>
        </p:nvGraphicFramePr>
        <p:xfrm>
          <a:off x="990600" y="1981200"/>
          <a:ext cx="266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667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885825" y="3581400"/>
          <a:ext cx="325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5" imgW="139579" imgH="215713" progId="Equation.3">
                  <p:embed/>
                </p:oleObj>
              </mc:Choice>
              <mc:Fallback>
                <p:oleObj name="Equation" r:id="rId5" imgW="139579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581400"/>
                        <a:ext cx="325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4"/>
          <p:cNvGraphicFramePr>
            <a:graphicFrameLocks noChangeAspect="1"/>
          </p:cNvGraphicFramePr>
          <p:nvPr/>
        </p:nvGraphicFramePr>
        <p:xfrm>
          <a:off x="4722813" y="1447800"/>
          <a:ext cx="2814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7" imgW="1205977" imgH="215806" progId="Equation.3">
                  <p:embed/>
                </p:oleObj>
              </mc:Choice>
              <mc:Fallback>
                <p:oleObj name="Equation" r:id="rId7" imgW="120597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1447800"/>
                        <a:ext cx="2814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5"/>
          <p:cNvGraphicFramePr>
            <a:graphicFrameLocks noChangeAspect="1"/>
          </p:cNvGraphicFramePr>
          <p:nvPr/>
        </p:nvGraphicFramePr>
        <p:xfrm>
          <a:off x="4710113" y="1981200"/>
          <a:ext cx="2992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9" imgW="1282700" imgH="215900" progId="Equation.3">
                  <p:embed/>
                </p:oleObj>
              </mc:Choice>
              <mc:Fallback>
                <p:oleObj name="Equation" r:id="rId9" imgW="1282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981200"/>
                        <a:ext cx="2992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72000" y="2590800"/>
            <a:ext cx="4265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Rewrite the above equations in terms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dot products:  </a:t>
            </a:r>
          </a:p>
        </p:txBody>
      </p:sp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4876800" y="3429000"/>
          <a:ext cx="3170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11" imgW="1358310" imgH="215806" progId="Equation.3">
                  <p:embed/>
                </p:oleObj>
              </mc:Choice>
              <mc:Fallback>
                <p:oleObj name="Equation" r:id="rId11" imgW="135831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0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4800600" y="3962400"/>
          <a:ext cx="3287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13" imgW="1409088" imgH="215806" progId="Equation.3">
                  <p:embed/>
                </p:oleObj>
              </mc:Choice>
              <mc:Fallback>
                <p:oleObj name="Equation" r:id="rId13" imgW="140908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3287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838200" y="5029200"/>
            <a:ext cx="7994650" cy="436563"/>
            <a:chOff x="838200" y="4864100"/>
            <a:chExt cx="7994496" cy="436563"/>
          </a:xfrm>
        </p:grpSpPr>
        <p:sp>
          <p:nvSpPr>
            <p:cNvPr id="15379" name="TextBox 60"/>
            <p:cNvSpPr txBox="1">
              <a:spLocks noChangeArrowheads="1"/>
            </p:cNvSpPr>
            <p:nvPr/>
          </p:nvSpPr>
          <p:spPr bwMode="auto">
            <a:xfrm>
              <a:off x="838200" y="4876800"/>
              <a:ext cx="79944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Hence                   is perpendicular to both                      and                      .    </a:t>
              </a:r>
            </a:p>
          </p:txBody>
        </p:sp>
        <p:graphicFrame>
          <p:nvGraphicFramePr>
            <p:cNvPr id="15380" name="Object 8"/>
            <p:cNvGraphicFramePr>
              <a:graphicFrameLocks noChangeAspect="1"/>
            </p:cNvGraphicFramePr>
            <p:nvPr/>
          </p:nvGraphicFramePr>
          <p:xfrm>
            <a:off x="1752600" y="4876800"/>
            <a:ext cx="898525" cy="398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9" name="Equation" r:id="rId15" imgW="457002" imgH="203112" progId="Equation.3">
                    <p:embed/>
                  </p:oleObj>
                </mc:Choice>
                <mc:Fallback>
                  <p:oleObj name="Equation" r:id="rId15" imgW="45700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4876800"/>
                          <a:ext cx="898525" cy="398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10"/>
            <p:cNvGraphicFramePr>
              <a:graphicFrameLocks noChangeAspect="1"/>
            </p:cNvGraphicFramePr>
            <p:nvPr/>
          </p:nvGraphicFramePr>
          <p:xfrm>
            <a:off x="5257800" y="4864100"/>
            <a:ext cx="1198563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0" name="Equation" r:id="rId17" imgW="609336" imgH="215806" progId="Equation.3">
                    <p:embed/>
                  </p:oleObj>
                </mc:Choice>
                <mc:Fallback>
                  <p:oleObj name="Equation" r:id="rId17" imgW="609336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864100"/>
                          <a:ext cx="1198563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11"/>
            <p:cNvGraphicFramePr>
              <a:graphicFrameLocks noChangeAspect="1"/>
            </p:cNvGraphicFramePr>
            <p:nvPr/>
          </p:nvGraphicFramePr>
          <p:xfrm>
            <a:off x="7037388" y="4876800"/>
            <a:ext cx="129857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1" name="Equation" r:id="rId19" imgW="660113" imgH="215806" progId="Equation.3">
                    <p:embed/>
                  </p:oleObj>
                </mc:Choice>
                <mc:Fallback>
                  <p:oleObj name="Equation" r:id="rId19" imgW="660113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7388" y="4876800"/>
                          <a:ext cx="129857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914400" y="5715000"/>
            <a:ext cx="5048250" cy="400050"/>
            <a:chOff x="914400" y="5715000"/>
            <a:chExt cx="5048749" cy="400170"/>
          </a:xfrm>
        </p:grpSpPr>
        <p:graphicFrame>
          <p:nvGraphicFramePr>
            <p:cNvPr id="15377" name="Object 9"/>
            <p:cNvGraphicFramePr>
              <a:graphicFrameLocks noChangeAspect="1"/>
            </p:cNvGraphicFramePr>
            <p:nvPr/>
          </p:nvGraphicFramePr>
          <p:xfrm>
            <a:off x="914400" y="5715000"/>
            <a:ext cx="89852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2" name="Equation" r:id="rId21" imgW="457002" imgH="203112" progId="Equation.3">
                    <p:embed/>
                  </p:oleObj>
                </mc:Choice>
                <mc:Fallback>
                  <p:oleObj name="Equation" r:id="rId21" imgW="457002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715000"/>
                          <a:ext cx="898525" cy="39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TextBox 71"/>
            <p:cNvSpPr txBox="1">
              <a:spLocks noChangeArrowheads="1"/>
            </p:cNvSpPr>
            <p:nvPr/>
          </p:nvSpPr>
          <p:spPr bwMode="auto">
            <a:xfrm>
              <a:off x="1828800" y="5715000"/>
              <a:ext cx="4134349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must be </a:t>
              </a:r>
              <a:r>
                <a:rPr lang="en-US" altLang="en-US" sz="2000">
                  <a:solidFill>
                    <a:srgbClr val="FF00FF"/>
                  </a:solidFill>
                </a:rPr>
                <a:t>parallel to their cross product</a:t>
              </a:r>
              <a:r>
                <a:rPr lang="en-US" altLang="en-US" sz="2000"/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Homogeneous Coordinates</a:t>
            </a:r>
          </a:p>
        </p:txBody>
      </p:sp>
      <p:sp>
        <p:nvSpPr>
          <p:cNvPr id="16387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5105400" y="1371600"/>
          <a:ext cx="1127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1127125" cy="500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Box 22"/>
          <p:cNvSpPr txBox="1">
            <a:spLocks noChangeArrowheads="1"/>
          </p:cNvSpPr>
          <p:nvPr/>
        </p:nvSpPr>
        <p:spPr bwMode="auto">
          <a:xfrm>
            <a:off x="762000" y="1371600"/>
            <a:ext cx="437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Represent every point               as 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38600" y="1981200"/>
            <a:ext cx="3952875" cy="457200"/>
            <a:chOff x="4038600" y="2057400"/>
            <a:chExt cx="3952875" cy="457200"/>
          </a:xfrm>
        </p:grpSpPr>
        <p:sp>
          <p:nvSpPr>
            <p:cNvPr id="16403" name="TextBox 23"/>
            <p:cNvSpPr txBox="1">
              <a:spLocks noChangeArrowheads="1"/>
            </p:cNvSpPr>
            <p:nvPr/>
          </p:nvSpPr>
          <p:spPr bwMode="auto">
            <a:xfrm>
              <a:off x="4038600" y="2057400"/>
              <a:ext cx="31935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FF0000"/>
                  </a:solidFill>
                </a:rPr>
                <a:t>homogeneous coordinates </a:t>
              </a:r>
              <a:r>
                <a:rPr lang="en-US" altLang="en-US" sz="2000"/>
                <a:t>of </a:t>
              </a:r>
            </a:p>
          </p:txBody>
        </p:sp>
        <p:graphicFrame>
          <p:nvGraphicFramePr>
            <p:cNvPr id="16404" name="Object 3"/>
            <p:cNvGraphicFramePr>
              <a:graphicFrameLocks noChangeAspect="1"/>
            </p:cNvGraphicFramePr>
            <p:nvPr/>
          </p:nvGraphicFramePr>
          <p:xfrm>
            <a:off x="7162800" y="2057400"/>
            <a:ext cx="8286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1" name="Equation" r:id="rId5" imgW="368140" imgH="203112" progId="Equation.3">
                    <p:embed/>
                  </p:oleObj>
                </mc:Choice>
                <mc:Fallback>
                  <p:oleObj name="Equation" r:id="rId5" imgW="368140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2800" y="2057400"/>
                          <a:ext cx="8286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295400" y="3276600"/>
          <a:ext cx="69913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7" imgW="3556000" imgH="215900" progId="Equation.3">
                  <p:embed/>
                </p:oleObj>
              </mc:Choice>
              <mc:Fallback>
                <p:oleObj name="Equation" r:id="rId7" imgW="35560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9913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85800" y="2667000"/>
            <a:ext cx="7646988" cy="500063"/>
            <a:chOff x="2057400" y="2667000"/>
            <a:chExt cx="7646145" cy="500063"/>
          </a:xfrm>
        </p:grpSpPr>
        <p:graphicFrame>
          <p:nvGraphicFramePr>
            <p:cNvPr id="16401" name="Object 4"/>
            <p:cNvGraphicFramePr>
              <a:graphicFrameLocks noChangeAspect="1"/>
            </p:cNvGraphicFramePr>
            <p:nvPr/>
          </p:nvGraphicFramePr>
          <p:xfrm>
            <a:off x="3733690" y="2667000"/>
            <a:ext cx="11271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3" name="Equation" r:id="rId9" imgW="457002" imgH="203112" progId="Equation.3">
                    <p:embed/>
                  </p:oleObj>
                </mc:Choice>
                <mc:Fallback>
                  <p:oleObj name="Equation" r:id="rId9" imgW="457002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690" y="2667000"/>
                          <a:ext cx="11271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TextBox 27"/>
            <p:cNvSpPr txBox="1">
              <a:spLocks noChangeArrowheads="1"/>
            </p:cNvSpPr>
            <p:nvPr/>
          </p:nvSpPr>
          <p:spPr bwMode="auto">
            <a:xfrm>
              <a:off x="2057400" y="2667000"/>
              <a:ext cx="76461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Intersection                 is parallel to the cross product vector: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90600" y="4114800"/>
            <a:ext cx="558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Normalize the </a:t>
            </a:r>
            <a:r>
              <a:rPr lang="en-US" altLang="en-US" sz="2000" i="1"/>
              <a:t>z</a:t>
            </a:r>
            <a:r>
              <a:rPr lang="en-US" altLang="en-US" sz="2000"/>
              <a:t>-coordinate of the cross product to 1.</a:t>
            </a:r>
          </a:p>
        </p:txBody>
      </p:sp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2819400" y="4648200"/>
          <a:ext cx="32210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11" imgW="1637589" imgH="431613" progId="Equation.3">
                  <p:embed/>
                </p:oleObj>
              </mc:Choice>
              <mc:Fallback>
                <p:oleObj name="Equation" r:id="rId11" imgW="1637589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2210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90600" y="5791200"/>
            <a:ext cx="3262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Hence the intersection point:  </a:t>
            </a:r>
          </a:p>
        </p:txBody>
      </p:sp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4822825" y="5715000"/>
          <a:ext cx="3022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13" imgW="1536700" imgH="431800" progId="Equation.3">
                  <p:embed/>
                </p:oleObj>
              </mc:Choice>
              <mc:Fallback>
                <p:oleObj name="Equation" r:id="rId13" imgW="1536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5715000"/>
                        <a:ext cx="3022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38600" y="3657600"/>
            <a:ext cx="445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homogeneous coordinates of intersection </a:t>
            </a: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4267200" y="3733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399" name="Object 3"/>
          <p:cNvGraphicFramePr>
            <a:graphicFrameLocks noChangeAspect="1"/>
          </p:cNvGraphicFramePr>
          <p:nvPr/>
        </p:nvGraphicFramePr>
        <p:xfrm>
          <a:off x="3581400" y="1371600"/>
          <a:ext cx="91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15" imgW="368140" imgH="203112" progId="Equation.3">
                  <p:embed/>
                </p:oleObj>
              </mc:Choice>
              <mc:Fallback>
                <p:oleObj name="Equation" r:id="rId15" imgW="36814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914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20"/>
          <p:cNvSpPr>
            <a:spLocks/>
          </p:cNvSpPr>
          <p:nvPr/>
        </p:nvSpPr>
        <p:spPr bwMode="auto">
          <a:xfrm>
            <a:off x="620713" y="3136900"/>
            <a:ext cx="2135187" cy="2068513"/>
          </a:xfrm>
          <a:custGeom>
            <a:avLst/>
            <a:gdLst>
              <a:gd name="T0" fmla="*/ 2095536 w 2135717"/>
              <a:gd name="T1" fmla="*/ 1995944 h 2067983"/>
              <a:gd name="T2" fmla="*/ 573049 w 2135717"/>
              <a:gd name="T3" fmla="*/ 1868816 h 2067983"/>
              <a:gd name="T4" fmla="*/ 40177 w 2135717"/>
              <a:gd name="T5" fmla="*/ 788208 h 2067983"/>
              <a:gd name="T6" fmla="*/ 331989 w 2135717"/>
              <a:gd name="T7" fmla="*/ 228836 h 2067983"/>
              <a:gd name="T8" fmla="*/ 979045 w 2135717"/>
              <a:gd name="T9" fmla="*/ 76280 h 2067983"/>
              <a:gd name="T10" fmla="*/ 1765666 w 2135717"/>
              <a:gd name="T11" fmla="*/ 76280 h 2067983"/>
              <a:gd name="T12" fmla="*/ 2133597 w 2135717"/>
              <a:gd name="T13" fmla="*/ 0 h 20679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35717"/>
              <a:gd name="T22" fmla="*/ 0 h 2067983"/>
              <a:gd name="T23" fmla="*/ 2135717 w 2135717"/>
              <a:gd name="T24" fmla="*/ 2067983 h 20679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35717" h="2067983">
                <a:moveTo>
                  <a:pt x="2097617" y="1993900"/>
                </a:moveTo>
                <a:cubicBezTo>
                  <a:pt x="1507067" y="2030941"/>
                  <a:pt x="916517" y="2067983"/>
                  <a:pt x="573617" y="1866900"/>
                </a:cubicBezTo>
                <a:cubicBezTo>
                  <a:pt x="230717" y="1665817"/>
                  <a:pt x="80434" y="1060450"/>
                  <a:pt x="40217" y="787400"/>
                </a:cubicBezTo>
                <a:cubicBezTo>
                  <a:pt x="0" y="514350"/>
                  <a:pt x="175684" y="347133"/>
                  <a:pt x="332317" y="228600"/>
                </a:cubicBezTo>
                <a:cubicBezTo>
                  <a:pt x="488950" y="110067"/>
                  <a:pt x="740834" y="101600"/>
                  <a:pt x="980017" y="76200"/>
                </a:cubicBezTo>
                <a:cubicBezTo>
                  <a:pt x="1219200" y="50800"/>
                  <a:pt x="1574800" y="88900"/>
                  <a:pt x="1767417" y="76200"/>
                </a:cubicBezTo>
                <a:cubicBezTo>
                  <a:pt x="1960034" y="63500"/>
                  <a:pt x="2047875" y="31750"/>
                  <a:pt x="2135717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4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Intersection Example</a:t>
            </a:r>
          </a:p>
        </p:txBody>
      </p:sp>
      <p:sp>
        <p:nvSpPr>
          <p:cNvPr id="17411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685800" y="1371600"/>
            <a:ext cx="470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Find the intersect point of  the lines: </a:t>
            </a: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1600200" y="1981200"/>
          <a:ext cx="1914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1914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4343400" y="1981200"/>
          <a:ext cx="2028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901309" imgH="203112" progId="Equation.3">
                  <p:embed/>
                </p:oleObj>
              </mc:Choice>
              <mc:Fallback>
                <p:oleObj name="Equation" r:id="rId5" imgW="901309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2028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0" y="2743200"/>
            <a:ext cx="679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Take the cross product of the two coefficient vectors: 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905000" y="3505200"/>
          <a:ext cx="4143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7" imgW="1841500" imgH="203200" progId="Equation.3">
                  <p:embed/>
                </p:oleObj>
              </mc:Choice>
              <mc:Fallback>
                <p:oleObj name="Equation" r:id="rId7" imgW="1841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4143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38200" y="4267200"/>
            <a:ext cx="3800475" cy="885825"/>
            <a:chOff x="838200" y="4267200"/>
            <a:chExt cx="3800475" cy="885825"/>
          </a:xfrm>
        </p:grpSpPr>
        <p:sp>
          <p:nvSpPr>
            <p:cNvPr id="17418" name="TextBox 10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25058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Intersection point: </a:t>
              </a:r>
            </a:p>
          </p:txBody>
        </p:sp>
        <p:graphicFrame>
          <p:nvGraphicFramePr>
            <p:cNvPr id="17419" name="Object 5"/>
            <p:cNvGraphicFramePr>
              <a:graphicFrameLocks noChangeAspect="1"/>
            </p:cNvGraphicFramePr>
            <p:nvPr/>
          </p:nvGraphicFramePr>
          <p:xfrm>
            <a:off x="3352800" y="4267200"/>
            <a:ext cx="128587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" name="Equation" r:id="rId9" imgW="571252" imgH="393529" progId="Equation.3">
                    <p:embed/>
                  </p:oleObj>
                </mc:Choice>
                <mc:Fallback>
                  <p:oleObj name="Equation" r:id="rId9" imgW="571252" imgH="39352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4267200"/>
                          <a:ext cx="1285875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Two Parallel Lines</a:t>
            </a:r>
          </a:p>
        </p:txBody>
      </p:sp>
      <p:sp>
        <p:nvSpPr>
          <p:cNvPr id="18435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3657600" y="1295400"/>
          <a:ext cx="2814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3" imgW="1205977" imgH="215806" progId="Equation.3">
                  <p:embed/>
                </p:oleObj>
              </mc:Choice>
              <mc:Fallback>
                <p:oleObj name="Equation" r:id="rId3" imgW="1205977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28146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3581400" y="2057400"/>
          <a:ext cx="2992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5" imgW="1282700" imgH="215900" progId="Equation.3">
                  <p:embed/>
                </p:oleObj>
              </mc:Choice>
              <mc:Fallback>
                <p:oleObj name="Equation" r:id="rId5" imgW="12827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2992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38" name="Straight Connector 6"/>
          <p:cNvCxnSpPr>
            <a:cxnSpLocks noChangeShapeType="1"/>
          </p:cNvCxnSpPr>
          <p:nvPr/>
        </p:nvCxnSpPr>
        <p:spPr bwMode="auto">
          <a:xfrm flipV="1">
            <a:off x="990600" y="1524000"/>
            <a:ext cx="2133600" cy="15240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Connector 7"/>
          <p:cNvCxnSpPr>
            <a:cxnSpLocks noChangeShapeType="1"/>
          </p:cNvCxnSpPr>
          <p:nvPr/>
        </p:nvCxnSpPr>
        <p:spPr bwMode="auto">
          <a:xfrm flipV="1">
            <a:off x="1143000" y="2514600"/>
            <a:ext cx="2133600" cy="15240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1752600" y="3962400"/>
          <a:ext cx="69913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7" imgW="3556000" imgH="215900" progId="Equation.3">
                  <p:embed/>
                </p:oleObj>
              </mc:Choice>
              <mc:Fallback>
                <p:oleObj name="Equation" r:id="rId7" imgW="35560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69913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4267200" y="2819400"/>
          <a:ext cx="2000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9" imgW="888614" imgH="215806" progId="Equation.3">
                  <p:embed/>
                </p:oleObj>
              </mc:Choice>
              <mc:Fallback>
                <p:oleObj name="Equation" r:id="rId9" imgW="88861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19400"/>
                        <a:ext cx="2000250" cy="485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2" name="Object 6"/>
          <p:cNvGraphicFramePr>
            <a:graphicFrameLocks noChangeAspect="1"/>
          </p:cNvGraphicFramePr>
          <p:nvPr/>
        </p:nvGraphicFramePr>
        <p:xfrm>
          <a:off x="4343400" y="4495800"/>
          <a:ext cx="32956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11" imgW="1675673" imgH="215806" progId="Equation.3">
                  <p:embed/>
                </p:oleObj>
              </mc:Choice>
              <mc:Fallback>
                <p:oleObj name="Equation" r:id="rId11" imgW="167567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32956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7164388" y="5105400"/>
            <a:ext cx="4556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1800" y="5410200"/>
            <a:ext cx="177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point at infinity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00" y="5943600"/>
            <a:ext cx="5106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FF"/>
                </a:solidFill>
              </a:rPr>
              <a:t>Two parallel lines “intersect” at infinity.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FF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4796</TotalTime>
  <Words>333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Symbol</vt:lpstr>
      <vt:lpstr>Times New Roman</vt:lpstr>
      <vt:lpstr>Blank Presentation</vt:lpstr>
      <vt:lpstr>Equation</vt:lpstr>
      <vt:lpstr>Line Segments &amp; Vectors</vt:lpstr>
      <vt:lpstr>Dot (Inner) Product</vt:lpstr>
      <vt:lpstr>Cross (Vector) Product</vt:lpstr>
      <vt:lpstr>Turning of Consecutive Segments</vt:lpstr>
      <vt:lpstr>Case of Collinearity</vt:lpstr>
      <vt:lpstr>Intersection of Two Lines</vt:lpstr>
      <vt:lpstr>Homogeneous Coordinates</vt:lpstr>
      <vt:lpstr>Intersection Example</vt:lpstr>
      <vt:lpstr>Two Parallel Lines</vt:lpstr>
      <vt:lpstr>Line through Two Points</vt:lpstr>
      <vt:lpstr>Advantages of Homogeneous Coordinates</vt:lpstr>
      <vt:lpstr>Lines in the Space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104</cp:revision>
  <dcterms:created xsi:type="dcterms:W3CDTF">1999-03-29T05:24:19Z</dcterms:created>
  <dcterms:modified xsi:type="dcterms:W3CDTF">2015-10-15T14:42:59Z</dcterms:modified>
</cp:coreProperties>
</file>