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05" r:id="rId5"/>
    <p:sldId id="333" r:id="rId6"/>
    <p:sldId id="30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D7760"/>
    <a:srgbClr val="63AF90"/>
    <a:srgbClr val="B96407"/>
    <a:srgbClr val="4D4D4D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16BEE4E-F37F-456A-8D3E-49A6162DB6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CE371-DB23-49E5-8D1D-E185CB881E3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EF3A-B91A-41C7-995F-D13822C902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FEF3A-B91A-41C7-995F-D13822C902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FEF3A-B91A-41C7-995F-D13822C902D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APM_title_bott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25825"/>
            <a:ext cx="91440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8037513" y="6630988"/>
            <a:ext cx="762000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66321555-FB79-4D4B-B619-8AD7112DBAE0}" type="slidenum">
              <a:rPr lang="en-US" sz="700">
                <a:solidFill>
                  <a:srgbClr val="FFFFFF"/>
                </a:solidFill>
                <a:latin typeface="Arial" charset="0"/>
                <a:ea typeface="ＭＳ Ｐゴシック" pitchFamily="-48" charset="-128"/>
              </a:rPr>
              <a:pPr algn="r">
                <a:defRPr/>
              </a:pPr>
              <a:t>‹#›</a:t>
            </a:fld>
            <a:endParaRPr lang="en-US" sz="700">
              <a:solidFill>
                <a:srgbClr val="FFFFFF"/>
              </a:solidFill>
              <a:latin typeface="Arial" charset="0"/>
              <a:ea typeface="ＭＳ Ｐゴシック" pitchFamily="-48" charset="-128"/>
            </a:endParaRP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414338" y="6646863"/>
            <a:ext cx="1825625" cy="198437"/>
          </a:xfrm>
          <a:prstGeom prst="rect">
            <a:avLst/>
          </a:prstGeom>
          <a:noFill/>
          <a:ln w="9525" algn="ctr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>
                <a:solidFill>
                  <a:srgbClr val="FFFFFF"/>
                </a:solidFill>
                <a:latin typeface="Arial" charset="0"/>
                <a:ea typeface="ＭＳ Ｐゴシック" pitchFamily="-48" charset="-128"/>
              </a:rPr>
              <a:t>© AppliedMicro Proprietary &amp; Confidential</a:t>
            </a:r>
          </a:p>
        </p:txBody>
      </p:sp>
      <p:pic>
        <p:nvPicPr>
          <p:cNvPr id="7" name="Picture 27" descr="APM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5763" y="1287463"/>
            <a:ext cx="3290887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11113" y="3509963"/>
            <a:ext cx="61198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Oval 29"/>
          <p:cNvSpPr>
            <a:spLocks noChangeArrowheads="1"/>
          </p:cNvSpPr>
          <p:nvPr/>
        </p:nvSpPr>
        <p:spPr bwMode="auto">
          <a:xfrm>
            <a:off x="6124575" y="3471863"/>
            <a:ext cx="74613" cy="74612"/>
          </a:xfrm>
          <a:prstGeom prst="ellipse">
            <a:avLst/>
          </a:prstGeom>
          <a:noFill/>
          <a:ln w="19050" algn="ctr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952875"/>
            <a:ext cx="7772400" cy="1038225"/>
          </a:xfrm>
        </p:spPr>
        <p:txBody>
          <a:bodyPr anchor="b"/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99063"/>
            <a:ext cx="6400800" cy="796925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APM_divider_bkgrd"/>
          <p:cNvPicPr>
            <a:picLocks noChangeAspect="1" noChangeArrowheads="1"/>
          </p:cNvPicPr>
          <p:nvPr/>
        </p:nvPicPr>
        <p:blipFill>
          <a:blip r:embed="rId2" cstate="print"/>
          <a:srcRect t="51468" b="18034"/>
          <a:stretch>
            <a:fillRect/>
          </a:stretch>
        </p:blipFill>
        <p:spPr bwMode="auto">
          <a:xfrm>
            <a:off x="-11113" y="4764088"/>
            <a:ext cx="9155113" cy="20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APM_foo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675188"/>
            <a:ext cx="9144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037513" y="6630988"/>
            <a:ext cx="762000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F761C8D2-E78F-4E7E-81E6-874E5E1A70C7}" type="slidenum">
              <a:rPr lang="en-US" sz="700">
                <a:solidFill>
                  <a:schemeClr val="bg1"/>
                </a:solidFill>
                <a:latin typeface="Arial" charset="0"/>
                <a:ea typeface="ＭＳ Ｐゴシック" pitchFamily="-48" charset="-128"/>
              </a:rPr>
              <a:pPr algn="r">
                <a:defRPr/>
              </a:pPr>
              <a:t>‹#›</a:t>
            </a:fld>
            <a:endParaRPr lang="en-US" sz="700">
              <a:solidFill>
                <a:schemeClr val="bg1"/>
              </a:solidFill>
              <a:latin typeface="Arial" charset="0"/>
              <a:ea typeface="ＭＳ Ｐゴシック" pitchFamily="-48" charset="-128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14338" y="6646863"/>
            <a:ext cx="1825625" cy="198437"/>
          </a:xfrm>
          <a:prstGeom prst="rect">
            <a:avLst/>
          </a:prstGeom>
          <a:noFill/>
          <a:ln w="9525" algn="ctr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>
                <a:solidFill>
                  <a:srgbClr val="FFFFFF"/>
                </a:solidFill>
                <a:latin typeface="Arial" charset="0"/>
                <a:ea typeface="ＭＳ Ｐゴシック" pitchFamily="-48" charset="-128"/>
              </a:rPr>
              <a:t>© AppliedMicro Proprietary &amp; Confidential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11113" y="4799013"/>
            <a:ext cx="61198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6124575" y="4760913"/>
            <a:ext cx="74613" cy="74612"/>
          </a:xfrm>
          <a:prstGeom prst="ellipse">
            <a:avLst/>
          </a:prstGeom>
          <a:noFill/>
          <a:ln w="19050" algn="ctr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09" y="3198587"/>
            <a:ext cx="6036487" cy="1143000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667" y="5236837"/>
            <a:ext cx="7567612" cy="1163961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PM_divider_bkg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13" y="0"/>
            <a:ext cx="9155113" cy="686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8037513" y="6630988"/>
            <a:ext cx="762000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1BBCDE2-D6EF-4D33-9357-1F54C4BCB522}" type="slidenum">
              <a:rPr lang="en-US" sz="700">
                <a:solidFill>
                  <a:schemeClr val="bg1"/>
                </a:solidFill>
                <a:latin typeface="Arial" charset="0"/>
                <a:ea typeface="ＭＳ Ｐゴシック" pitchFamily="-48" charset="-128"/>
              </a:rPr>
              <a:pPr algn="r">
                <a:defRPr/>
              </a:pPr>
              <a:t>‹#›</a:t>
            </a:fld>
            <a:endParaRPr lang="en-US" sz="700">
              <a:solidFill>
                <a:schemeClr val="bg1"/>
              </a:solidFill>
              <a:latin typeface="Arial" charset="0"/>
              <a:ea typeface="ＭＳ Ｐゴシック" pitchFamily="-48" charset="-128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14338" y="6646863"/>
            <a:ext cx="1825625" cy="198437"/>
          </a:xfrm>
          <a:prstGeom prst="rect">
            <a:avLst/>
          </a:prstGeom>
          <a:noFill/>
          <a:ln w="9525" algn="ctr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>
                <a:solidFill>
                  <a:srgbClr val="FFFFFF"/>
                </a:solidFill>
                <a:latin typeface="Arial" charset="0"/>
                <a:ea typeface="ＭＳ Ｐゴシック" pitchFamily="-48" charset="-128"/>
              </a:rPr>
              <a:t>© AppliedMicro Proprietary &amp;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330" y="1178515"/>
            <a:ext cx="7772400" cy="1362075"/>
          </a:xfrm>
        </p:spPr>
        <p:txBody>
          <a:bodyPr anchor="b"/>
          <a:lstStyle>
            <a:lvl1pPr algn="ctr">
              <a:defRPr sz="3000" b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330" y="2701442"/>
            <a:ext cx="77724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411288"/>
            <a:ext cx="370681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8625" y="1411288"/>
            <a:ext cx="37084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ash/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8037513" y="6630988"/>
            <a:ext cx="762000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896BB5CF-47E7-4670-8825-D7B4F79899BD}" type="slidenum">
              <a:rPr lang="en-US" sz="700">
                <a:solidFill>
                  <a:schemeClr val="accent4"/>
                </a:solidFill>
                <a:latin typeface="Arial" charset="0"/>
                <a:ea typeface="ＭＳ Ｐゴシック" pitchFamily="-48" charset="-128"/>
              </a:rPr>
              <a:pPr algn="r">
                <a:defRPr/>
              </a:pPr>
              <a:t>‹#›</a:t>
            </a:fld>
            <a:endParaRPr lang="en-US" sz="700">
              <a:solidFill>
                <a:schemeClr val="accent4"/>
              </a:solidFill>
              <a:latin typeface="Arial" charset="0"/>
              <a:ea typeface="ＭＳ Ｐゴシック" pitchFamily="-48" charset="-128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414338" y="6646863"/>
            <a:ext cx="1825625" cy="198437"/>
          </a:xfrm>
          <a:prstGeom prst="rect">
            <a:avLst/>
          </a:prstGeom>
          <a:noFill/>
          <a:ln w="9525" algn="ctr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 dirty="0">
                <a:solidFill>
                  <a:schemeClr val="accent4"/>
                </a:solidFill>
                <a:latin typeface="Arial" charset="0"/>
                <a:ea typeface="ＭＳ Ｐゴシック" pitchFamily="-48" charset="-128"/>
              </a:rPr>
              <a:t>© </a:t>
            </a:r>
            <a:r>
              <a:rPr lang="en-US" sz="700" dirty="0" err="1">
                <a:solidFill>
                  <a:schemeClr val="accent4"/>
                </a:solidFill>
                <a:latin typeface="Arial" charset="0"/>
                <a:ea typeface="ＭＳ Ｐゴシック" pitchFamily="-48" charset="-128"/>
              </a:rPr>
              <a:t>AppliedMicro</a:t>
            </a:r>
            <a:r>
              <a:rPr lang="en-US" sz="700" dirty="0">
                <a:solidFill>
                  <a:schemeClr val="accent4"/>
                </a:solidFill>
                <a:latin typeface="Arial" charset="0"/>
                <a:ea typeface="ＭＳ Ｐゴシック" pitchFamily="-48" charset="-128"/>
              </a:rPr>
              <a:t> Proprietary &amp; Confidential</a:t>
            </a:r>
          </a:p>
        </p:txBody>
      </p:sp>
      <p:pic>
        <p:nvPicPr>
          <p:cNvPr id="4" name="Picture 9" descr="APM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5763" y="2879725"/>
            <a:ext cx="3290887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1638" y="63500"/>
            <a:ext cx="75358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9413" y="1411288"/>
            <a:ext cx="7567612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15" descr="APM_footer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340475"/>
            <a:ext cx="9144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0" y="1144588"/>
            <a:ext cx="868521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44" name="Oval 20"/>
          <p:cNvSpPr>
            <a:spLocks noChangeArrowheads="1"/>
          </p:cNvSpPr>
          <p:nvPr/>
        </p:nvSpPr>
        <p:spPr bwMode="auto">
          <a:xfrm>
            <a:off x="8678863" y="1106488"/>
            <a:ext cx="74612" cy="74612"/>
          </a:xfrm>
          <a:prstGeom prst="ellipse">
            <a:avLst/>
          </a:prstGeom>
          <a:noFill/>
          <a:ln w="19050" algn="ctr">
            <a:solidFill>
              <a:schemeClr val="accent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8037513" y="6630988"/>
            <a:ext cx="762000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4F071D69-894F-40D9-A0D6-41482AD6AF52}" type="slidenum">
              <a:rPr lang="en-US" sz="700">
                <a:solidFill>
                  <a:schemeClr val="bg1"/>
                </a:solidFill>
                <a:latin typeface="Arial" charset="0"/>
                <a:ea typeface="ＭＳ Ｐゴシック" pitchFamily="-48" charset="-128"/>
              </a:rPr>
              <a:pPr algn="r">
                <a:defRPr/>
              </a:pPr>
              <a:t>‹#›</a:t>
            </a:fld>
            <a:endParaRPr lang="en-US" sz="700">
              <a:solidFill>
                <a:schemeClr val="bg1"/>
              </a:solidFill>
              <a:latin typeface="Arial" charset="0"/>
              <a:ea typeface="ＭＳ Ｐゴシック" pitchFamily="-48" charset="-128"/>
            </a:endParaRPr>
          </a:p>
        </p:txBody>
      </p:sp>
      <p:sp>
        <p:nvSpPr>
          <p:cNvPr id="1046" name="Text Box 22"/>
          <p:cNvSpPr txBox="1">
            <a:spLocks noChangeArrowheads="1"/>
          </p:cNvSpPr>
          <p:nvPr/>
        </p:nvSpPr>
        <p:spPr bwMode="auto">
          <a:xfrm>
            <a:off x="414338" y="6646863"/>
            <a:ext cx="1825625" cy="198437"/>
          </a:xfrm>
          <a:prstGeom prst="rect">
            <a:avLst/>
          </a:prstGeom>
          <a:noFill/>
          <a:ln w="9525" algn="ctr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>
                <a:solidFill>
                  <a:srgbClr val="FFFFFF"/>
                </a:solidFill>
                <a:latin typeface="Arial" charset="0"/>
                <a:ea typeface="ＭＳ Ｐゴシック" pitchFamily="-48" charset="-128"/>
              </a:rPr>
              <a:t>© AppliedMicro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2" r:id="rId2"/>
    <p:sldLayoutId id="2147483707" r:id="rId3"/>
    <p:sldLayoutId id="2147483708" r:id="rId4"/>
    <p:sldLayoutId id="2147483703" r:id="rId5"/>
    <p:sldLayoutId id="2147483704" r:id="rId6"/>
    <p:sldLayoutId id="2147483705" r:id="rId7"/>
    <p:sldLayoutId id="2147483709" r:id="rId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222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</a:defRPr>
      </a:lvl2pPr>
      <a:lvl3pPr marL="914400" indent="-2317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</a:defRPr>
      </a:lvl3pPr>
      <a:lvl4pPr marL="1258888" indent="-2301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1"/>
        </a:buClr>
        <a:buChar char="–"/>
        <a:defRPr sz="1600">
          <a:solidFill>
            <a:schemeClr val="tx1"/>
          </a:solidFill>
          <a:latin typeface="+mn-lt"/>
        </a:defRPr>
      </a:lvl4pPr>
      <a:lvl5pPr marL="1597025" indent="-223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5pPr>
      <a:lvl6pPr marL="2054225" indent="-223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6pPr>
      <a:lvl7pPr marL="2511425" indent="-223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7pPr>
      <a:lvl8pPr marL="2968625" indent="-223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8pPr>
      <a:lvl9pPr marL="3425825" indent="-223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VDC SW Status Report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Huy Le</a:t>
            </a:r>
            <a:endParaRPr lang="en-US" sz="2000" dirty="0" smtClean="0"/>
          </a:p>
          <a:p>
            <a:pPr eaLnBrk="1" hangingPunct="1"/>
            <a:r>
              <a:rPr lang="en-US" sz="2000" smtClean="0"/>
              <a:t>2016Sep12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Boards</a:t>
            </a:r>
            <a:endParaRPr lang="en-US" b="1" dirty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0842" y="1194118"/>
            <a:ext cx="8304583" cy="4844373"/>
          </a:xfrm>
        </p:spPr>
        <p:txBody>
          <a:bodyPr/>
          <a:lstStyle/>
          <a:p>
            <a:r>
              <a:rPr lang="en-US" sz="2000" b="1" dirty="0" smtClean="0"/>
              <a:t>Activities &amp; Status</a:t>
            </a:r>
            <a:endParaRPr lang="en-US" sz="1400" dirty="0" smtClean="0"/>
          </a:p>
          <a:p>
            <a:pPr lvl="1"/>
            <a:r>
              <a:rPr lang="en-US" sz="1600" smtClean="0"/>
              <a:t>Bug USB” Maybe the USB cable is bad”  issue [Waiting information from diag for  Power Management (CONFIG_PM) feature]</a:t>
            </a:r>
          </a:p>
          <a:p>
            <a:pPr lvl="1"/>
            <a:r>
              <a:rPr lang="en-US" sz="1600" smtClean="0"/>
              <a:t>[Gigabyte] AMI BIOS embedded device tree. [done]</a:t>
            </a:r>
          </a:p>
          <a:p>
            <a:pPr lvl="1"/>
            <a:r>
              <a:rPr lang="en-US" sz="1600" smtClean="0"/>
              <a:t>[Ubuntu] Reproduce LSI sas 9305 issue [done]</a:t>
            </a:r>
          </a:p>
          <a:p>
            <a:r>
              <a:rPr lang="en-US" sz="1600" smtClean="0"/>
              <a:t>Outstanding issues</a:t>
            </a:r>
          </a:p>
          <a:p>
            <a:r>
              <a:rPr lang="en-US" sz="1600" smtClean="0"/>
              <a:t>Plan</a:t>
            </a:r>
          </a:p>
          <a:p>
            <a:pPr lvl="1"/>
            <a:r>
              <a:rPr lang="en-US" sz="1200" smtClean="0"/>
              <a:t>[Genomax] Add serdes from xdiag </a:t>
            </a:r>
            <a:r>
              <a:rPr lang="en-US" sz="1200" smtClean="0"/>
              <a:t>+ testing </a:t>
            </a:r>
            <a:endParaRPr lang="en-US" sz="1200" smtClean="0"/>
          </a:p>
          <a:p>
            <a:pPr lvl="1"/>
            <a:r>
              <a:rPr lang="en-US" sz="1600" smtClean="0"/>
              <a:t>Support and maintain with the boards “genomax, xuno, ubuntu, balvenie, telford, Mcdivitt" issue. </a:t>
            </a:r>
          </a:p>
          <a:p>
            <a:r>
              <a:rPr lang="en-US" sz="2000" b="1" smtClean="0"/>
              <a:t>Need help on</a:t>
            </a:r>
          </a:p>
          <a:p>
            <a:pPr lvl="1"/>
            <a:r>
              <a:rPr lang="en-US" sz="1600" smtClean="0"/>
              <a:t>None</a:t>
            </a:r>
            <a:endParaRPr lang="en-US" sz="1600" dirty="0" smtClean="0"/>
          </a:p>
          <a:p>
            <a:pPr lvl="1"/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AppliedMicro">
      <a:dk1>
        <a:srgbClr val="5F6062"/>
      </a:dk1>
      <a:lt1>
        <a:srgbClr val="FFFFFF"/>
      </a:lt1>
      <a:dk2>
        <a:srgbClr val="5F6062"/>
      </a:dk2>
      <a:lt2>
        <a:srgbClr val="FFFFFF"/>
      </a:lt2>
      <a:accent1>
        <a:srgbClr val="8DC63F"/>
      </a:accent1>
      <a:accent2>
        <a:srgbClr val="587E26"/>
      </a:accent2>
      <a:accent3>
        <a:srgbClr val="F78E1E"/>
      </a:accent3>
      <a:accent4>
        <a:srgbClr val="97989B"/>
      </a:accent4>
      <a:accent5>
        <a:srgbClr val="6CA2CC"/>
      </a:accent5>
      <a:accent6>
        <a:srgbClr val="63AF90"/>
      </a:accent6>
      <a:hlink>
        <a:srgbClr val="F78E1E"/>
      </a:hlink>
      <a:folHlink>
        <a:srgbClr val="97989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5F6062"/>
        </a:dk1>
        <a:lt1>
          <a:srgbClr val="FFFFFF"/>
        </a:lt1>
        <a:dk2>
          <a:srgbClr val="5F6062"/>
        </a:dk2>
        <a:lt2>
          <a:srgbClr val="000000"/>
        </a:lt2>
        <a:accent1>
          <a:srgbClr val="8DC63F"/>
        </a:accent1>
        <a:accent2>
          <a:srgbClr val="587E26"/>
        </a:accent2>
        <a:accent3>
          <a:srgbClr val="FFFFFF"/>
        </a:accent3>
        <a:accent4>
          <a:srgbClr val="505153"/>
        </a:accent4>
        <a:accent5>
          <a:srgbClr val="C5DFAF"/>
        </a:accent5>
        <a:accent6>
          <a:srgbClr val="4F7221"/>
        </a:accent6>
        <a:hlink>
          <a:srgbClr val="F78E1E"/>
        </a:hlink>
        <a:folHlink>
          <a:srgbClr val="97989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C8718986D4C745A24AFFF981ECF3DA" ma:contentTypeVersion="0" ma:contentTypeDescription="Create a new document." ma:contentTypeScope="" ma:versionID="625648a8d7da96fcf09552a35a36973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05E76F-9D11-46DC-B249-AA00A3ACF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A7B1C3C-7A89-4D9B-9544-92EFAA3ED14B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FAD9B4A-5581-45DE-BE7C-9891C50E99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17123</TotalTime>
  <Words>30</Words>
  <Application>Microsoft Office PowerPoint</Application>
  <PresentationFormat>On-screen Show (4:3)</PresentationFormat>
  <Paragraphs>16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blank</vt:lpstr>
      <vt:lpstr>VDC SW Status Report</vt:lpstr>
      <vt:lpstr>Boards</vt:lpstr>
      <vt:lpstr>Slide 3</vt:lpstr>
    </vt:vector>
  </TitlesOfParts>
  <Company>AMCC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VDC SW Weekly Status Report</dc:title>
  <dc:creator>tle</dc:creator>
  <cp:lastModifiedBy>hule</cp:lastModifiedBy>
  <cp:revision>444</cp:revision>
  <cp:lastPrinted>2009-11-30T23:34:03Z</cp:lastPrinted>
  <dcterms:created xsi:type="dcterms:W3CDTF">2010-04-07T07:06:34Z</dcterms:created>
  <dcterms:modified xsi:type="dcterms:W3CDTF">2016-09-12T13:08:25Z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0x01010060C8718986D4C745A24AFFF981ECF3DA</vt:lpwstr>
  </property>
</Properties>
</file>