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5" r:id="rId5"/>
  </p:sldMasterIdLst>
  <p:notesMasterIdLst>
    <p:notesMasterId r:id="rId31"/>
  </p:notesMasterIdLst>
  <p:sldIdLst>
    <p:sldId id="281" r:id="rId6"/>
    <p:sldId id="466" r:id="rId7"/>
    <p:sldId id="468" r:id="rId8"/>
    <p:sldId id="469" r:id="rId9"/>
    <p:sldId id="471" r:id="rId10"/>
    <p:sldId id="478" r:id="rId11"/>
    <p:sldId id="472" r:id="rId12"/>
    <p:sldId id="475" r:id="rId13"/>
    <p:sldId id="474" r:id="rId14"/>
    <p:sldId id="476" r:id="rId15"/>
    <p:sldId id="485" r:id="rId16"/>
    <p:sldId id="486" r:id="rId17"/>
    <p:sldId id="487" r:id="rId18"/>
    <p:sldId id="488" r:id="rId19"/>
    <p:sldId id="477" r:id="rId20"/>
    <p:sldId id="473" r:id="rId21"/>
    <p:sldId id="479" r:id="rId22"/>
    <p:sldId id="483" r:id="rId23"/>
    <p:sldId id="484" r:id="rId24"/>
    <p:sldId id="481" r:id="rId25"/>
    <p:sldId id="489" r:id="rId26"/>
    <p:sldId id="490" r:id="rId27"/>
    <p:sldId id="470" r:id="rId28"/>
    <p:sldId id="467" r:id="rId29"/>
    <p:sldId id="4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E3E86D6-EBD6-4C5B-9C0F-4DCF01B09B07}">
          <p14:sldIdLst>
            <p14:sldId id="281"/>
            <p14:sldId id="466"/>
            <p14:sldId id="468"/>
          </p14:sldIdLst>
        </p14:section>
        <p14:section name="Portal" id="{F63FF484-6240-44AA-B298-F8F3AE5A358B}">
          <p14:sldIdLst>
            <p14:sldId id="469"/>
            <p14:sldId id="471"/>
            <p14:sldId id="478"/>
          </p14:sldIdLst>
        </p14:section>
        <p14:section name="PowerShell" id="{9315443F-DC16-4442-A2E1-C613E593EA88}">
          <p14:sldIdLst>
            <p14:sldId id="472"/>
            <p14:sldId id="475"/>
            <p14:sldId id="474"/>
            <p14:sldId id="476"/>
            <p14:sldId id="485"/>
            <p14:sldId id="486"/>
            <p14:sldId id="487"/>
            <p14:sldId id="488"/>
            <p14:sldId id="477"/>
          </p14:sldIdLst>
        </p14:section>
        <p14:section name="CLI" id="{808F0D7E-E6AC-4BE3-89EC-E21FCD2EBCBB}">
          <p14:sldIdLst>
            <p14:sldId id="473"/>
            <p14:sldId id="479"/>
            <p14:sldId id="483"/>
            <p14:sldId id="484"/>
            <p14:sldId id="481"/>
            <p14:sldId id="489"/>
            <p14:sldId id="490"/>
          </p14:sldIdLst>
        </p14:section>
        <p14:section name="Outro" id="{0EF3E600-F544-4BAF-A1F4-D7718B010746}">
          <p14:sldIdLst>
            <p14:sldId id="470"/>
            <p14:sldId id="467"/>
            <p14:sldId id="4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7294"/>
    <a:srgbClr val="297DED"/>
    <a:srgbClr val="4682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35" autoAdjust="0"/>
    <p:restoredTop sz="89266" autoAdjust="0"/>
  </p:normalViewPr>
  <p:slideViewPr>
    <p:cSldViewPr snapToGrid="0">
      <p:cViewPr varScale="1">
        <p:scale>
          <a:sx n="80" d="100"/>
          <a:sy n="80" d="100"/>
        </p:scale>
        <p:origin x="40"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25CE4A-9EF9-4640-8B6E-4FA980F090D7}" type="doc">
      <dgm:prSet loTypeId="urn:microsoft.com/office/officeart/2005/8/layout/hList2" loCatId="relationship" qsTypeId="urn:microsoft.com/office/officeart/2005/8/quickstyle/simple1" qsCatId="simple" csTypeId="urn:microsoft.com/office/officeart/2005/8/colors/accent0_2" csCatId="mainScheme" phldr="1"/>
      <dgm:spPr/>
      <dgm:t>
        <a:bodyPr/>
        <a:lstStyle/>
        <a:p>
          <a:endParaRPr lang="en-US"/>
        </a:p>
      </dgm:t>
    </dgm:pt>
    <dgm:pt modelId="{BC8D56D9-0AB6-4651-977F-27EF5197542E}">
      <dgm:prSet phldrT="[Text]"/>
      <dgm:spPr/>
      <dgm:t>
        <a:bodyPr/>
        <a:lstStyle/>
        <a:p>
          <a:r>
            <a:rPr lang="en-US" dirty="0"/>
            <a:t>Comprehensive </a:t>
          </a:r>
          <a:r>
            <a:rPr lang="en-US" dirty="0" err="1"/>
            <a:t>Marketpalce</a:t>
          </a:r>
          <a:endParaRPr lang="en-US" dirty="0"/>
        </a:p>
      </dgm:t>
    </dgm:pt>
    <dgm:pt modelId="{C379F49F-8A41-4E9D-8858-579BB1167B67}" type="parTrans" cxnId="{9931CF28-A050-4E20-B8FE-11EA3590082F}">
      <dgm:prSet/>
      <dgm:spPr/>
      <dgm:t>
        <a:bodyPr/>
        <a:lstStyle/>
        <a:p>
          <a:endParaRPr lang="en-US"/>
        </a:p>
      </dgm:t>
    </dgm:pt>
    <dgm:pt modelId="{94EB8595-6AAF-4172-B4DD-C580A3A206C4}" type="sibTrans" cxnId="{9931CF28-A050-4E20-B8FE-11EA3590082F}">
      <dgm:prSet/>
      <dgm:spPr/>
      <dgm:t>
        <a:bodyPr/>
        <a:lstStyle/>
        <a:p>
          <a:endParaRPr lang="en-US"/>
        </a:p>
      </dgm:t>
    </dgm:pt>
    <dgm:pt modelId="{3F691B6F-5824-4CCE-B3F3-E9EB1F9812D2}">
      <dgm:prSet phldrT="[Text]"/>
      <dgm:spPr/>
      <dgm:t>
        <a:bodyPr/>
        <a:lstStyle/>
        <a:p>
          <a:r>
            <a:rPr lang="en-US" dirty="0"/>
            <a:t>Browse thousands of items from Microsoft and other vendors that can be purchased and/or provisioned</a:t>
          </a:r>
        </a:p>
      </dgm:t>
    </dgm:pt>
    <dgm:pt modelId="{F0BCA288-A5C4-4F3F-BAC7-BD9B4AE8E46F}" type="parTrans" cxnId="{34095244-012E-4162-BD42-D7AC3C5721F8}">
      <dgm:prSet/>
      <dgm:spPr/>
      <dgm:t>
        <a:bodyPr/>
        <a:lstStyle/>
        <a:p>
          <a:endParaRPr lang="en-US"/>
        </a:p>
      </dgm:t>
    </dgm:pt>
    <dgm:pt modelId="{645A4984-1FE5-42B8-BADD-1F75EDD1D026}" type="sibTrans" cxnId="{34095244-012E-4162-BD42-D7AC3C5721F8}">
      <dgm:prSet/>
      <dgm:spPr/>
      <dgm:t>
        <a:bodyPr/>
        <a:lstStyle/>
        <a:p>
          <a:endParaRPr lang="en-US"/>
        </a:p>
      </dgm:t>
    </dgm:pt>
    <dgm:pt modelId="{99469E03-A8AD-41DB-BA79-A901BCB6290D}">
      <dgm:prSet phldrT="[Text]"/>
      <dgm:spPr/>
      <dgm:t>
        <a:bodyPr/>
        <a:lstStyle/>
        <a:p>
          <a:r>
            <a:rPr lang="en-US" dirty="0"/>
            <a:t>Scalable Experience</a:t>
          </a:r>
        </a:p>
      </dgm:t>
    </dgm:pt>
    <dgm:pt modelId="{5C00AA49-A239-4151-B3E5-F82D69305DD0}" type="parTrans" cxnId="{485EC84F-4D35-412E-95F2-54506AFCC8FF}">
      <dgm:prSet/>
      <dgm:spPr/>
      <dgm:t>
        <a:bodyPr/>
        <a:lstStyle/>
        <a:p>
          <a:endParaRPr lang="en-US"/>
        </a:p>
      </dgm:t>
    </dgm:pt>
    <dgm:pt modelId="{EFBEEA76-A343-4228-8D0A-BFBD3AB877EB}" type="sibTrans" cxnId="{485EC84F-4D35-412E-95F2-54506AFCC8FF}">
      <dgm:prSet/>
      <dgm:spPr/>
      <dgm:t>
        <a:bodyPr/>
        <a:lstStyle/>
        <a:p>
          <a:endParaRPr lang="en-US"/>
        </a:p>
      </dgm:t>
    </dgm:pt>
    <dgm:pt modelId="{79BC16C6-BB26-4CDD-B1E4-8207EB0F70F7}">
      <dgm:prSet phldrT="[Text]"/>
      <dgm:spPr/>
      <dgm:t>
        <a:bodyPr/>
        <a:lstStyle/>
        <a:p>
          <a:r>
            <a:rPr lang="en-US" dirty="0"/>
            <a:t>Easy to find the resources you care about and perform various management operations</a:t>
          </a:r>
        </a:p>
      </dgm:t>
    </dgm:pt>
    <dgm:pt modelId="{D99153DE-6F7B-4BC0-9B5C-0E4AF6B41E49}" type="parTrans" cxnId="{7BC2FA00-6F48-45DC-931F-51CEC32A2073}">
      <dgm:prSet/>
      <dgm:spPr/>
      <dgm:t>
        <a:bodyPr/>
        <a:lstStyle/>
        <a:p>
          <a:endParaRPr lang="en-US"/>
        </a:p>
      </dgm:t>
    </dgm:pt>
    <dgm:pt modelId="{6E556E5D-D9C2-416B-A323-35E9BB5046DC}" type="sibTrans" cxnId="{7BC2FA00-6F48-45DC-931F-51CEC32A2073}">
      <dgm:prSet/>
      <dgm:spPr/>
      <dgm:t>
        <a:bodyPr/>
        <a:lstStyle/>
        <a:p>
          <a:endParaRPr lang="en-US"/>
        </a:p>
      </dgm:t>
    </dgm:pt>
    <dgm:pt modelId="{AE6320A9-C515-4F92-BAD6-08A0ADB65F70}">
      <dgm:prSet phldrT="[Text]"/>
      <dgm:spPr/>
      <dgm:t>
        <a:bodyPr/>
        <a:lstStyle/>
        <a:p>
          <a:r>
            <a:rPr lang="en-US" dirty="0"/>
            <a:t>Consistent Management</a:t>
          </a:r>
        </a:p>
      </dgm:t>
    </dgm:pt>
    <dgm:pt modelId="{A5D82998-9F61-4DBB-B719-3372193E622D}" type="parTrans" cxnId="{6B128141-4D47-41E5-9486-9B8D03FA5B9D}">
      <dgm:prSet/>
      <dgm:spPr/>
      <dgm:t>
        <a:bodyPr/>
        <a:lstStyle/>
        <a:p>
          <a:endParaRPr lang="en-US"/>
        </a:p>
      </dgm:t>
    </dgm:pt>
    <dgm:pt modelId="{0399F277-7A31-4656-8035-FD4430FDE724}" type="sibTrans" cxnId="{6B128141-4D47-41E5-9486-9B8D03FA5B9D}">
      <dgm:prSet/>
      <dgm:spPr/>
      <dgm:t>
        <a:bodyPr/>
        <a:lstStyle/>
        <a:p>
          <a:endParaRPr lang="en-US"/>
        </a:p>
      </dgm:t>
    </dgm:pt>
    <dgm:pt modelId="{D275CBE4-2636-47F9-BC9D-58172735C01D}">
      <dgm:prSet phldrT="[Text]"/>
      <dgm:spPr/>
      <dgm:t>
        <a:bodyPr/>
        <a:lstStyle/>
        <a:p>
          <a:r>
            <a:rPr lang="en-US" dirty="0"/>
            <a:t>Manage Azure’s wide variety of services through a consistent way of exposing settings, actions, and much more</a:t>
          </a:r>
        </a:p>
      </dgm:t>
    </dgm:pt>
    <dgm:pt modelId="{4695D0AF-B774-42D4-B5BC-16BBBE2F7B26}" type="parTrans" cxnId="{E1173808-9335-43A0-924A-333E79C1D4E1}">
      <dgm:prSet/>
      <dgm:spPr/>
      <dgm:t>
        <a:bodyPr/>
        <a:lstStyle/>
        <a:p>
          <a:endParaRPr lang="en-US"/>
        </a:p>
      </dgm:t>
    </dgm:pt>
    <dgm:pt modelId="{9C594E40-C932-4BCF-8163-DB2466B123EE}" type="sibTrans" cxnId="{E1173808-9335-43A0-924A-333E79C1D4E1}">
      <dgm:prSet/>
      <dgm:spPr/>
      <dgm:t>
        <a:bodyPr/>
        <a:lstStyle/>
        <a:p>
          <a:endParaRPr lang="en-US"/>
        </a:p>
      </dgm:t>
    </dgm:pt>
    <dgm:pt modelId="{C93C4654-0D12-4C89-9599-970194C94469}">
      <dgm:prSet phldrT="[Text]"/>
      <dgm:spPr/>
      <dgm:t>
        <a:bodyPr/>
        <a:lstStyle/>
        <a:p>
          <a:r>
            <a:rPr lang="en-US" dirty="0"/>
            <a:t>Personal Experience</a:t>
          </a:r>
        </a:p>
      </dgm:t>
    </dgm:pt>
    <dgm:pt modelId="{D72F3541-6F64-4453-8986-5127E5CFBAD2}" type="parTrans" cxnId="{40D1C4D9-584C-4305-8088-7EC5417A6850}">
      <dgm:prSet/>
      <dgm:spPr/>
      <dgm:t>
        <a:bodyPr/>
        <a:lstStyle/>
        <a:p>
          <a:endParaRPr lang="en-US"/>
        </a:p>
      </dgm:t>
    </dgm:pt>
    <dgm:pt modelId="{96D84703-4853-4DBD-B46F-9797CF9BAAF0}" type="sibTrans" cxnId="{40D1C4D9-584C-4305-8088-7EC5417A6850}">
      <dgm:prSet/>
      <dgm:spPr/>
      <dgm:t>
        <a:bodyPr/>
        <a:lstStyle/>
        <a:p>
          <a:endParaRPr lang="en-US"/>
        </a:p>
      </dgm:t>
    </dgm:pt>
    <dgm:pt modelId="{94965CFF-704B-4370-A048-697B5AAA12C9}">
      <dgm:prSet phldrT="[Text]"/>
      <dgm:spPr/>
      <dgm:t>
        <a:bodyPr/>
        <a:lstStyle/>
        <a:p>
          <a:r>
            <a:rPr lang="en-US" dirty="0"/>
            <a:t>Create a customized start screen that shows you the information you want to see when you log in</a:t>
          </a:r>
        </a:p>
      </dgm:t>
    </dgm:pt>
    <dgm:pt modelId="{53CF87F8-D95D-412A-B7E5-7F16B640B256}" type="parTrans" cxnId="{579CA58D-0A51-475C-9E0C-D795CD54D6B8}">
      <dgm:prSet/>
      <dgm:spPr/>
      <dgm:t>
        <a:bodyPr/>
        <a:lstStyle/>
        <a:p>
          <a:endParaRPr lang="en-US"/>
        </a:p>
      </dgm:t>
    </dgm:pt>
    <dgm:pt modelId="{2FFD8B36-9E3F-46ED-ADF7-7D239F564409}" type="sibTrans" cxnId="{579CA58D-0A51-475C-9E0C-D795CD54D6B8}">
      <dgm:prSet/>
      <dgm:spPr/>
      <dgm:t>
        <a:bodyPr/>
        <a:lstStyle/>
        <a:p>
          <a:endParaRPr lang="en-US"/>
        </a:p>
      </dgm:t>
    </dgm:pt>
    <dgm:pt modelId="{F6B053D8-DB7C-45CE-93D0-4564D543C300}" type="pres">
      <dgm:prSet presAssocID="{B325CE4A-9EF9-4640-8B6E-4FA980F090D7}" presName="linearFlow" presStyleCnt="0">
        <dgm:presLayoutVars>
          <dgm:dir/>
          <dgm:animLvl val="lvl"/>
          <dgm:resizeHandles/>
        </dgm:presLayoutVars>
      </dgm:prSet>
      <dgm:spPr/>
    </dgm:pt>
    <dgm:pt modelId="{596032E4-A053-4A0E-9EBC-CF4FD5487442}" type="pres">
      <dgm:prSet presAssocID="{BC8D56D9-0AB6-4651-977F-27EF5197542E}" presName="compositeNode" presStyleCnt="0">
        <dgm:presLayoutVars>
          <dgm:bulletEnabled val="1"/>
        </dgm:presLayoutVars>
      </dgm:prSet>
      <dgm:spPr/>
    </dgm:pt>
    <dgm:pt modelId="{AB26E8E3-5434-488B-BE0A-3ED6A86032B3}" type="pres">
      <dgm:prSet presAssocID="{BC8D56D9-0AB6-4651-977F-27EF5197542E}" presName="image" presStyleLbl="fgImgPlace1" presStyleIdx="0" presStyleCnt="4"/>
      <dgm:spPr>
        <a:blipFill rotWithShape="1">
          <a:blip xmlns:r="http://schemas.openxmlformats.org/officeDocument/2006/relationships" r:embed="rId1"/>
          <a:stretch>
            <a:fillRect/>
          </a:stretch>
        </a:blipFill>
      </dgm:spPr>
    </dgm:pt>
    <dgm:pt modelId="{2DCB92F1-3736-47E2-AD7E-7875A5C29E4E}" type="pres">
      <dgm:prSet presAssocID="{BC8D56D9-0AB6-4651-977F-27EF5197542E}" presName="childNode" presStyleLbl="node1" presStyleIdx="0" presStyleCnt="4">
        <dgm:presLayoutVars>
          <dgm:bulletEnabled val="1"/>
        </dgm:presLayoutVars>
      </dgm:prSet>
      <dgm:spPr/>
    </dgm:pt>
    <dgm:pt modelId="{A050411F-2302-46F8-AF5A-F3FBC1A401FE}" type="pres">
      <dgm:prSet presAssocID="{BC8D56D9-0AB6-4651-977F-27EF5197542E}" presName="parentNode" presStyleLbl="revTx" presStyleIdx="0" presStyleCnt="4">
        <dgm:presLayoutVars>
          <dgm:chMax val="0"/>
          <dgm:bulletEnabled val="1"/>
        </dgm:presLayoutVars>
      </dgm:prSet>
      <dgm:spPr/>
    </dgm:pt>
    <dgm:pt modelId="{38F00E67-FE84-47D3-8B22-218442830701}" type="pres">
      <dgm:prSet presAssocID="{94EB8595-6AAF-4172-B4DD-C580A3A206C4}" presName="sibTrans" presStyleCnt="0"/>
      <dgm:spPr/>
    </dgm:pt>
    <dgm:pt modelId="{B6A9B092-9EE0-47C4-8FF8-A3B04B45DC8F}" type="pres">
      <dgm:prSet presAssocID="{99469E03-A8AD-41DB-BA79-A901BCB6290D}" presName="compositeNode" presStyleCnt="0">
        <dgm:presLayoutVars>
          <dgm:bulletEnabled val="1"/>
        </dgm:presLayoutVars>
      </dgm:prSet>
      <dgm:spPr/>
    </dgm:pt>
    <dgm:pt modelId="{0C50C28C-E944-4D36-8462-6558062BF96B}" type="pres">
      <dgm:prSet presAssocID="{99469E03-A8AD-41DB-BA79-A901BCB6290D}" presName="image" presStyleLbl="fgImgPlace1" presStyleIdx="1" presStyleCnt="4"/>
      <dgm:spPr>
        <a:blipFill rotWithShape="1">
          <a:blip xmlns:r="http://schemas.openxmlformats.org/officeDocument/2006/relationships" r:embed="rId2"/>
          <a:stretch>
            <a:fillRect/>
          </a:stretch>
        </a:blipFill>
      </dgm:spPr>
    </dgm:pt>
    <dgm:pt modelId="{4275A6E9-5A87-489C-A13C-4781D860B813}" type="pres">
      <dgm:prSet presAssocID="{99469E03-A8AD-41DB-BA79-A901BCB6290D}" presName="childNode" presStyleLbl="node1" presStyleIdx="1" presStyleCnt="4">
        <dgm:presLayoutVars>
          <dgm:bulletEnabled val="1"/>
        </dgm:presLayoutVars>
      </dgm:prSet>
      <dgm:spPr/>
    </dgm:pt>
    <dgm:pt modelId="{0F2F325D-D29E-4BCB-8F6B-1D8131807AF5}" type="pres">
      <dgm:prSet presAssocID="{99469E03-A8AD-41DB-BA79-A901BCB6290D}" presName="parentNode" presStyleLbl="revTx" presStyleIdx="1" presStyleCnt="4">
        <dgm:presLayoutVars>
          <dgm:chMax val="0"/>
          <dgm:bulletEnabled val="1"/>
        </dgm:presLayoutVars>
      </dgm:prSet>
      <dgm:spPr/>
    </dgm:pt>
    <dgm:pt modelId="{7CEEA557-1510-49A9-A369-948604A1C841}" type="pres">
      <dgm:prSet presAssocID="{EFBEEA76-A343-4228-8D0A-BFBD3AB877EB}" presName="sibTrans" presStyleCnt="0"/>
      <dgm:spPr/>
    </dgm:pt>
    <dgm:pt modelId="{A2AD66F8-873F-4F3D-AC10-7056E4605A13}" type="pres">
      <dgm:prSet presAssocID="{AE6320A9-C515-4F92-BAD6-08A0ADB65F70}" presName="compositeNode" presStyleCnt="0">
        <dgm:presLayoutVars>
          <dgm:bulletEnabled val="1"/>
        </dgm:presLayoutVars>
      </dgm:prSet>
      <dgm:spPr/>
    </dgm:pt>
    <dgm:pt modelId="{BDDB7B2A-7F90-4880-A081-BE61E1B8CC67}" type="pres">
      <dgm:prSet presAssocID="{AE6320A9-C515-4F92-BAD6-08A0ADB65F70}" presName="image" presStyleLbl="fgImgPlace1" presStyleIdx="2" presStyleCnt="4"/>
      <dgm:spPr>
        <a:blipFill rotWithShape="1">
          <a:blip xmlns:r="http://schemas.openxmlformats.org/officeDocument/2006/relationships" r:embed="rId3"/>
          <a:stretch>
            <a:fillRect/>
          </a:stretch>
        </a:blipFill>
      </dgm:spPr>
    </dgm:pt>
    <dgm:pt modelId="{7B310E2C-CCC5-480D-ABD4-A905B9FD3187}" type="pres">
      <dgm:prSet presAssocID="{AE6320A9-C515-4F92-BAD6-08A0ADB65F70}" presName="childNode" presStyleLbl="node1" presStyleIdx="2" presStyleCnt="4">
        <dgm:presLayoutVars>
          <dgm:bulletEnabled val="1"/>
        </dgm:presLayoutVars>
      </dgm:prSet>
      <dgm:spPr/>
    </dgm:pt>
    <dgm:pt modelId="{5970EB8C-185D-4A06-AF3A-68BB15776530}" type="pres">
      <dgm:prSet presAssocID="{AE6320A9-C515-4F92-BAD6-08A0ADB65F70}" presName="parentNode" presStyleLbl="revTx" presStyleIdx="2" presStyleCnt="4">
        <dgm:presLayoutVars>
          <dgm:chMax val="0"/>
          <dgm:bulletEnabled val="1"/>
        </dgm:presLayoutVars>
      </dgm:prSet>
      <dgm:spPr/>
    </dgm:pt>
    <dgm:pt modelId="{80636C66-9B46-4E26-9455-86ABCE63C5C1}" type="pres">
      <dgm:prSet presAssocID="{0399F277-7A31-4656-8035-FD4430FDE724}" presName="sibTrans" presStyleCnt="0"/>
      <dgm:spPr/>
    </dgm:pt>
    <dgm:pt modelId="{D4595951-93E8-4A9F-8A5B-8D5D0B87C3F8}" type="pres">
      <dgm:prSet presAssocID="{C93C4654-0D12-4C89-9599-970194C94469}" presName="compositeNode" presStyleCnt="0">
        <dgm:presLayoutVars>
          <dgm:bulletEnabled val="1"/>
        </dgm:presLayoutVars>
      </dgm:prSet>
      <dgm:spPr/>
    </dgm:pt>
    <dgm:pt modelId="{D95136DE-A4D2-4266-B60F-1E3989DE7505}" type="pres">
      <dgm:prSet presAssocID="{C93C4654-0D12-4C89-9599-970194C94469}" presName="image" presStyleLbl="fgImgPlace1" presStyleIdx="3" presStyleCnt="4"/>
      <dgm:spPr>
        <a:blipFill dpi="0" rotWithShape="1">
          <a:blip xmlns:r="http://schemas.openxmlformats.org/officeDocument/2006/relationships" r:embed="rId4"/>
          <a:srcRect/>
          <a:stretch>
            <a:fillRect/>
          </a:stretch>
        </a:blipFill>
      </dgm:spPr>
    </dgm:pt>
    <dgm:pt modelId="{C89AB281-4F93-467C-8F50-B21A2D31BC44}" type="pres">
      <dgm:prSet presAssocID="{C93C4654-0D12-4C89-9599-970194C94469}" presName="childNode" presStyleLbl="node1" presStyleIdx="3" presStyleCnt="4">
        <dgm:presLayoutVars>
          <dgm:bulletEnabled val="1"/>
        </dgm:presLayoutVars>
      </dgm:prSet>
      <dgm:spPr/>
    </dgm:pt>
    <dgm:pt modelId="{252405AF-27A0-46A5-8E47-25CA62C1A3B9}" type="pres">
      <dgm:prSet presAssocID="{C93C4654-0D12-4C89-9599-970194C94469}" presName="parentNode" presStyleLbl="revTx" presStyleIdx="3" presStyleCnt="4">
        <dgm:presLayoutVars>
          <dgm:chMax val="0"/>
          <dgm:bulletEnabled val="1"/>
        </dgm:presLayoutVars>
      </dgm:prSet>
      <dgm:spPr/>
    </dgm:pt>
  </dgm:ptLst>
  <dgm:cxnLst>
    <dgm:cxn modelId="{7BC2FA00-6F48-45DC-931F-51CEC32A2073}" srcId="{99469E03-A8AD-41DB-BA79-A901BCB6290D}" destId="{79BC16C6-BB26-4CDD-B1E4-8207EB0F70F7}" srcOrd="0" destOrd="0" parTransId="{D99153DE-6F7B-4BC0-9B5C-0E4AF6B41E49}" sibTransId="{6E556E5D-D9C2-416B-A323-35E9BB5046DC}"/>
    <dgm:cxn modelId="{E1173808-9335-43A0-924A-333E79C1D4E1}" srcId="{AE6320A9-C515-4F92-BAD6-08A0ADB65F70}" destId="{D275CBE4-2636-47F9-BC9D-58172735C01D}" srcOrd="0" destOrd="0" parTransId="{4695D0AF-B774-42D4-B5BC-16BBBE2F7B26}" sibTransId="{9C594E40-C932-4BCF-8163-DB2466B123EE}"/>
    <dgm:cxn modelId="{47B7670B-2B72-4843-935B-392E24E16874}" type="presOf" srcId="{79BC16C6-BB26-4CDD-B1E4-8207EB0F70F7}" destId="{4275A6E9-5A87-489C-A13C-4781D860B813}" srcOrd="0" destOrd="0" presId="urn:microsoft.com/office/officeart/2005/8/layout/hList2"/>
    <dgm:cxn modelId="{9931CF28-A050-4E20-B8FE-11EA3590082F}" srcId="{B325CE4A-9EF9-4640-8B6E-4FA980F090D7}" destId="{BC8D56D9-0AB6-4651-977F-27EF5197542E}" srcOrd="0" destOrd="0" parTransId="{C379F49F-8A41-4E9D-8858-579BB1167B67}" sibTransId="{94EB8595-6AAF-4172-B4DD-C580A3A206C4}"/>
    <dgm:cxn modelId="{70076A2E-14E1-4D9F-9285-E167C0D49C03}" type="presOf" srcId="{3F691B6F-5824-4CCE-B3F3-E9EB1F9812D2}" destId="{2DCB92F1-3736-47E2-AD7E-7875A5C29E4E}" srcOrd="0" destOrd="0" presId="urn:microsoft.com/office/officeart/2005/8/layout/hList2"/>
    <dgm:cxn modelId="{1E04313F-BD71-44A9-964E-5CA9F7BDA64F}" type="presOf" srcId="{BC8D56D9-0AB6-4651-977F-27EF5197542E}" destId="{A050411F-2302-46F8-AF5A-F3FBC1A401FE}" srcOrd="0" destOrd="0" presId="urn:microsoft.com/office/officeart/2005/8/layout/hList2"/>
    <dgm:cxn modelId="{6B128141-4D47-41E5-9486-9B8D03FA5B9D}" srcId="{B325CE4A-9EF9-4640-8B6E-4FA980F090D7}" destId="{AE6320A9-C515-4F92-BAD6-08A0ADB65F70}" srcOrd="2" destOrd="0" parTransId="{A5D82998-9F61-4DBB-B719-3372193E622D}" sibTransId="{0399F277-7A31-4656-8035-FD4430FDE724}"/>
    <dgm:cxn modelId="{34095244-012E-4162-BD42-D7AC3C5721F8}" srcId="{BC8D56D9-0AB6-4651-977F-27EF5197542E}" destId="{3F691B6F-5824-4CCE-B3F3-E9EB1F9812D2}" srcOrd="0" destOrd="0" parTransId="{F0BCA288-A5C4-4F3F-BAC7-BD9B4AE8E46F}" sibTransId="{645A4984-1FE5-42B8-BADD-1F75EDD1D026}"/>
    <dgm:cxn modelId="{485EC84F-4D35-412E-95F2-54506AFCC8FF}" srcId="{B325CE4A-9EF9-4640-8B6E-4FA980F090D7}" destId="{99469E03-A8AD-41DB-BA79-A901BCB6290D}" srcOrd="1" destOrd="0" parTransId="{5C00AA49-A239-4151-B3E5-F82D69305DD0}" sibTransId="{EFBEEA76-A343-4228-8D0A-BFBD3AB877EB}"/>
    <dgm:cxn modelId="{579CA58D-0A51-475C-9E0C-D795CD54D6B8}" srcId="{C93C4654-0D12-4C89-9599-970194C94469}" destId="{94965CFF-704B-4370-A048-697B5AAA12C9}" srcOrd="0" destOrd="0" parTransId="{53CF87F8-D95D-412A-B7E5-7F16B640B256}" sibTransId="{2FFD8B36-9E3F-46ED-ADF7-7D239F564409}"/>
    <dgm:cxn modelId="{470DFC8E-A46C-459C-9BB3-2596EF7669B3}" type="presOf" srcId="{94965CFF-704B-4370-A048-697B5AAA12C9}" destId="{C89AB281-4F93-467C-8F50-B21A2D31BC44}" srcOrd="0" destOrd="0" presId="urn:microsoft.com/office/officeart/2005/8/layout/hList2"/>
    <dgm:cxn modelId="{DC682AB3-0144-446C-A30B-827C18D422C9}" type="presOf" srcId="{B325CE4A-9EF9-4640-8B6E-4FA980F090D7}" destId="{F6B053D8-DB7C-45CE-93D0-4564D543C300}" srcOrd="0" destOrd="0" presId="urn:microsoft.com/office/officeart/2005/8/layout/hList2"/>
    <dgm:cxn modelId="{593158C7-0238-4074-8EB9-4F3248204D74}" type="presOf" srcId="{99469E03-A8AD-41DB-BA79-A901BCB6290D}" destId="{0F2F325D-D29E-4BCB-8F6B-1D8131807AF5}" srcOrd="0" destOrd="0" presId="urn:microsoft.com/office/officeart/2005/8/layout/hList2"/>
    <dgm:cxn modelId="{40D1C4D9-584C-4305-8088-7EC5417A6850}" srcId="{B325CE4A-9EF9-4640-8B6E-4FA980F090D7}" destId="{C93C4654-0D12-4C89-9599-970194C94469}" srcOrd="3" destOrd="0" parTransId="{D72F3541-6F64-4453-8986-5127E5CFBAD2}" sibTransId="{96D84703-4853-4DBD-B46F-9797CF9BAAF0}"/>
    <dgm:cxn modelId="{8741A7F0-EB6C-4B7C-BFA1-901A51239FE1}" type="presOf" srcId="{C93C4654-0D12-4C89-9599-970194C94469}" destId="{252405AF-27A0-46A5-8E47-25CA62C1A3B9}" srcOrd="0" destOrd="0" presId="urn:microsoft.com/office/officeart/2005/8/layout/hList2"/>
    <dgm:cxn modelId="{CF7460F8-7587-45AB-A3ED-F06B4A21455F}" type="presOf" srcId="{AE6320A9-C515-4F92-BAD6-08A0ADB65F70}" destId="{5970EB8C-185D-4A06-AF3A-68BB15776530}" srcOrd="0" destOrd="0" presId="urn:microsoft.com/office/officeart/2005/8/layout/hList2"/>
    <dgm:cxn modelId="{C49EDCF9-74CD-4372-B4C3-85737B0AF02C}" type="presOf" srcId="{D275CBE4-2636-47F9-BC9D-58172735C01D}" destId="{7B310E2C-CCC5-480D-ABD4-A905B9FD3187}" srcOrd="0" destOrd="0" presId="urn:microsoft.com/office/officeart/2005/8/layout/hList2"/>
    <dgm:cxn modelId="{C03D770C-F0DF-432A-8280-E55AEBF126A3}" type="presParOf" srcId="{F6B053D8-DB7C-45CE-93D0-4564D543C300}" destId="{596032E4-A053-4A0E-9EBC-CF4FD5487442}" srcOrd="0" destOrd="0" presId="urn:microsoft.com/office/officeart/2005/8/layout/hList2"/>
    <dgm:cxn modelId="{2E361019-AC39-46A5-91A0-207E510BA3BF}" type="presParOf" srcId="{596032E4-A053-4A0E-9EBC-CF4FD5487442}" destId="{AB26E8E3-5434-488B-BE0A-3ED6A86032B3}" srcOrd="0" destOrd="0" presId="urn:microsoft.com/office/officeart/2005/8/layout/hList2"/>
    <dgm:cxn modelId="{BFDED3C1-E304-4474-941C-DAC888240855}" type="presParOf" srcId="{596032E4-A053-4A0E-9EBC-CF4FD5487442}" destId="{2DCB92F1-3736-47E2-AD7E-7875A5C29E4E}" srcOrd="1" destOrd="0" presId="urn:microsoft.com/office/officeart/2005/8/layout/hList2"/>
    <dgm:cxn modelId="{C8D69BB1-DA77-498A-AD2F-72B464DA96B8}" type="presParOf" srcId="{596032E4-A053-4A0E-9EBC-CF4FD5487442}" destId="{A050411F-2302-46F8-AF5A-F3FBC1A401FE}" srcOrd="2" destOrd="0" presId="urn:microsoft.com/office/officeart/2005/8/layout/hList2"/>
    <dgm:cxn modelId="{B6BC804A-3C51-482C-B354-1E5153F41406}" type="presParOf" srcId="{F6B053D8-DB7C-45CE-93D0-4564D543C300}" destId="{38F00E67-FE84-47D3-8B22-218442830701}" srcOrd="1" destOrd="0" presId="urn:microsoft.com/office/officeart/2005/8/layout/hList2"/>
    <dgm:cxn modelId="{43834DD1-3FE7-4E1F-9031-0E6ED929DB17}" type="presParOf" srcId="{F6B053D8-DB7C-45CE-93D0-4564D543C300}" destId="{B6A9B092-9EE0-47C4-8FF8-A3B04B45DC8F}" srcOrd="2" destOrd="0" presId="urn:microsoft.com/office/officeart/2005/8/layout/hList2"/>
    <dgm:cxn modelId="{7F7AEAE0-F516-429B-8813-8940E46ACF75}" type="presParOf" srcId="{B6A9B092-9EE0-47C4-8FF8-A3B04B45DC8F}" destId="{0C50C28C-E944-4D36-8462-6558062BF96B}" srcOrd="0" destOrd="0" presId="urn:microsoft.com/office/officeart/2005/8/layout/hList2"/>
    <dgm:cxn modelId="{63F66F12-54E4-4E17-8CE8-807E063D00A1}" type="presParOf" srcId="{B6A9B092-9EE0-47C4-8FF8-A3B04B45DC8F}" destId="{4275A6E9-5A87-489C-A13C-4781D860B813}" srcOrd="1" destOrd="0" presId="urn:microsoft.com/office/officeart/2005/8/layout/hList2"/>
    <dgm:cxn modelId="{E592A8DF-862F-4275-8BEE-EF497512667B}" type="presParOf" srcId="{B6A9B092-9EE0-47C4-8FF8-A3B04B45DC8F}" destId="{0F2F325D-D29E-4BCB-8F6B-1D8131807AF5}" srcOrd="2" destOrd="0" presId="urn:microsoft.com/office/officeart/2005/8/layout/hList2"/>
    <dgm:cxn modelId="{8518E110-0714-45C3-A0D4-0DBAC2897EBA}" type="presParOf" srcId="{F6B053D8-DB7C-45CE-93D0-4564D543C300}" destId="{7CEEA557-1510-49A9-A369-948604A1C841}" srcOrd="3" destOrd="0" presId="urn:microsoft.com/office/officeart/2005/8/layout/hList2"/>
    <dgm:cxn modelId="{FB04C347-4E87-4C1E-8E79-7355B4624CC0}" type="presParOf" srcId="{F6B053D8-DB7C-45CE-93D0-4564D543C300}" destId="{A2AD66F8-873F-4F3D-AC10-7056E4605A13}" srcOrd="4" destOrd="0" presId="urn:microsoft.com/office/officeart/2005/8/layout/hList2"/>
    <dgm:cxn modelId="{2156BA7E-F468-4FC5-A210-DAC8B8CE09E1}" type="presParOf" srcId="{A2AD66F8-873F-4F3D-AC10-7056E4605A13}" destId="{BDDB7B2A-7F90-4880-A081-BE61E1B8CC67}" srcOrd="0" destOrd="0" presId="urn:microsoft.com/office/officeart/2005/8/layout/hList2"/>
    <dgm:cxn modelId="{1E4FB507-BB2A-482E-9065-50A4E9CF0100}" type="presParOf" srcId="{A2AD66F8-873F-4F3D-AC10-7056E4605A13}" destId="{7B310E2C-CCC5-480D-ABD4-A905B9FD3187}" srcOrd="1" destOrd="0" presId="urn:microsoft.com/office/officeart/2005/8/layout/hList2"/>
    <dgm:cxn modelId="{EFC0D99C-5E78-49F4-BF2D-4FEF2A31F48F}" type="presParOf" srcId="{A2AD66F8-873F-4F3D-AC10-7056E4605A13}" destId="{5970EB8C-185D-4A06-AF3A-68BB15776530}" srcOrd="2" destOrd="0" presId="urn:microsoft.com/office/officeart/2005/8/layout/hList2"/>
    <dgm:cxn modelId="{CE1179D6-10B9-4C7F-A13F-2CD4C98BFB43}" type="presParOf" srcId="{F6B053D8-DB7C-45CE-93D0-4564D543C300}" destId="{80636C66-9B46-4E26-9455-86ABCE63C5C1}" srcOrd="5" destOrd="0" presId="urn:microsoft.com/office/officeart/2005/8/layout/hList2"/>
    <dgm:cxn modelId="{A32EBD9D-6569-4BB1-A80B-FD85AF296C70}" type="presParOf" srcId="{F6B053D8-DB7C-45CE-93D0-4564D543C300}" destId="{D4595951-93E8-4A9F-8A5B-8D5D0B87C3F8}" srcOrd="6" destOrd="0" presId="urn:microsoft.com/office/officeart/2005/8/layout/hList2"/>
    <dgm:cxn modelId="{4C30207C-8E4B-4B17-8CAF-F219956CB973}" type="presParOf" srcId="{D4595951-93E8-4A9F-8A5B-8D5D0B87C3F8}" destId="{D95136DE-A4D2-4266-B60F-1E3989DE7505}" srcOrd="0" destOrd="0" presId="urn:microsoft.com/office/officeart/2005/8/layout/hList2"/>
    <dgm:cxn modelId="{0FCE9DEF-0B4E-4F2F-88E8-CF8B172C4D53}" type="presParOf" srcId="{D4595951-93E8-4A9F-8A5B-8D5D0B87C3F8}" destId="{C89AB281-4F93-467C-8F50-B21A2D31BC44}" srcOrd="1" destOrd="0" presId="urn:microsoft.com/office/officeart/2005/8/layout/hList2"/>
    <dgm:cxn modelId="{2DD71B86-67F6-4FDF-9746-2D5774248E69}" type="presParOf" srcId="{D4595951-93E8-4A9F-8A5B-8D5D0B87C3F8}" destId="{252405AF-27A0-46A5-8E47-25CA62C1A3B9}"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0411F-2302-46F8-AF5A-F3FBC1A401FE}">
      <dsp:nvSpPr>
        <dsp:cNvPr id="0" name=""/>
        <dsp:cNvSpPr/>
      </dsp:nvSpPr>
      <dsp:spPr>
        <a:xfrm rot="16200000">
          <a:off x="-1840616" y="2775508"/>
          <a:ext cx="4226560" cy="41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4765" bIns="0" numCol="1" spcCol="1270" anchor="t" anchorCtr="0">
          <a:noAutofit/>
        </a:bodyPr>
        <a:lstStyle/>
        <a:p>
          <a:pPr marL="0" lvl="0" indent="0" algn="r" defTabSz="1066800">
            <a:lnSpc>
              <a:spcPct val="90000"/>
            </a:lnSpc>
            <a:spcBef>
              <a:spcPct val="0"/>
            </a:spcBef>
            <a:spcAft>
              <a:spcPct val="35000"/>
            </a:spcAft>
            <a:buNone/>
          </a:pPr>
          <a:r>
            <a:rPr lang="en-US" sz="2400" kern="1200" dirty="0"/>
            <a:t>Comprehensive </a:t>
          </a:r>
          <a:r>
            <a:rPr lang="en-US" sz="2400" kern="1200" dirty="0" err="1"/>
            <a:t>Marketpalce</a:t>
          </a:r>
          <a:endParaRPr lang="en-US" sz="2400" kern="1200" dirty="0"/>
        </a:p>
      </dsp:txBody>
      <dsp:txXfrm>
        <a:off x="-1840616" y="2775508"/>
        <a:ext cx="4226560" cy="413591"/>
      </dsp:txXfrm>
    </dsp:sp>
    <dsp:sp modelId="{2DCB92F1-3736-47E2-AD7E-7875A5C29E4E}">
      <dsp:nvSpPr>
        <dsp:cNvPr id="0" name=""/>
        <dsp:cNvSpPr/>
      </dsp:nvSpPr>
      <dsp:spPr>
        <a:xfrm>
          <a:off x="479459" y="869024"/>
          <a:ext cx="2060126" cy="4226560"/>
        </a:xfrm>
        <a:prstGeom prst="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64765"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Browse thousands of items from Microsoft and other vendors that can be purchased and/or provisioned</a:t>
          </a:r>
        </a:p>
      </dsp:txBody>
      <dsp:txXfrm>
        <a:off x="479459" y="869024"/>
        <a:ext cx="2060126" cy="4226560"/>
      </dsp:txXfrm>
    </dsp:sp>
    <dsp:sp modelId="{AB26E8E3-5434-488B-BE0A-3ED6A86032B3}">
      <dsp:nvSpPr>
        <dsp:cNvPr id="0" name=""/>
        <dsp:cNvSpPr/>
      </dsp:nvSpPr>
      <dsp:spPr>
        <a:xfrm>
          <a:off x="65867" y="323082"/>
          <a:ext cx="827183" cy="827183"/>
        </a:xfrm>
        <a:prstGeom prst="rect">
          <a:avLst/>
        </a:prstGeom>
        <a:blipFill rotWithShape="1">
          <a:blip xmlns:r="http://schemas.openxmlformats.org/officeDocument/2006/relationships" r:embed="rId1"/>
          <a:stretch>
            <a:fillRect/>
          </a:stretch>
        </a:blip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2F325D-D29E-4BCB-8F6B-1D8131807AF5}">
      <dsp:nvSpPr>
        <dsp:cNvPr id="0" name=""/>
        <dsp:cNvSpPr/>
      </dsp:nvSpPr>
      <dsp:spPr>
        <a:xfrm rot="16200000">
          <a:off x="1174050" y="2775508"/>
          <a:ext cx="4226560" cy="41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4765" bIns="0" numCol="1" spcCol="1270" anchor="t" anchorCtr="0">
          <a:noAutofit/>
        </a:bodyPr>
        <a:lstStyle/>
        <a:p>
          <a:pPr marL="0" lvl="0" indent="0" algn="r" defTabSz="1066800">
            <a:lnSpc>
              <a:spcPct val="90000"/>
            </a:lnSpc>
            <a:spcBef>
              <a:spcPct val="0"/>
            </a:spcBef>
            <a:spcAft>
              <a:spcPct val="35000"/>
            </a:spcAft>
            <a:buNone/>
          </a:pPr>
          <a:r>
            <a:rPr lang="en-US" sz="2400" kern="1200" dirty="0"/>
            <a:t>Scalable Experience</a:t>
          </a:r>
        </a:p>
      </dsp:txBody>
      <dsp:txXfrm>
        <a:off x="1174050" y="2775508"/>
        <a:ext cx="4226560" cy="413591"/>
      </dsp:txXfrm>
    </dsp:sp>
    <dsp:sp modelId="{4275A6E9-5A87-489C-A13C-4781D860B813}">
      <dsp:nvSpPr>
        <dsp:cNvPr id="0" name=""/>
        <dsp:cNvSpPr/>
      </dsp:nvSpPr>
      <dsp:spPr>
        <a:xfrm>
          <a:off x="3494126" y="869024"/>
          <a:ext cx="2060126" cy="4226560"/>
        </a:xfrm>
        <a:prstGeom prst="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64765"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Easy to find the resources you care about and perform various management operations</a:t>
          </a:r>
        </a:p>
      </dsp:txBody>
      <dsp:txXfrm>
        <a:off x="3494126" y="869024"/>
        <a:ext cx="2060126" cy="4226560"/>
      </dsp:txXfrm>
    </dsp:sp>
    <dsp:sp modelId="{0C50C28C-E944-4D36-8462-6558062BF96B}">
      <dsp:nvSpPr>
        <dsp:cNvPr id="0" name=""/>
        <dsp:cNvSpPr/>
      </dsp:nvSpPr>
      <dsp:spPr>
        <a:xfrm>
          <a:off x="3080534" y="323082"/>
          <a:ext cx="827183" cy="827183"/>
        </a:xfrm>
        <a:prstGeom prst="rect">
          <a:avLst/>
        </a:prstGeom>
        <a:blipFill rotWithShape="1">
          <a:blip xmlns:r="http://schemas.openxmlformats.org/officeDocument/2006/relationships" r:embed="rId2"/>
          <a:stretch>
            <a:fillRect/>
          </a:stretch>
        </a:blip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70EB8C-185D-4A06-AF3A-68BB15776530}">
      <dsp:nvSpPr>
        <dsp:cNvPr id="0" name=""/>
        <dsp:cNvSpPr/>
      </dsp:nvSpPr>
      <dsp:spPr>
        <a:xfrm rot="16200000">
          <a:off x="4188718" y="2775508"/>
          <a:ext cx="4226560" cy="41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4765" bIns="0" numCol="1" spcCol="1270" anchor="t" anchorCtr="0">
          <a:noAutofit/>
        </a:bodyPr>
        <a:lstStyle/>
        <a:p>
          <a:pPr marL="0" lvl="0" indent="0" algn="r" defTabSz="1066800">
            <a:lnSpc>
              <a:spcPct val="90000"/>
            </a:lnSpc>
            <a:spcBef>
              <a:spcPct val="0"/>
            </a:spcBef>
            <a:spcAft>
              <a:spcPct val="35000"/>
            </a:spcAft>
            <a:buNone/>
          </a:pPr>
          <a:r>
            <a:rPr lang="en-US" sz="2400" kern="1200" dirty="0"/>
            <a:t>Consistent Management</a:t>
          </a:r>
        </a:p>
      </dsp:txBody>
      <dsp:txXfrm>
        <a:off x="4188718" y="2775508"/>
        <a:ext cx="4226560" cy="413591"/>
      </dsp:txXfrm>
    </dsp:sp>
    <dsp:sp modelId="{7B310E2C-CCC5-480D-ABD4-A905B9FD3187}">
      <dsp:nvSpPr>
        <dsp:cNvPr id="0" name=""/>
        <dsp:cNvSpPr/>
      </dsp:nvSpPr>
      <dsp:spPr>
        <a:xfrm>
          <a:off x="6508794" y="869024"/>
          <a:ext cx="2060126" cy="4226560"/>
        </a:xfrm>
        <a:prstGeom prst="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64765"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Manage Azure’s wide variety of services through a consistent way of exposing settings, actions, and much more</a:t>
          </a:r>
        </a:p>
      </dsp:txBody>
      <dsp:txXfrm>
        <a:off x="6508794" y="869024"/>
        <a:ext cx="2060126" cy="4226560"/>
      </dsp:txXfrm>
    </dsp:sp>
    <dsp:sp modelId="{BDDB7B2A-7F90-4880-A081-BE61E1B8CC67}">
      <dsp:nvSpPr>
        <dsp:cNvPr id="0" name=""/>
        <dsp:cNvSpPr/>
      </dsp:nvSpPr>
      <dsp:spPr>
        <a:xfrm>
          <a:off x="6095202" y="323082"/>
          <a:ext cx="827183" cy="827183"/>
        </a:xfrm>
        <a:prstGeom prst="rect">
          <a:avLst/>
        </a:prstGeom>
        <a:blipFill rotWithShape="1">
          <a:blip xmlns:r="http://schemas.openxmlformats.org/officeDocument/2006/relationships" r:embed="rId3"/>
          <a:stretch>
            <a:fillRect/>
          </a:stretch>
        </a:blip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2405AF-27A0-46A5-8E47-25CA62C1A3B9}">
      <dsp:nvSpPr>
        <dsp:cNvPr id="0" name=""/>
        <dsp:cNvSpPr/>
      </dsp:nvSpPr>
      <dsp:spPr>
        <a:xfrm rot="16200000">
          <a:off x="7203385" y="2775508"/>
          <a:ext cx="4226560" cy="41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4765" bIns="0" numCol="1" spcCol="1270" anchor="t" anchorCtr="0">
          <a:noAutofit/>
        </a:bodyPr>
        <a:lstStyle/>
        <a:p>
          <a:pPr marL="0" lvl="0" indent="0" algn="r" defTabSz="1066800">
            <a:lnSpc>
              <a:spcPct val="90000"/>
            </a:lnSpc>
            <a:spcBef>
              <a:spcPct val="0"/>
            </a:spcBef>
            <a:spcAft>
              <a:spcPct val="35000"/>
            </a:spcAft>
            <a:buNone/>
          </a:pPr>
          <a:r>
            <a:rPr lang="en-US" sz="2400" kern="1200" dirty="0"/>
            <a:t>Personal Experience</a:t>
          </a:r>
        </a:p>
      </dsp:txBody>
      <dsp:txXfrm>
        <a:off x="7203385" y="2775508"/>
        <a:ext cx="4226560" cy="413591"/>
      </dsp:txXfrm>
    </dsp:sp>
    <dsp:sp modelId="{C89AB281-4F93-467C-8F50-B21A2D31BC44}">
      <dsp:nvSpPr>
        <dsp:cNvPr id="0" name=""/>
        <dsp:cNvSpPr/>
      </dsp:nvSpPr>
      <dsp:spPr>
        <a:xfrm>
          <a:off x="9523462" y="869024"/>
          <a:ext cx="2060126" cy="4226560"/>
        </a:xfrm>
        <a:prstGeom prst="rect">
          <a:avLst/>
        </a:prstGeom>
        <a:solidFill>
          <a:schemeClr val="lt1">
            <a:hueOff val="0"/>
            <a:satOff val="0"/>
            <a:lumOff val="0"/>
            <a:alphaOff val="0"/>
          </a:schemeClr>
        </a:solid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364765"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Create a customized start screen that shows you the information you want to see when you log in</a:t>
          </a:r>
        </a:p>
      </dsp:txBody>
      <dsp:txXfrm>
        <a:off x="9523462" y="869024"/>
        <a:ext cx="2060126" cy="4226560"/>
      </dsp:txXfrm>
    </dsp:sp>
    <dsp:sp modelId="{D95136DE-A4D2-4266-B60F-1E3989DE7505}">
      <dsp:nvSpPr>
        <dsp:cNvPr id="0" name=""/>
        <dsp:cNvSpPr/>
      </dsp:nvSpPr>
      <dsp:spPr>
        <a:xfrm>
          <a:off x="9109870" y="323082"/>
          <a:ext cx="827183" cy="827183"/>
        </a:xfrm>
        <a:prstGeom prst="rect">
          <a:avLst/>
        </a:prstGeom>
        <a:blipFill dpi="0" rotWithShape="1">
          <a:blip xmlns:r="http://schemas.openxmlformats.org/officeDocument/2006/relationships" r:embed="rId4"/>
          <a:srcRect/>
          <a:stretch>
            <a:fillRect/>
          </a:stretch>
        </a:blipFill>
        <a:ln w="1079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AA87-06AF-2A41-A50A-D39AF59F5BB1}" type="datetimeFigureOut">
              <a:rPr lang="en-US"/>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897D0-C9D6-AD47-8162-E6529AC89971}" type="slidenum">
              <a:rPr lang="en-US"/>
              <a:t>‹#›</a:t>
            </a:fld>
            <a:endParaRPr lang="en-US"/>
          </a:p>
        </p:txBody>
      </p:sp>
    </p:spTree>
    <p:extLst>
      <p:ext uri="{BB962C8B-B14F-4D97-AF65-F5344CB8AC3E}">
        <p14:creationId xmlns:p14="http://schemas.microsoft.com/office/powerpoint/2010/main" val="217973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F897D0-C9D6-AD47-8162-E6529AC89971}" type="slidenum">
              <a:rPr lang="en-US" smtClean="0"/>
              <a:t>1</a:t>
            </a:fld>
            <a:endParaRPr lang="en-US"/>
          </a:p>
        </p:txBody>
      </p:sp>
    </p:spTree>
    <p:extLst>
      <p:ext uri="{BB962C8B-B14F-4D97-AF65-F5344CB8AC3E}">
        <p14:creationId xmlns:p14="http://schemas.microsoft.com/office/powerpoint/2010/main" val="220565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4B1B09A-9778-49D7-9E8B-AD1EA44F7015}" type="slidenum">
              <a:rPr lang="en-AU" smtClean="0"/>
              <a:t>3</a:t>
            </a:fld>
            <a:endParaRPr lang="en-AU"/>
          </a:p>
        </p:txBody>
      </p:sp>
    </p:spTree>
    <p:extLst>
      <p:ext uri="{BB962C8B-B14F-4D97-AF65-F5344CB8AC3E}">
        <p14:creationId xmlns:p14="http://schemas.microsoft.com/office/powerpoint/2010/main" val="243041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Microsoft Azure portal is a central place where you can provision and manage your Azure resources. This tutorial will familiarize you with the portal and show you how to use some of these key capabilities: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comprehensive marketplace</a:t>
            </a:r>
            <a:r>
              <a:rPr lang="en-US" sz="1200" b="0" i="0" kern="1200" dirty="0">
                <a:solidFill>
                  <a:schemeClr val="tx1"/>
                </a:solidFill>
                <a:effectLst/>
                <a:latin typeface="+mn-lt"/>
                <a:ea typeface="+mn-ea"/>
                <a:cs typeface="+mn-cs"/>
              </a:rPr>
              <a:t> that lets you browse through thousands of items from Microsoft and other vendors that can be purchased and/or provisioned.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unified and scalable browse experience</a:t>
            </a:r>
            <a:r>
              <a:rPr lang="en-US" sz="1200" b="0" i="0" kern="1200" dirty="0">
                <a:solidFill>
                  <a:schemeClr val="tx1"/>
                </a:solidFill>
                <a:effectLst/>
                <a:latin typeface="+mn-lt"/>
                <a:ea typeface="+mn-ea"/>
                <a:cs typeface="+mn-cs"/>
              </a:rPr>
              <a:t> that makes it easy to find the resources you care about and perform various management operations.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Consistent management pages</a:t>
            </a:r>
            <a:r>
              <a:rPr lang="en-US" sz="1200" b="0" i="0" kern="1200" dirty="0">
                <a:solidFill>
                  <a:schemeClr val="tx1"/>
                </a:solidFill>
                <a:effectLst/>
                <a:latin typeface="+mn-lt"/>
                <a:ea typeface="+mn-ea"/>
                <a:cs typeface="+mn-cs"/>
              </a:rPr>
              <a:t> (or blades) that let you manage Azure’s wide variety of services through a consistent way of exposing settings, actions, billing information, health monitoring and usage data, and much more.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personal experience</a:t>
            </a:r>
            <a:r>
              <a:rPr lang="en-US" sz="1200" b="0" i="0" kern="1200" dirty="0">
                <a:solidFill>
                  <a:schemeClr val="tx1"/>
                </a:solidFill>
                <a:effectLst/>
                <a:latin typeface="+mn-lt"/>
                <a:ea typeface="+mn-ea"/>
                <a:cs typeface="+mn-cs"/>
              </a:rPr>
              <a:t> that lets you create a customized start screen that shows the information that you want to see whenever you log in. You can also customize any of the management blades that contain tiles.</a:t>
            </a:r>
          </a:p>
          <a:p>
            <a:endParaRPr lang="en-US" dirty="0"/>
          </a:p>
        </p:txBody>
      </p:sp>
      <p:sp>
        <p:nvSpPr>
          <p:cNvPr id="4" name="Slide Number Placeholder 3"/>
          <p:cNvSpPr>
            <a:spLocks noGrp="1"/>
          </p:cNvSpPr>
          <p:nvPr>
            <p:ph type="sldNum" sz="quarter" idx="10"/>
          </p:nvPr>
        </p:nvSpPr>
        <p:spPr/>
        <p:txBody>
          <a:bodyPr/>
          <a:lstStyle/>
          <a:p>
            <a:fld id="{92F897D0-C9D6-AD47-8162-E6529AC89971}" type="slidenum">
              <a:rPr lang="en-US" smtClean="0"/>
              <a:t>5</a:t>
            </a:fld>
            <a:endParaRPr lang="en-US"/>
          </a:p>
        </p:txBody>
      </p:sp>
    </p:spTree>
    <p:extLst>
      <p:ext uri="{BB962C8B-B14F-4D97-AF65-F5344CB8AC3E}">
        <p14:creationId xmlns:p14="http://schemas.microsoft.com/office/powerpoint/2010/main" val="71308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https://docs.microsoft.com/en-us/powershell/azure/install-azurerm-ps?view=azurermps-3.8.0</a:t>
            </a:r>
          </a:p>
          <a:p>
            <a:endParaRPr lang="en-US" dirty="0"/>
          </a:p>
          <a:p>
            <a:r>
              <a:rPr lang="en-US" dirty="0"/>
              <a:t>Get-Module </a:t>
            </a:r>
            <a:r>
              <a:rPr lang="en-US" dirty="0" err="1"/>
              <a:t>AzureRM</a:t>
            </a:r>
            <a:r>
              <a:rPr lang="en-US" dirty="0"/>
              <a:t> -list | Select-Object </a:t>
            </a:r>
            <a:r>
              <a:rPr lang="en-US" dirty="0" err="1"/>
              <a:t>Name,Version,Path</a:t>
            </a:r>
            <a:endParaRPr lang="en-US" dirty="0"/>
          </a:p>
          <a:p>
            <a:endParaRPr lang="en-US" dirty="0"/>
          </a:p>
          <a:p>
            <a:r>
              <a:rPr lang="en-US" dirty="0"/>
              <a:t>Update-Module -Name </a:t>
            </a:r>
            <a:r>
              <a:rPr lang="en-US" dirty="0" err="1"/>
              <a:t>AzureRM</a:t>
            </a:r>
            <a:r>
              <a:rPr lang="en-US" dirty="0"/>
              <a:t> –Force</a:t>
            </a:r>
          </a:p>
          <a:p>
            <a:endParaRPr lang="en-US" dirty="0"/>
          </a:p>
          <a:p>
            <a:r>
              <a:rPr lang="en-US" dirty="0"/>
              <a:t>Install-Module -Name </a:t>
            </a:r>
            <a:r>
              <a:rPr lang="en-US" dirty="0" err="1"/>
              <a:t>AzureRM</a:t>
            </a:r>
            <a:r>
              <a:rPr lang="en-US" dirty="0"/>
              <a:t> -</a:t>
            </a:r>
            <a:r>
              <a:rPr lang="en-US" dirty="0" err="1"/>
              <a:t>RequiredVersion</a:t>
            </a:r>
            <a:r>
              <a:rPr lang="en-US" dirty="0"/>
              <a:t> 3.7.0</a:t>
            </a:r>
          </a:p>
          <a:p>
            <a:r>
              <a:rPr lang="en-US" dirty="0"/>
              <a:t>Install-Module -Name </a:t>
            </a:r>
            <a:r>
              <a:rPr lang="en-US" dirty="0" err="1"/>
              <a:t>AzureRM</a:t>
            </a:r>
            <a:r>
              <a:rPr lang="en-US" dirty="0"/>
              <a:t> -</a:t>
            </a:r>
            <a:r>
              <a:rPr lang="en-US" dirty="0" err="1"/>
              <a:t>RequiredVersion</a:t>
            </a:r>
            <a:r>
              <a:rPr lang="en-US" dirty="0"/>
              <a:t> 1.2.9</a:t>
            </a:r>
          </a:p>
          <a:p>
            <a:endParaRPr lang="en-US" dirty="0"/>
          </a:p>
          <a:p>
            <a:r>
              <a:rPr lang="en-US" dirty="0"/>
              <a:t>Import-Module </a:t>
            </a:r>
            <a:r>
              <a:rPr lang="en-US" dirty="0" err="1"/>
              <a:t>AzureRM</a:t>
            </a:r>
            <a:r>
              <a:rPr lang="en-US" dirty="0"/>
              <a:t> -</a:t>
            </a:r>
            <a:r>
              <a:rPr lang="en-US" dirty="0" err="1"/>
              <a:t>RequiredVersion</a:t>
            </a:r>
            <a:r>
              <a:rPr lang="en-US" dirty="0"/>
              <a:t> 1.2.9</a:t>
            </a:r>
          </a:p>
        </p:txBody>
      </p:sp>
      <p:sp>
        <p:nvSpPr>
          <p:cNvPr id="4" name="Slide Number Placeholder 3"/>
          <p:cNvSpPr>
            <a:spLocks noGrp="1"/>
          </p:cNvSpPr>
          <p:nvPr>
            <p:ph type="sldNum" sz="quarter" idx="10"/>
          </p:nvPr>
        </p:nvSpPr>
        <p:spPr/>
        <p:txBody>
          <a:bodyPr/>
          <a:lstStyle/>
          <a:p>
            <a:fld id="{92F897D0-C9D6-AD47-8162-E6529AC89971}" type="slidenum">
              <a:rPr lang="en-US" smtClean="0"/>
              <a:t>7</a:t>
            </a:fld>
            <a:endParaRPr lang="en-US"/>
          </a:p>
        </p:txBody>
      </p:sp>
    </p:spTree>
    <p:extLst>
      <p:ext uri="{BB962C8B-B14F-4D97-AF65-F5344CB8AC3E}">
        <p14:creationId xmlns:p14="http://schemas.microsoft.com/office/powerpoint/2010/main" val="167993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https://docs.microsoft.com/en-us/cli/azure/get-started-with-azure-cli</a:t>
            </a:r>
          </a:p>
        </p:txBody>
      </p:sp>
      <p:sp>
        <p:nvSpPr>
          <p:cNvPr id="4" name="Slide Number Placeholder 3"/>
          <p:cNvSpPr>
            <a:spLocks noGrp="1"/>
          </p:cNvSpPr>
          <p:nvPr>
            <p:ph type="sldNum" sz="quarter" idx="10"/>
          </p:nvPr>
        </p:nvSpPr>
        <p:spPr/>
        <p:txBody>
          <a:bodyPr/>
          <a:lstStyle/>
          <a:p>
            <a:fld id="{92F897D0-C9D6-AD47-8162-E6529AC89971}" type="slidenum">
              <a:rPr lang="en-US" smtClean="0"/>
              <a:t>16</a:t>
            </a:fld>
            <a:endParaRPr lang="en-US"/>
          </a:p>
        </p:txBody>
      </p:sp>
    </p:spTree>
    <p:extLst>
      <p:ext uri="{BB962C8B-B14F-4D97-AF65-F5344CB8AC3E}">
        <p14:creationId xmlns:p14="http://schemas.microsoft.com/office/powerpoint/2010/main" val="28377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https://docs.microsoft.com/en-us/cli/azure/query-azure-cli</a:t>
            </a:r>
          </a:p>
        </p:txBody>
      </p:sp>
      <p:sp>
        <p:nvSpPr>
          <p:cNvPr id="4" name="Slide Number Placeholder 3"/>
          <p:cNvSpPr>
            <a:spLocks noGrp="1"/>
          </p:cNvSpPr>
          <p:nvPr>
            <p:ph type="sldNum" sz="quarter" idx="10"/>
          </p:nvPr>
        </p:nvSpPr>
        <p:spPr/>
        <p:txBody>
          <a:bodyPr/>
          <a:lstStyle/>
          <a:p>
            <a:fld id="{92F897D0-C9D6-AD47-8162-E6529AC89971}" type="slidenum">
              <a:rPr lang="en-US" smtClean="0"/>
              <a:t>21</a:t>
            </a:fld>
            <a:endParaRPr lang="en-US"/>
          </a:p>
        </p:txBody>
      </p:sp>
    </p:spTree>
    <p:extLst>
      <p:ext uri="{BB962C8B-B14F-4D97-AF65-F5344CB8AC3E}">
        <p14:creationId xmlns:p14="http://schemas.microsoft.com/office/powerpoint/2010/main" val="212150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F897D0-C9D6-AD47-8162-E6529AC89971}" type="slidenum">
              <a:rPr lang="en-US" smtClean="0"/>
              <a:t>23</a:t>
            </a:fld>
            <a:endParaRPr lang="en-US"/>
          </a:p>
        </p:txBody>
      </p:sp>
    </p:spTree>
    <p:extLst>
      <p:ext uri="{BB962C8B-B14F-4D97-AF65-F5344CB8AC3E}">
        <p14:creationId xmlns:p14="http://schemas.microsoft.com/office/powerpoint/2010/main" val="304977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1CE23-2959-425B-9141-7A2F2FDEE274}" type="slidenum">
              <a:rPr lang="en-US" smtClean="0"/>
              <a:t>24</a:t>
            </a:fld>
            <a:endParaRPr lang="en-US"/>
          </a:p>
        </p:txBody>
      </p:sp>
    </p:spTree>
    <p:extLst>
      <p:ext uri="{BB962C8B-B14F-4D97-AF65-F5344CB8AC3E}">
        <p14:creationId xmlns:p14="http://schemas.microsoft.com/office/powerpoint/2010/main" val="124110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528240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1"/>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31153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202057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35279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7" y="0"/>
            <a:ext cx="598802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9761" y="1681905"/>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86010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10330" y="0"/>
            <a:ext cx="5981670" cy="6858000"/>
          </a:xfrm>
        </p:spPr>
        <p:txBody>
          <a:bodyPr lIns="182880" anchor="ctr"/>
          <a:lstStyle>
            <a:lvl1pPr marL="0" indent="0" algn="l">
              <a:buNone/>
              <a:defRPr/>
            </a:lvl1pPr>
          </a:lstStyle>
          <a:p>
            <a:r>
              <a:rPr lang="en-US" dirty="0"/>
              <a:t>Click to insert photo.</a:t>
            </a:r>
          </a:p>
        </p:txBody>
      </p:sp>
      <p:sp>
        <p:nvSpPr>
          <p:cNvPr id="7" name="Rectangle 6"/>
          <p:cNvSpPr/>
          <p:nvPr/>
        </p:nvSpPr>
        <p:spPr bwMode="white">
          <a:xfrm>
            <a:off x="1"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835"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28438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8968"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0" y="1447801"/>
            <a:ext cx="5434948"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9710" y="2734985"/>
            <a:ext cx="5445583"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1670"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602348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92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6" y="1358054"/>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
        <p:nvSpPr>
          <p:cNvPr id="11" name="Content Placeholder 4"/>
          <p:cNvSpPr>
            <a:spLocks noGrp="1"/>
          </p:cNvSpPr>
          <p:nvPr>
            <p:ph sz="quarter" idx="13"/>
          </p:nvPr>
        </p:nvSpPr>
        <p:spPr>
          <a:xfrm>
            <a:off x="520836" y="4343401"/>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spTree>
    <p:extLst>
      <p:ext uri="{BB962C8B-B14F-4D97-AF65-F5344CB8AC3E}">
        <p14:creationId xmlns:p14="http://schemas.microsoft.com/office/powerpoint/2010/main" val="4016164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15850400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368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921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9041656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70900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06095" y="51956"/>
            <a:ext cx="9056915" cy="339682"/>
          </a:xfrm>
        </p:spPr>
        <p:txBody>
          <a:bodyPr>
            <a:noAutofit/>
          </a:bodyPr>
          <a:lstStyle>
            <a:lvl1pPr algn="r">
              <a:defRPr sz="2600">
                <a:solidFill>
                  <a:schemeClr val="bg1"/>
                </a:solidFill>
              </a:defRPr>
            </a:lvl1pPr>
          </a:lstStyle>
          <a:p>
            <a:r>
              <a:rPr lang="en-US"/>
              <a:t>Click to edit Master title style</a:t>
            </a:r>
          </a:p>
        </p:txBody>
      </p:sp>
      <p:sp>
        <p:nvSpPr>
          <p:cNvPr id="3" name="Date Placeholder 2"/>
          <p:cNvSpPr>
            <a:spLocks noGrp="1"/>
          </p:cNvSpPr>
          <p:nvPr>
            <p:ph type="dt" sz="half" idx="10"/>
          </p:nvPr>
        </p:nvSpPr>
        <p:spPr>
          <a:xfrm>
            <a:off x="608794" y="6451699"/>
            <a:ext cx="2846413" cy="364628"/>
          </a:xfrm>
          <a:prstGeom prst="rect">
            <a:avLst/>
          </a:prstGeom>
        </p:spPr>
        <p:txBody>
          <a:bodyPr/>
          <a:lstStyle/>
          <a:p>
            <a:fld id="{A14645B6-AF66-41FE-86DD-D4FB3D523373}" type="datetimeFigureOut">
              <a:rPr lang="en-US" smtClean="0"/>
              <a:t>4/19/2017</a:t>
            </a:fld>
            <a:endParaRPr lang="en-US"/>
          </a:p>
        </p:txBody>
      </p:sp>
      <p:sp>
        <p:nvSpPr>
          <p:cNvPr id="4" name="Footer Placeholder 3"/>
          <p:cNvSpPr>
            <a:spLocks noGrp="1"/>
          </p:cNvSpPr>
          <p:nvPr>
            <p:ph type="ftr" sz="quarter" idx="11"/>
          </p:nvPr>
        </p:nvSpPr>
        <p:spPr>
          <a:xfrm>
            <a:off x="4164798" y="6451699"/>
            <a:ext cx="3862413" cy="364628"/>
          </a:xfrm>
          <a:prstGeom prst="rect">
            <a:avLst/>
          </a:prstGeom>
        </p:spPr>
        <p:txBody>
          <a:bodyPr/>
          <a:lstStyle/>
          <a:p>
            <a:endParaRPr lang="en-US"/>
          </a:p>
        </p:txBody>
      </p:sp>
      <p:sp>
        <p:nvSpPr>
          <p:cNvPr id="5" name="Slide Number Placeholder 4"/>
          <p:cNvSpPr>
            <a:spLocks noGrp="1"/>
          </p:cNvSpPr>
          <p:nvPr>
            <p:ph type="sldNum" sz="quarter" idx="12"/>
          </p:nvPr>
        </p:nvSpPr>
        <p:spPr>
          <a:xfrm>
            <a:off x="11413877" y="6451699"/>
            <a:ext cx="649111" cy="364628"/>
          </a:xfrm>
          <a:prstGeom prst="rect">
            <a:avLst/>
          </a:prstGeom>
        </p:spPr>
        <p:txBody>
          <a:bodyPr/>
          <a:lstStyle/>
          <a:p>
            <a:fld id="{445C58B2-07EE-4ABE-902E-9C658CBAE3AD}" type="slidenum">
              <a:rPr lang="en-US" smtClean="0"/>
              <a:t>‹#›</a:t>
            </a:fld>
            <a:endParaRPr lang="en-US"/>
          </a:p>
        </p:txBody>
      </p:sp>
    </p:spTree>
    <p:extLst>
      <p:ext uri="{BB962C8B-B14F-4D97-AF65-F5344CB8AC3E}">
        <p14:creationId xmlns:p14="http://schemas.microsoft.com/office/powerpoint/2010/main" val="3168233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3187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9" y="1558"/>
          <a:ext cx="1556" cy="1556"/>
        </p:xfrm>
        <a:graphic>
          <a:graphicData uri="http://schemas.openxmlformats.org/presentationml/2006/ole">
            <mc:AlternateContent xmlns:mc="http://schemas.openxmlformats.org/markup-compatibility/2006">
              <mc:Choice xmlns:v="urn:schemas-microsoft-com:vml" Requires="v">
                <p:oleObj spid="_x0000_s3087" name="think-cell Slide" r:id="rId4" imgW="360" imgH="360" progId="TCLayout.ActiveDocument.1">
                  <p:embed/>
                </p:oleObj>
              </mc:Choice>
              <mc:Fallback>
                <p:oleObj name="think-cell Slide" r:id="rId4" imgW="360" imgH="36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9" y="1558"/>
                        <a:ext cx="1556" cy="155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a:p>
        </p:txBody>
      </p:sp>
      <p:sp>
        <p:nvSpPr>
          <p:cNvPr id="7" name="Title 1"/>
          <p:cNvSpPr>
            <a:spLocks noGrp="1"/>
          </p:cNvSpPr>
          <p:nvPr>
            <p:ph type="title" hasCustomPrompt="1"/>
          </p:nvPr>
        </p:nvSpPr>
        <p:spPr>
          <a:xfrm>
            <a:off x="573714" y="259792"/>
            <a:ext cx="11005512" cy="1075884"/>
          </a:xfrm>
        </p:spPr>
        <p:txBody>
          <a:bodyPr lIns="0" tIns="91388" rIns="146220" bIns="91388"/>
          <a:lstStyle>
            <a:lvl1pPr>
              <a:lnSpc>
                <a:spcPts val="4802"/>
              </a:lnSpc>
              <a:defRPr sz="3529" baseline="0">
                <a:solidFill>
                  <a:schemeClr val="accent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2546260252"/>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06579" y="1591061"/>
            <a:ext cx="3131824" cy="4213816"/>
          </a:xfrm>
          <a:prstGeom prst="rect">
            <a:avLst/>
          </a:prstGeom>
        </p:spPr>
      </p:pic>
      <p:sp>
        <p:nvSpPr>
          <p:cNvPr id="8"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spTree>
    <p:extLst>
      <p:ext uri="{BB962C8B-B14F-4D97-AF65-F5344CB8AC3E}">
        <p14:creationId xmlns:p14="http://schemas.microsoft.com/office/powerpoint/2010/main" val="154157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218551" y="649719"/>
            <a:ext cx="10255939" cy="5104275"/>
          </a:xfrm>
          <a:prstGeom prst="rect">
            <a:avLst/>
          </a:prstGeom>
        </p:spPr>
      </p:pic>
    </p:spTree>
    <p:extLst>
      <p:ext uri="{BB962C8B-B14F-4D97-AF65-F5344CB8AC3E}">
        <p14:creationId xmlns:p14="http://schemas.microsoft.com/office/powerpoint/2010/main" val="1742673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725570"/>
            <a:ext cx="5826698" cy="197240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608308"/>
            <a:ext cx="4751001" cy="990031"/>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05697" y="1366953"/>
            <a:ext cx="7231699" cy="3599141"/>
          </a:xfrm>
          <a:prstGeom prst="rect">
            <a:avLst/>
          </a:prstGeom>
        </p:spPr>
      </p:pic>
    </p:spTree>
    <p:extLst>
      <p:ext uri="{BB962C8B-B14F-4D97-AF65-F5344CB8AC3E}">
        <p14:creationId xmlns:p14="http://schemas.microsoft.com/office/powerpoint/2010/main" val="2896570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068113" y="918682"/>
            <a:ext cx="4015940" cy="5020636"/>
          </a:xfrm>
          <a:prstGeom prst="rect">
            <a:avLst/>
          </a:prstGeom>
        </p:spPr>
      </p:pic>
    </p:spTree>
    <p:extLst>
      <p:ext uri="{BB962C8B-B14F-4D97-AF65-F5344CB8AC3E}">
        <p14:creationId xmlns:p14="http://schemas.microsoft.com/office/powerpoint/2010/main" val="3867763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813132" y="1058430"/>
            <a:ext cx="5602655" cy="5799571"/>
          </a:xfrm>
          <a:prstGeom prst="rect">
            <a:avLst/>
          </a:prstGeom>
        </p:spPr>
      </p:pic>
    </p:spTree>
    <p:extLst>
      <p:ext uri="{BB962C8B-B14F-4D97-AF65-F5344CB8AC3E}">
        <p14:creationId xmlns:p14="http://schemas.microsoft.com/office/powerpoint/2010/main" val="1657733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06579" y="1591061"/>
            <a:ext cx="3131824" cy="4213816"/>
          </a:xfrm>
          <a:prstGeom prst="rect">
            <a:avLst/>
          </a:prstGeom>
        </p:spPr>
      </p:pic>
      <p:sp>
        <p:nvSpPr>
          <p:cNvPr id="8"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spTree>
    <p:extLst>
      <p:ext uri="{BB962C8B-B14F-4D97-AF65-F5344CB8AC3E}">
        <p14:creationId xmlns:p14="http://schemas.microsoft.com/office/powerpoint/2010/main" val="1594226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392" y="2739678"/>
            <a:ext cx="1024839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4" cy="914096"/>
          </a:xfrm>
        </p:spPr>
        <p:txBody>
          <a:bodyPr wrap="square" anchor="b">
            <a:noAutofit/>
          </a:bodyPr>
          <a:lstStyle>
            <a:lvl1pPr marL="0" indent="0">
              <a:buNone/>
              <a:defRPr sz="6600" spc="-150"/>
            </a:lvl1pPr>
          </a:lstStyle>
          <a:p>
            <a:pPr lvl="0"/>
            <a:r>
              <a:rPr lang="en-US"/>
              <a:t>Click to edit Master text styles</a:t>
            </a:r>
          </a:p>
        </p:txBody>
      </p:sp>
    </p:spTree>
    <p:extLst>
      <p:ext uri="{BB962C8B-B14F-4D97-AF65-F5344CB8AC3E}">
        <p14:creationId xmlns:p14="http://schemas.microsoft.com/office/powerpoint/2010/main" val="3975885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30672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30045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51551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997196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spTree>
    <p:extLst>
      <p:ext uri="{BB962C8B-B14F-4D97-AF65-F5344CB8AC3E}">
        <p14:creationId xmlns:p14="http://schemas.microsoft.com/office/powerpoint/2010/main" val="377575428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758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70585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461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14583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11180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75103190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75984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8385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1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2652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30386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7644"/>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2585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397388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7501413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34264147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28358742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41449627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6" y="1447801"/>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20469937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6" y="1447801"/>
            <a:ext cx="5396365"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3" y="1447801"/>
            <a:ext cx="5396365" cy="2720745"/>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445C58B2-07EE-4ABE-902E-9C658CBAE3AD}" type="slidenum">
              <a:rPr lang="en-US" smtClean="0"/>
              <a:t>‹#›</a:t>
            </a:fld>
            <a:endParaRPr lang="en-US"/>
          </a:p>
        </p:txBody>
      </p:sp>
    </p:spTree>
    <p:extLst>
      <p:ext uri="{BB962C8B-B14F-4D97-AF65-F5344CB8AC3E}">
        <p14:creationId xmlns:p14="http://schemas.microsoft.com/office/powerpoint/2010/main" val="38035329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3.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15120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4210" r:id="rId23"/>
    <p:sldLayoutId id="2147484212" r:id="rId24"/>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5" cstate="hq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288513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8" r:id="rId22"/>
    <p:sldLayoutId id="2147484211"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python.org/downloads/"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14.jpeg"/><Relationship Id="rId5" Type="http://schemas.openxmlformats.org/officeDocument/2006/relationships/image" Target="../media/image1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752078" y="495776"/>
            <a:ext cx="10477200" cy="3298983"/>
          </a:xfrm>
          <a:prstGeom prst="rect">
            <a:avLst/>
          </a:prstGeom>
        </p:spPr>
        <p:txBody>
          <a:bodyPr anchor="b" anchorCtr="0"/>
          <a:lstStyle>
            <a:lvl1pPr algn="l" defTabSz="914363" rtl="0" eaLnBrk="1" latinLnBrk="0" hangingPunct="1">
              <a:lnSpc>
                <a:spcPct val="90000"/>
              </a:lnSpc>
              <a:spcBef>
                <a:spcPct val="0"/>
              </a:spcBef>
              <a:buNone/>
              <a:defRPr lang="en-US" sz="7200" b="0" kern="1200" cap="none" spc="-150" baseline="0">
                <a:ln w="3175">
                  <a:noFill/>
                </a:ln>
                <a:gradFill>
                  <a:gsLst>
                    <a:gs pos="1250">
                      <a:schemeClr val="tx1"/>
                    </a:gs>
                    <a:gs pos="100000">
                      <a:schemeClr val="tx1"/>
                    </a:gs>
                  </a:gsLst>
                  <a:lin ang="5400000" scaled="0"/>
                </a:gradFill>
                <a:effectLst/>
                <a:latin typeface="+mj-lt"/>
                <a:ea typeface="+mn-ea"/>
                <a:cs typeface="Arial" charset="0"/>
              </a:defRPr>
            </a:lvl1pPr>
          </a:lstStyle>
          <a:p>
            <a:pPr lvl="0">
              <a:defRPr/>
            </a:pPr>
            <a:r>
              <a:rPr lang="en-US" spc="0" dirty="0">
                <a:solidFill>
                  <a:srgbClr val="4682B1"/>
                </a:solidFill>
              </a:rPr>
              <a:t>Managing Your Azure Environment</a:t>
            </a:r>
          </a:p>
        </p:txBody>
      </p:sp>
      <p:sp>
        <p:nvSpPr>
          <p:cNvPr id="6" name="Text Placeholder 2"/>
          <p:cNvSpPr txBox="1">
            <a:spLocks/>
          </p:cNvSpPr>
          <p:nvPr/>
        </p:nvSpPr>
        <p:spPr>
          <a:xfrm>
            <a:off x="959644" y="4646141"/>
            <a:ext cx="9822656" cy="2127205"/>
          </a:xfrm>
          <a:prstGeom prst="rect">
            <a:avLst/>
          </a:prstGeom>
        </p:spPr>
        <p:txBody>
          <a:bodyPr>
            <a:noAutofit/>
          </a:bodyPr>
          <a:lstStyle>
            <a:lvl1pPr marL="0" marR="0" indent="0" algn="l" defTabSz="914363" rtl="0" eaLnBrk="1" fontAlgn="auto" latinLnBrk="0" hangingPunct="1">
              <a:lnSpc>
                <a:spcPct val="90000"/>
              </a:lnSpc>
              <a:spcBef>
                <a:spcPts val="0"/>
              </a:spcBef>
              <a:spcAft>
                <a:spcPts val="0"/>
              </a:spcAft>
              <a:buClrTx/>
              <a:buSzPct val="90000"/>
              <a:buFont typeface="Arial" pitchFamily="34" charset="0"/>
              <a:buNone/>
              <a:tabLst/>
              <a:defRPr sz="3600" kern="1200" spc="-70" baseline="0">
                <a:gradFill>
                  <a:gsLst>
                    <a:gs pos="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defRPr/>
            </a:pPr>
            <a:endParaRPr kumimoji="0" lang="en-US" sz="3600" b="0" i="0" u="none" strike="noStrike" kern="1200" cap="none" spc="0" normalizeH="0" baseline="0" noProof="0" dirty="0">
              <a:ln>
                <a:noFill/>
              </a:ln>
              <a:solidFill>
                <a:srgbClr val="4682B1"/>
              </a:solidFill>
              <a:effectLst/>
              <a:uLnTx/>
              <a:uFillTx/>
              <a:latin typeface="Segoe UI Light"/>
              <a:ea typeface="+mn-ea"/>
              <a:cs typeface="+mn-cs"/>
            </a:endParaRPr>
          </a:p>
        </p:txBody>
      </p:sp>
      <p:sp>
        <p:nvSpPr>
          <p:cNvPr id="2" name="TextBox 1"/>
          <p:cNvSpPr txBox="1"/>
          <p:nvPr/>
        </p:nvSpPr>
        <p:spPr>
          <a:xfrm>
            <a:off x="441959" y="311111"/>
            <a:ext cx="11610133" cy="369332"/>
          </a:xfrm>
          <a:prstGeom prst="rect">
            <a:avLst/>
          </a:prstGeom>
          <a:noFill/>
        </p:spPr>
        <p:txBody>
          <a:bodyPr wrap="square" lIns="0" tIns="0" rIns="0" bIns="0" rtlCol="0">
            <a:spAutoFit/>
          </a:bodyPr>
          <a:lstStyle/>
          <a:p>
            <a:r>
              <a:rPr lang="en-US" sz="2400" spc="-70" dirty="0">
                <a:solidFill>
                  <a:srgbClr val="4682B1"/>
                </a:solidFill>
              </a:rPr>
              <a:t>#</a:t>
            </a:r>
            <a:r>
              <a:rPr lang="en-US" sz="2400" spc="-70" dirty="0" err="1">
                <a:solidFill>
                  <a:srgbClr val="4682B1"/>
                </a:solidFill>
              </a:rPr>
              <a:t>jaxcloud</a:t>
            </a:r>
            <a:r>
              <a:rPr lang="en-US" sz="2400" spc="-70" dirty="0">
                <a:solidFill>
                  <a:srgbClr val="4682B1"/>
                </a:solidFill>
              </a:rPr>
              <a:t> @</a:t>
            </a:r>
            <a:r>
              <a:rPr lang="en-US" sz="2400" spc="-70" dirty="0" err="1">
                <a:solidFill>
                  <a:srgbClr val="4682B1"/>
                </a:solidFill>
              </a:rPr>
              <a:t>jaxcloudug</a:t>
            </a:r>
            <a:r>
              <a:rPr lang="en-US" sz="2400" spc="-70" dirty="0">
                <a:solidFill>
                  <a:srgbClr val="4682B1"/>
                </a:solidFill>
              </a:rPr>
              <a:t> #gab2017                                                                           </a:t>
            </a:r>
            <a:r>
              <a:rPr lang="en-US" sz="2000" spc="-70" dirty="0">
                <a:solidFill>
                  <a:srgbClr val="4682B1"/>
                </a:solidFill>
              </a:rPr>
              <a:t>April 22, 2017</a:t>
            </a:r>
          </a:p>
        </p:txBody>
      </p:sp>
      <p:pic>
        <p:nvPicPr>
          <p:cNvPr id="3074" name="Picture 2" descr="Image result for azure"/>
          <p:cNvPicPr>
            <a:picLocks noChangeAspect="1" noChangeArrowheads="1"/>
          </p:cNvPicPr>
          <p:nvPr/>
        </p:nvPicPr>
        <p:blipFill rotWithShape="1">
          <a:blip r:embed="rId3">
            <a:extLst>
              <a:ext uri="{28A0092B-C50C-407E-A947-70E740481C1C}">
                <a14:useLocalDpi xmlns:a14="http://schemas.microsoft.com/office/drawing/2010/main" val="0"/>
              </a:ext>
            </a:extLst>
          </a:blip>
          <a:srcRect t="10381" b="43740"/>
          <a:stretch/>
        </p:blipFill>
        <p:spPr bwMode="auto">
          <a:xfrm>
            <a:off x="0" y="3694612"/>
            <a:ext cx="12192000" cy="323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920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a:t>
            </a:r>
          </a:p>
        </p:txBody>
      </p:sp>
      <p:sp>
        <p:nvSpPr>
          <p:cNvPr id="6" name="Text Placeholder 5"/>
          <p:cNvSpPr>
            <a:spLocks noGrp="1"/>
          </p:cNvSpPr>
          <p:nvPr>
            <p:ph type="body" sz="quarter" idx="10"/>
          </p:nvPr>
        </p:nvSpPr>
        <p:spPr/>
        <p:txBody>
          <a:bodyPr/>
          <a:lstStyle/>
          <a:p>
            <a:r>
              <a:rPr lang="en-US" sz="2000" dirty="0"/>
              <a:t>PS C:\&gt; Login-</a:t>
            </a:r>
            <a:r>
              <a:rPr lang="en-US" sz="2000" dirty="0" err="1"/>
              <a:t>AzureRMAccount</a:t>
            </a:r>
            <a:endParaRPr lang="en-US" sz="2000" dirty="0"/>
          </a:p>
          <a:p>
            <a:endParaRPr lang="en-US" sz="2000" dirty="0"/>
          </a:p>
          <a:p>
            <a:r>
              <a:rPr lang="en-US" sz="2000" dirty="0"/>
              <a:t>PS C:\&gt; # Get subscriptions</a:t>
            </a:r>
          </a:p>
          <a:p>
            <a:r>
              <a:rPr lang="en-US" sz="2000" dirty="0"/>
              <a:t>PS C:\&gt; Get-</a:t>
            </a:r>
            <a:r>
              <a:rPr lang="en-US" sz="2000" dirty="0" err="1"/>
              <a:t>AzureRmSubscription</a:t>
            </a:r>
            <a:endParaRPr lang="en-US" sz="2000" dirty="0"/>
          </a:p>
          <a:p>
            <a:endParaRPr lang="en-US" sz="2000" dirty="0"/>
          </a:p>
          <a:p>
            <a:r>
              <a:rPr lang="en-US" sz="2000" dirty="0"/>
              <a:t>PS C:\&gt; # Select subscription</a:t>
            </a:r>
          </a:p>
          <a:p>
            <a:r>
              <a:rPr lang="en-US" sz="2000" dirty="0"/>
              <a:t>PS C:\&gt; Select-</a:t>
            </a:r>
            <a:r>
              <a:rPr lang="en-US" sz="2000" dirty="0" err="1"/>
              <a:t>AzureRmSubscription</a:t>
            </a:r>
            <a:r>
              <a:rPr lang="en-US" sz="2000" dirty="0"/>
              <a:t> -</a:t>
            </a:r>
            <a:r>
              <a:rPr lang="en-US" sz="2000" dirty="0" err="1"/>
              <a:t>SubscriptionName</a:t>
            </a:r>
            <a:r>
              <a:rPr lang="en-US" sz="2000" dirty="0"/>
              <a:t> [</a:t>
            </a:r>
            <a:r>
              <a:rPr lang="en-US" sz="2000" dirty="0" err="1"/>
              <a:t>SubName</a:t>
            </a:r>
            <a:r>
              <a:rPr lang="en-US" sz="2000" dirty="0"/>
              <a:t>]</a:t>
            </a:r>
          </a:p>
          <a:p>
            <a:endParaRPr lang="en-US" sz="2000" dirty="0"/>
          </a:p>
          <a:p>
            <a:r>
              <a:rPr lang="en-US" sz="2000" dirty="0"/>
              <a:t># Get Resource Groups</a:t>
            </a:r>
          </a:p>
          <a:p>
            <a:r>
              <a:rPr lang="en-US" sz="2000" dirty="0"/>
              <a:t>PS C:\&gt; Get-</a:t>
            </a:r>
            <a:r>
              <a:rPr lang="en-US" sz="2000" dirty="0" err="1"/>
              <a:t>AzureRmResourceGroup</a:t>
            </a:r>
            <a:endParaRPr lang="en-US" sz="2000" dirty="0"/>
          </a:p>
          <a:p>
            <a:endParaRPr lang="en-US" sz="2000" dirty="0"/>
          </a:p>
          <a:p>
            <a:r>
              <a:rPr lang="en-US" sz="2000" dirty="0"/>
              <a:t># Find resources</a:t>
            </a:r>
          </a:p>
          <a:p>
            <a:r>
              <a:rPr lang="en-US" sz="2000" dirty="0"/>
              <a:t>PS C:\&gt; Find-</a:t>
            </a:r>
            <a:r>
              <a:rPr lang="en-US" sz="2000" dirty="0" err="1"/>
              <a:t>AzureRmResource</a:t>
            </a:r>
            <a:r>
              <a:rPr lang="en-US" sz="2000" dirty="0"/>
              <a:t> -</a:t>
            </a:r>
            <a:r>
              <a:rPr lang="en-US" sz="2000" dirty="0" err="1"/>
              <a:t>ResourceGroupName</a:t>
            </a:r>
            <a:r>
              <a:rPr lang="en-US" sz="2000" dirty="0"/>
              <a:t> [</a:t>
            </a:r>
            <a:r>
              <a:rPr lang="en-US" sz="2000" dirty="0" err="1"/>
              <a:t>RGName</a:t>
            </a:r>
            <a:r>
              <a:rPr lang="en-US" sz="2000" dirty="0"/>
              <a:t>]</a:t>
            </a:r>
          </a:p>
        </p:txBody>
      </p:sp>
    </p:spTree>
    <p:extLst>
      <p:ext uri="{BB962C8B-B14F-4D97-AF65-F5344CB8AC3E}">
        <p14:creationId xmlns:p14="http://schemas.microsoft.com/office/powerpoint/2010/main" val="2064412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PS C:\&gt; $</a:t>
            </a:r>
            <a:r>
              <a:rPr lang="en-US" sz="2000" dirty="0" err="1"/>
              <a:t>loc</a:t>
            </a:r>
            <a:r>
              <a:rPr lang="en-US" sz="2000" dirty="0"/>
              <a:t> = 'eastus2' #first set a location</a:t>
            </a:r>
          </a:p>
          <a:p>
            <a:r>
              <a:rPr lang="en-US" sz="2000" dirty="0"/>
              <a:t>PS C:\&gt; # Check all the publishers</a:t>
            </a:r>
          </a:p>
          <a:p>
            <a:r>
              <a:rPr lang="en-US" sz="2000" dirty="0"/>
              <a:t>PS C:\&gt; Get-</a:t>
            </a:r>
            <a:r>
              <a:rPr lang="en-US" sz="2000" dirty="0" err="1"/>
              <a:t>AzureRmVMImagePublisher</a:t>
            </a:r>
            <a:r>
              <a:rPr lang="en-US" sz="2000" dirty="0"/>
              <a:t> -Location $</a:t>
            </a:r>
            <a:r>
              <a:rPr lang="en-US" sz="2000" dirty="0" err="1"/>
              <a:t>loc</a:t>
            </a:r>
            <a:endParaRPr lang="en-US" sz="2000" dirty="0"/>
          </a:p>
          <a:p>
            <a:endParaRPr lang="en-US" sz="2000" dirty="0"/>
          </a:p>
          <a:p>
            <a:r>
              <a:rPr lang="en-US" sz="1400" dirty="0" err="1"/>
              <a:t>PublisherName</a:t>
            </a:r>
            <a:r>
              <a:rPr lang="en-US" sz="1400" dirty="0"/>
              <a:t>                                        Location Id</a:t>
            </a:r>
          </a:p>
          <a:p>
            <a:r>
              <a:rPr lang="en-US" sz="1400" dirty="0"/>
              <a:t>-------------                                        -------- --</a:t>
            </a:r>
          </a:p>
          <a:p>
            <a:r>
              <a:rPr lang="en-US" sz="1400" dirty="0"/>
              <a:t>Microsoft                                            eastus2  /Subscriptions/f97da7d2-1dd0-42cd-93bc-57fb30549d66/Pr...</a:t>
            </a:r>
          </a:p>
          <a:p>
            <a:r>
              <a:rPr lang="en-US" sz="1400" dirty="0" err="1"/>
              <a:t>microsoft</a:t>
            </a:r>
            <a:r>
              <a:rPr lang="en-US" sz="1400" dirty="0"/>
              <a:t>-ads                                        eastus2  /Subscriptions/f97da7d2-1dd0-42cd-93bc-57fb30549d66/Pr...</a:t>
            </a:r>
          </a:p>
          <a:p>
            <a:r>
              <a:rPr lang="en-US" sz="1400" dirty="0" err="1"/>
              <a:t>Microsoft.Azure.Applications</a:t>
            </a:r>
            <a:r>
              <a:rPr lang="en-US" sz="1400" dirty="0"/>
              <a:t>                         eastus2  /Subscriptions/f97da7d2-1dd0-42cd-93bc-57fb30549d66/Pr...</a:t>
            </a:r>
          </a:p>
          <a:p>
            <a:r>
              <a:rPr lang="en-US" sz="1400" dirty="0" err="1"/>
              <a:t>Microsoft.Azure.Backup.Test</a:t>
            </a:r>
            <a:r>
              <a:rPr lang="en-US" sz="1400" dirty="0"/>
              <a:t>                          eastus2  /Subscriptions/f97da7d2-1dd0-42cd-93bc-57fb30549d66/Pr...</a:t>
            </a:r>
          </a:p>
          <a:p>
            <a:r>
              <a:rPr lang="en-US" sz="1400" dirty="0" err="1"/>
              <a:t>Microsoft.Azure.Compute.Security</a:t>
            </a:r>
            <a:r>
              <a:rPr lang="en-US" sz="1400" dirty="0"/>
              <a:t>                     eastus2  /Subscriptions/f97da7d2-1dd0-42cd-93bc-57fb30549d66/Pr...</a:t>
            </a:r>
          </a:p>
          <a:p>
            <a:r>
              <a:rPr lang="en-US" sz="1400" dirty="0" err="1"/>
              <a:t>Microsoft.Azure.Diagnostics</a:t>
            </a:r>
            <a:r>
              <a:rPr lang="en-US" sz="1400" dirty="0"/>
              <a:t>                          eastus2  /Subscriptions/f97da7d2-1dd0-42cd-93bc-57fb30549d66/Pr...</a:t>
            </a:r>
          </a:p>
          <a:p>
            <a:r>
              <a:rPr lang="en-US" sz="1400" dirty="0" err="1"/>
              <a:t>Microsoft.Azure.Extensions</a:t>
            </a:r>
            <a:r>
              <a:rPr lang="en-US" sz="1400" dirty="0"/>
              <a:t>                           eastus2  /Subscriptions/f97da7d2-1dd0-42cd-93bc-57fb30549d66/Pr...</a:t>
            </a:r>
          </a:p>
          <a:p>
            <a:endParaRPr lang="en-US" sz="2000" dirty="0"/>
          </a:p>
        </p:txBody>
      </p:sp>
    </p:spTree>
    <p:extLst>
      <p:ext uri="{BB962C8B-B14F-4D97-AF65-F5344CB8AC3E}">
        <p14:creationId xmlns:p14="http://schemas.microsoft.com/office/powerpoint/2010/main" val="40621769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PS C:\&gt; # Get the publisher offers</a:t>
            </a:r>
          </a:p>
          <a:p>
            <a:r>
              <a:rPr lang="en-US" sz="2000" dirty="0"/>
              <a:t>PS C:\&gt; Get-</a:t>
            </a:r>
            <a:r>
              <a:rPr lang="en-US" sz="2000" dirty="0" err="1"/>
              <a:t>AzureRmVMImageOffer</a:t>
            </a:r>
            <a:r>
              <a:rPr lang="en-US" sz="2000" dirty="0"/>
              <a:t> -Location $</a:t>
            </a:r>
            <a:r>
              <a:rPr lang="en-US" sz="2000" dirty="0" err="1"/>
              <a:t>loc</a:t>
            </a:r>
            <a:r>
              <a:rPr lang="en-US" sz="2000" dirty="0"/>
              <a:t> -</a:t>
            </a:r>
            <a:r>
              <a:rPr lang="en-US" sz="2000" dirty="0" err="1"/>
              <a:t>PublisherName</a:t>
            </a:r>
            <a:r>
              <a:rPr lang="en-US" sz="2000" dirty="0"/>
              <a:t> "</a:t>
            </a:r>
            <a:r>
              <a:rPr lang="en-US" sz="2000" dirty="0" err="1"/>
              <a:t>MicrosoftWindowsServer</a:t>
            </a:r>
            <a:r>
              <a:rPr lang="en-US" sz="2000" dirty="0"/>
              <a:t>“</a:t>
            </a:r>
          </a:p>
          <a:p>
            <a:endParaRPr lang="en-US" sz="2000" dirty="0"/>
          </a:p>
          <a:p>
            <a:r>
              <a:rPr lang="en-US" sz="1400" dirty="0"/>
              <a:t>Offer             </a:t>
            </a:r>
            <a:r>
              <a:rPr lang="en-US" sz="1400" dirty="0" err="1"/>
              <a:t>PublisherName</a:t>
            </a:r>
            <a:r>
              <a:rPr lang="en-US" sz="1400" dirty="0"/>
              <a:t>          Location Id</a:t>
            </a:r>
          </a:p>
          <a:p>
            <a:r>
              <a:rPr lang="en-US" sz="1400" dirty="0"/>
              <a:t>-----             -------------          -------- --</a:t>
            </a:r>
          </a:p>
          <a:p>
            <a:r>
              <a:rPr lang="en-US" sz="1400" dirty="0"/>
              <a:t>Windows-HUB       </a:t>
            </a:r>
            <a:r>
              <a:rPr lang="en-US" sz="1400" dirty="0" err="1"/>
              <a:t>MicrosoftWindowsServer</a:t>
            </a:r>
            <a:r>
              <a:rPr lang="en-US" sz="1400" dirty="0"/>
              <a:t> eastus2  /Subscriptions/f97da7d2-1dd0-42cd-93bc-57fb30549d66/Providers/</a:t>
            </a:r>
            <a:r>
              <a:rPr lang="en-US" sz="1400" dirty="0" err="1"/>
              <a:t>Micr</a:t>
            </a:r>
            <a:r>
              <a:rPr lang="en-US" sz="1400" dirty="0"/>
              <a:t>...</a:t>
            </a:r>
          </a:p>
          <a:p>
            <a:r>
              <a:rPr lang="en-US" sz="1400" dirty="0" err="1"/>
              <a:t>WindowsServer</a:t>
            </a:r>
            <a:r>
              <a:rPr lang="en-US" sz="1400" dirty="0"/>
              <a:t>     </a:t>
            </a:r>
            <a:r>
              <a:rPr lang="en-US" sz="1400" dirty="0" err="1"/>
              <a:t>MicrosoftWindowsServer</a:t>
            </a:r>
            <a:r>
              <a:rPr lang="en-US" sz="1400" dirty="0"/>
              <a:t> eastus2  /Subscriptions/f97da7d2-1dd0-42cd-93bc-57fb30549d66/Providers/</a:t>
            </a:r>
            <a:r>
              <a:rPr lang="en-US" sz="1400" dirty="0" err="1"/>
              <a:t>Micr</a:t>
            </a:r>
            <a:r>
              <a:rPr lang="en-US" sz="1400" dirty="0"/>
              <a:t>...</a:t>
            </a:r>
          </a:p>
          <a:p>
            <a:r>
              <a:rPr lang="en-US" sz="1400" dirty="0" err="1"/>
              <a:t>WindowsServer</a:t>
            </a:r>
            <a:r>
              <a:rPr lang="en-US" sz="1400" dirty="0"/>
              <a:t>-HUB </a:t>
            </a:r>
            <a:r>
              <a:rPr lang="en-US" sz="1400" dirty="0" err="1"/>
              <a:t>MicrosoftWindowsServer</a:t>
            </a:r>
            <a:r>
              <a:rPr lang="en-US" sz="1400" dirty="0"/>
              <a:t> eastus2  /Subscriptions/f97da7d2-1dd0-42cd-93bc-57fb30549d66/Providers/</a:t>
            </a:r>
            <a:r>
              <a:rPr lang="en-US" sz="1400" dirty="0" err="1"/>
              <a:t>Micr</a:t>
            </a:r>
            <a:r>
              <a:rPr lang="en-US" sz="1400" dirty="0"/>
              <a:t>...</a:t>
            </a:r>
          </a:p>
          <a:p>
            <a:endParaRPr lang="en-US" sz="2000" dirty="0"/>
          </a:p>
        </p:txBody>
      </p:sp>
    </p:spTree>
    <p:extLst>
      <p:ext uri="{BB962C8B-B14F-4D97-AF65-F5344CB8AC3E}">
        <p14:creationId xmlns:p14="http://schemas.microsoft.com/office/powerpoint/2010/main" val="31346302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PS C:\&gt; # view the SKUS for an offer </a:t>
            </a:r>
          </a:p>
          <a:p>
            <a:r>
              <a:rPr lang="en-US" sz="2000" dirty="0"/>
              <a:t>PS C:\&gt; Get-</a:t>
            </a:r>
            <a:r>
              <a:rPr lang="en-US" sz="2000" dirty="0" err="1"/>
              <a:t>AzureRmVMImageSku</a:t>
            </a:r>
            <a:r>
              <a:rPr lang="en-US" sz="2000" dirty="0"/>
              <a:t> -Location $</a:t>
            </a:r>
            <a:r>
              <a:rPr lang="en-US" sz="2000" dirty="0" err="1"/>
              <a:t>loc</a:t>
            </a:r>
            <a:r>
              <a:rPr lang="en-US" sz="2000" dirty="0"/>
              <a:t> -</a:t>
            </a:r>
            <a:r>
              <a:rPr lang="en-US" sz="2000" dirty="0" err="1"/>
              <a:t>PublisherName</a:t>
            </a:r>
            <a:r>
              <a:rPr lang="en-US" sz="2000" dirty="0"/>
              <a:t> "</a:t>
            </a:r>
            <a:r>
              <a:rPr lang="en-US" sz="2000" dirty="0" err="1"/>
              <a:t>MicrosoftWindowsServer</a:t>
            </a:r>
            <a:r>
              <a:rPr lang="en-US" sz="2000" dirty="0"/>
              <a:t>" -Offer "</a:t>
            </a:r>
            <a:r>
              <a:rPr lang="en-US" sz="2000" dirty="0" err="1"/>
              <a:t>WindowsServer</a:t>
            </a:r>
            <a:r>
              <a:rPr lang="en-US" sz="2000" dirty="0"/>
              <a:t>“</a:t>
            </a:r>
          </a:p>
          <a:p>
            <a:endParaRPr lang="en-US" sz="2000" dirty="0"/>
          </a:p>
          <a:p>
            <a:r>
              <a:rPr lang="en-US" sz="1400" dirty="0" err="1"/>
              <a:t>Skus</a:t>
            </a:r>
            <a:r>
              <a:rPr lang="en-US" sz="1400" dirty="0"/>
              <a:t>                            Offer         </a:t>
            </a:r>
            <a:r>
              <a:rPr lang="en-US" sz="1400" dirty="0" err="1"/>
              <a:t>PublisherName</a:t>
            </a:r>
            <a:r>
              <a:rPr lang="en-US" sz="1400" dirty="0"/>
              <a:t>          Location Id</a:t>
            </a:r>
          </a:p>
          <a:p>
            <a:r>
              <a:rPr lang="en-US" sz="1400" dirty="0"/>
              <a:t>----                            -----         -------------          -------- --</a:t>
            </a:r>
          </a:p>
          <a:p>
            <a:r>
              <a:rPr lang="en-US" sz="1400" dirty="0"/>
              <a:t>2008-R2-SP1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2008-R2-SP1-BYOL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2012-Datacenter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2012-Datacenter-BYOL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2012-R2-Datacenter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2012-R2-Datacenter-BYOL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2016-Datacenter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2016-Datacenter-Server-Core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2016-Datacenter-with-Containers </a:t>
            </a:r>
            <a:r>
              <a:rPr lang="en-US" sz="1400" dirty="0" err="1"/>
              <a:t>WindowsServer</a:t>
            </a:r>
            <a:r>
              <a:rPr lang="en-US" sz="1400" dirty="0"/>
              <a:t> </a:t>
            </a:r>
            <a:r>
              <a:rPr lang="en-US" sz="1400" dirty="0" err="1"/>
              <a:t>MicrosoftWindowsServer</a:t>
            </a:r>
            <a:r>
              <a:rPr lang="en-US" sz="1400" dirty="0"/>
              <a:t> eastus2  /Subscriptions/f97da7d2-1dd0-42cd-93bc...</a:t>
            </a:r>
          </a:p>
          <a:p>
            <a:r>
              <a:rPr lang="en-US" sz="1400" dirty="0"/>
              <a:t>2016-Nano-Server                </a:t>
            </a:r>
            <a:r>
              <a:rPr lang="en-US" sz="1400" dirty="0" err="1"/>
              <a:t>WindowsServer</a:t>
            </a:r>
            <a:r>
              <a:rPr lang="en-US" sz="1400" dirty="0"/>
              <a:t> </a:t>
            </a:r>
            <a:r>
              <a:rPr lang="en-US" sz="1400" dirty="0" err="1"/>
              <a:t>MicrosoftWindowsServer</a:t>
            </a:r>
            <a:r>
              <a:rPr lang="en-US" sz="1400" dirty="0"/>
              <a:t> eastus2  /Subscriptions/f97da7d2-1dd0-42cd-93bc...</a:t>
            </a:r>
          </a:p>
          <a:p>
            <a:endParaRPr lang="en-US" sz="2000" dirty="0"/>
          </a:p>
        </p:txBody>
      </p:sp>
    </p:spTree>
    <p:extLst>
      <p:ext uri="{BB962C8B-B14F-4D97-AF65-F5344CB8AC3E}">
        <p14:creationId xmlns:p14="http://schemas.microsoft.com/office/powerpoint/2010/main" val="2571675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PS C:\&gt; # pick an image </a:t>
            </a:r>
          </a:p>
          <a:p>
            <a:r>
              <a:rPr lang="en-US" sz="2000" dirty="0"/>
              <a:t>PS C:\&gt; Get-</a:t>
            </a:r>
            <a:r>
              <a:rPr lang="en-US" sz="2000" dirty="0" err="1"/>
              <a:t>AzureRmVMImage</a:t>
            </a:r>
            <a:r>
              <a:rPr lang="en-US" sz="2000" dirty="0"/>
              <a:t> -Location $</a:t>
            </a:r>
            <a:r>
              <a:rPr lang="en-US" sz="2000" dirty="0" err="1"/>
              <a:t>loc</a:t>
            </a:r>
            <a:r>
              <a:rPr lang="en-US" sz="2000" dirty="0"/>
              <a:t> -</a:t>
            </a:r>
            <a:r>
              <a:rPr lang="en-US" sz="2000" dirty="0" err="1"/>
              <a:t>PublisherName</a:t>
            </a:r>
            <a:r>
              <a:rPr lang="en-US" sz="2000" dirty="0"/>
              <a:t> "</a:t>
            </a:r>
            <a:r>
              <a:rPr lang="en-US" sz="2000" dirty="0" err="1"/>
              <a:t>MicrosoftWindowsServer</a:t>
            </a:r>
            <a:r>
              <a:rPr lang="en-US" sz="2000" dirty="0"/>
              <a:t>" -Offer "</a:t>
            </a:r>
            <a:r>
              <a:rPr lang="en-US" sz="2000" dirty="0" err="1"/>
              <a:t>WindowsServer</a:t>
            </a:r>
            <a:r>
              <a:rPr lang="en-US" sz="2000" dirty="0"/>
              <a:t>" -</a:t>
            </a:r>
            <a:r>
              <a:rPr lang="en-US" sz="2000" dirty="0" err="1"/>
              <a:t>Skus</a:t>
            </a:r>
            <a:r>
              <a:rPr lang="en-US" sz="2000" dirty="0"/>
              <a:t> "2012-R2-Datacenter"</a:t>
            </a:r>
          </a:p>
          <a:p>
            <a:endParaRPr lang="en-US" sz="2000" dirty="0"/>
          </a:p>
          <a:p>
            <a:r>
              <a:rPr lang="en-US" sz="1400" dirty="0"/>
              <a:t>Version        </a:t>
            </a:r>
            <a:r>
              <a:rPr lang="en-US" sz="1400" dirty="0" err="1"/>
              <a:t>FilterExpression</a:t>
            </a:r>
            <a:r>
              <a:rPr lang="en-US" sz="1400" dirty="0"/>
              <a:t> </a:t>
            </a:r>
            <a:r>
              <a:rPr lang="en-US" sz="1400" dirty="0" err="1"/>
              <a:t>Skus</a:t>
            </a:r>
            <a:r>
              <a:rPr lang="en-US" sz="1400" dirty="0"/>
              <a:t>               Offer         </a:t>
            </a:r>
            <a:r>
              <a:rPr lang="en-US" sz="1400" dirty="0" err="1"/>
              <a:t>PublisherName</a:t>
            </a:r>
            <a:r>
              <a:rPr lang="en-US" sz="1400" dirty="0"/>
              <a:t>          Location Id</a:t>
            </a:r>
          </a:p>
          <a:p>
            <a:r>
              <a:rPr lang="en-US" sz="1400" dirty="0"/>
              <a:t>-------        ---------------- ----               -----         -------------          -------- --</a:t>
            </a:r>
          </a:p>
          <a:p>
            <a:r>
              <a:rPr lang="en-US" sz="1400" dirty="0"/>
              <a:t>4.0.20160617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4.0.20160721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4.0.20160812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4.0.20160915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4.0.20161012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4.0.20161109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4.0.20161214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4.0.20170111                    2012-R2-Datacenter </a:t>
            </a:r>
            <a:r>
              <a:rPr lang="en-US" sz="1400" dirty="0" err="1"/>
              <a:t>WindowsServer</a:t>
            </a:r>
            <a:r>
              <a:rPr lang="en-US" sz="1400" dirty="0"/>
              <a:t> </a:t>
            </a:r>
            <a:r>
              <a:rPr lang="en-US" sz="1400" dirty="0" err="1"/>
              <a:t>MicrosoftWindowsServer</a:t>
            </a:r>
            <a:r>
              <a:rPr lang="en-US" sz="1400" dirty="0"/>
              <a:t> eastus2  /Subscriptions/f97d...</a:t>
            </a:r>
          </a:p>
          <a:p>
            <a:r>
              <a:rPr lang="en-US" sz="1400" dirty="0"/>
              <a:t>4.127.20170406                  2012-R2-Datacenter </a:t>
            </a:r>
            <a:r>
              <a:rPr lang="en-US" sz="1400" dirty="0" err="1"/>
              <a:t>WindowsServer</a:t>
            </a:r>
            <a:r>
              <a:rPr lang="en-US" sz="1400" dirty="0"/>
              <a:t> </a:t>
            </a:r>
            <a:r>
              <a:rPr lang="en-US" sz="1400" dirty="0" err="1"/>
              <a:t>MicrosoftWindowsServer</a:t>
            </a:r>
            <a:r>
              <a:rPr lang="en-US" sz="1400" dirty="0"/>
              <a:t> eastus2  /Subscriptions/f97d...</a:t>
            </a:r>
          </a:p>
          <a:p>
            <a:endParaRPr lang="en-US" sz="2000" dirty="0"/>
          </a:p>
        </p:txBody>
      </p:sp>
    </p:spTree>
    <p:extLst>
      <p:ext uri="{BB962C8B-B14F-4D97-AF65-F5344CB8AC3E}">
        <p14:creationId xmlns:p14="http://schemas.microsoft.com/office/powerpoint/2010/main" val="35938169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br>
              <a:rPr lang="en-US" dirty="0"/>
            </a:br>
            <a:r>
              <a:rPr lang="en-US" sz="4400" dirty="0"/>
              <a:t>Create a VM with PowerShell</a:t>
            </a:r>
            <a:endParaRPr lang="en-US" dirty="0"/>
          </a:p>
        </p:txBody>
      </p:sp>
    </p:spTree>
    <p:extLst>
      <p:ext uri="{BB962C8B-B14F-4D97-AF65-F5344CB8AC3E}">
        <p14:creationId xmlns:p14="http://schemas.microsoft.com/office/powerpoint/2010/main" val="33561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a:t>
            </a:r>
          </a:p>
        </p:txBody>
      </p:sp>
      <p:sp>
        <p:nvSpPr>
          <p:cNvPr id="3" name="Text Placeholder 2"/>
          <p:cNvSpPr>
            <a:spLocks noGrp="1"/>
          </p:cNvSpPr>
          <p:nvPr>
            <p:ph type="body" sz="quarter" idx="10"/>
          </p:nvPr>
        </p:nvSpPr>
        <p:spPr>
          <a:xfrm>
            <a:off x="269241" y="1189176"/>
            <a:ext cx="5378548" cy="5533823"/>
          </a:xfrm>
        </p:spPr>
        <p:txBody>
          <a:bodyPr/>
          <a:lstStyle/>
          <a:p>
            <a:r>
              <a:rPr lang="en-US" sz="2800" dirty="0"/>
              <a:t>The Azure CLI 2.0 is Azure's command line experience for managing </a:t>
            </a:r>
            <a:r>
              <a:rPr lang="en-US" sz="2800" dirty="0">
                <a:solidFill>
                  <a:srgbClr val="7030A0"/>
                </a:solidFill>
              </a:rPr>
              <a:t>Azure resources. It can be used on </a:t>
            </a:r>
            <a:r>
              <a:rPr lang="en-US" sz="2800" dirty="0" err="1">
                <a:solidFill>
                  <a:srgbClr val="7030A0"/>
                </a:solidFill>
              </a:rPr>
              <a:t>macOS</a:t>
            </a:r>
            <a:r>
              <a:rPr lang="en-US" sz="2800" dirty="0">
                <a:solidFill>
                  <a:srgbClr val="7030A0"/>
                </a:solidFill>
              </a:rPr>
              <a:t>, Linux, and Windows.</a:t>
            </a:r>
          </a:p>
          <a:p>
            <a:endParaRPr lang="en-US" sz="2800" dirty="0"/>
          </a:p>
          <a:p>
            <a:r>
              <a:rPr lang="en-US" sz="2800" dirty="0"/>
              <a:t>Azure CLI 2.0 is optimized for managing and administering Azure resources from the command line, and for building automation scripts that work against the Azure Resource Manager. </a:t>
            </a:r>
          </a:p>
        </p:txBody>
      </p:sp>
      <p:pic>
        <p:nvPicPr>
          <p:cNvPr id="5122" name="Picture 2" descr="Image result for azure cli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463" y="1148735"/>
            <a:ext cx="6250245" cy="570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543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Windows Installation</a:t>
            </a:r>
          </a:p>
        </p:txBody>
      </p:sp>
      <p:sp>
        <p:nvSpPr>
          <p:cNvPr id="6" name="Text Placeholder 5"/>
          <p:cNvSpPr>
            <a:spLocks noGrp="1"/>
          </p:cNvSpPr>
          <p:nvPr>
            <p:ph type="body" sz="quarter" idx="10"/>
          </p:nvPr>
        </p:nvSpPr>
        <p:spPr>
          <a:xfrm>
            <a:off x="518453" y="1447801"/>
            <a:ext cx="4222223" cy="1988237"/>
          </a:xfrm>
        </p:spPr>
        <p:txBody>
          <a:bodyPr/>
          <a:lstStyle/>
          <a:p>
            <a:r>
              <a:rPr lang="en-US" sz="2800" dirty="0">
                <a:solidFill>
                  <a:srgbClr val="7030A0"/>
                </a:solidFill>
                <a:latin typeface="+mj-lt"/>
              </a:rPr>
              <a:t>Visit the Python site and </a:t>
            </a:r>
            <a:r>
              <a:rPr lang="en-US" sz="2800" dirty="0">
                <a:solidFill>
                  <a:srgbClr val="7030A0"/>
                </a:solidFill>
                <a:latin typeface="+mj-lt"/>
                <a:hlinkClick r:id="rId2"/>
              </a:rPr>
              <a:t>download Python</a:t>
            </a:r>
            <a:r>
              <a:rPr lang="en-US" sz="2800" dirty="0">
                <a:solidFill>
                  <a:srgbClr val="7030A0"/>
                </a:solidFill>
                <a:latin typeface="+mj-lt"/>
              </a:rPr>
              <a:t> for Windows. </a:t>
            </a:r>
          </a:p>
          <a:p>
            <a:r>
              <a:rPr lang="en-US" sz="2800" dirty="0">
                <a:solidFill>
                  <a:srgbClr val="7030A0"/>
                </a:solidFill>
                <a:latin typeface="+mj-lt"/>
              </a:rPr>
              <a:t>Be sure to install the Pip component when you install Python. After the install completes, add Python to your PATH environment variable (the installer will prompt you).</a:t>
            </a:r>
          </a:p>
          <a:p>
            <a:endParaRPr lang="en-US" sz="2400" dirty="0">
              <a:latin typeface="+mj-lt"/>
            </a:endParaRPr>
          </a:p>
          <a:p>
            <a:endParaRPr lang="en-US" sz="2400" dirty="0">
              <a:latin typeface="+mj-lt"/>
            </a:endParaRPr>
          </a:p>
        </p:txBody>
      </p:sp>
      <p:pic>
        <p:nvPicPr>
          <p:cNvPr id="2" name="Picture 1"/>
          <p:cNvPicPr>
            <a:picLocks noChangeAspect="1"/>
          </p:cNvPicPr>
          <p:nvPr/>
        </p:nvPicPr>
        <p:blipFill>
          <a:blip r:embed="rId3"/>
          <a:stretch>
            <a:fillRect/>
          </a:stretch>
        </p:blipFill>
        <p:spPr>
          <a:xfrm>
            <a:off x="5030271" y="1628979"/>
            <a:ext cx="6640894" cy="4088239"/>
          </a:xfrm>
          <a:prstGeom prst="rect">
            <a:avLst/>
          </a:prstGeom>
        </p:spPr>
      </p:pic>
    </p:spTree>
    <p:extLst>
      <p:ext uri="{BB962C8B-B14F-4D97-AF65-F5344CB8AC3E}">
        <p14:creationId xmlns:p14="http://schemas.microsoft.com/office/powerpoint/2010/main" val="2785585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Windows Installation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C:\&gt; REM Check the version</a:t>
            </a:r>
          </a:p>
          <a:p>
            <a:r>
              <a:rPr lang="en-US" sz="2000" dirty="0"/>
              <a:t>C:\&gt; python –version</a:t>
            </a:r>
          </a:p>
          <a:p>
            <a:endParaRPr lang="en-US" sz="2000" dirty="0"/>
          </a:p>
          <a:p>
            <a:r>
              <a:rPr lang="en-US" sz="2000" dirty="0"/>
              <a:t>Python 3.6.1</a:t>
            </a:r>
          </a:p>
          <a:p>
            <a:endParaRPr lang="en-US" sz="2000" dirty="0"/>
          </a:p>
          <a:p>
            <a:r>
              <a:rPr lang="en-US" sz="2000" dirty="0"/>
              <a:t>C:\&gt; pip install –user azure-cli</a:t>
            </a:r>
          </a:p>
          <a:p>
            <a:endParaRPr lang="en-US" sz="2000" dirty="0"/>
          </a:p>
          <a:p>
            <a:r>
              <a:rPr lang="en-US" sz="2400" dirty="0">
                <a:solidFill>
                  <a:srgbClr val="7030A0"/>
                </a:solidFill>
                <a:latin typeface="+mj-lt"/>
              </a:rPr>
              <a:t>* The CLI </a:t>
            </a:r>
            <a:r>
              <a:rPr lang="en-US" sz="2400" b="1" dirty="0">
                <a:solidFill>
                  <a:srgbClr val="7030A0"/>
                </a:solidFill>
                <a:latin typeface="+mj-lt"/>
              </a:rPr>
              <a:t>az.bat</a:t>
            </a:r>
            <a:r>
              <a:rPr lang="en-US" sz="2400" dirty="0">
                <a:solidFill>
                  <a:srgbClr val="7030A0"/>
                </a:solidFill>
                <a:latin typeface="+mj-lt"/>
              </a:rPr>
              <a:t> may be installed in %USERPROFILE%\</a:t>
            </a:r>
            <a:r>
              <a:rPr lang="en-US" sz="2400" dirty="0" err="1">
                <a:solidFill>
                  <a:srgbClr val="7030A0"/>
                </a:solidFill>
                <a:latin typeface="+mj-lt"/>
              </a:rPr>
              <a:t>AppData</a:t>
            </a:r>
            <a:r>
              <a:rPr lang="en-US" sz="2400" dirty="0">
                <a:solidFill>
                  <a:srgbClr val="7030A0"/>
                </a:solidFill>
                <a:latin typeface="+mj-lt"/>
              </a:rPr>
              <a:t>\Roaming\Python\Scripts or %USERPROFILE%\</a:t>
            </a:r>
            <a:r>
              <a:rPr lang="en-US" sz="2400" dirty="0" err="1">
                <a:solidFill>
                  <a:srgbClr val="7030A0"/>
                </a:solidFill>
                <a:latin typeface="+mj-lt"/>
              </a:rPr>
              <a:t>AppData</a:t>
            </a:r>
            <a:r>
              <a:rPr lang="en-US" sz="2400" dirty="0">
                <a:solidFill>
                  <a:srgbClr val="7030A0"/>
                </a:solidFill>
                <a:latin typeface="+mj-lt"/>
              </a:rPr>
              <a:t>\Roaming\Python\</a:t>
            </a:r>
            <a:r>
              <a:rPr lang="en-US" sz="2400" dirty="0" err="1">
                <a:solidFill>
                  <a:srgbClr val="7030A0"/>
                </a:solidFill>
                <a:latin typeface="+mj-lt"/>
              </a:rPr>
              <a:t>PythonXY</a:t>
            </a:r>
            <a:r>
              <a:rPr lang="en-US" sz="2400" dirty="0">
                <a:solidFill>
                  <a:srgbClr val="7030A0"/>
                </a:solidFill>
                <a:latin typeface="+mj-lt"/>
              </a:rPr>
              <a:t>\Scripts where XY is your Python version (for example, %USERPROFILE%\</a:t>
            </a:r>
            <a:r>
              <a:rPr lang="en-US" sz="2400" dirty="0" err="1">
                <a:solidFill>
                  <a:srgbClr val="7030A0"/>
                </a:solidFill>
                <a:latin typeface="+mj-lt"/>
              </a:rPr>
              <a:t>AppData</a:t>
            </a:r>
            <a:r>
              <a:rPr lang="en-US" sz="2400" dirty="0">
                <a:solidFill>
                  <a:srgbClr val="7030A0"/>
                </a:solidFill>
                <a:latin typeface="+mj-lt"/>
              </a:rPr>
              <a:t>\Roaming\Python\Python27\Scripts). Add the folder that contains az.bat to your path.</a:t>
            </a:r>
          </a:p>
          <a:p>
            <a:endParaRPr lang="en-US" sz="2400" dirty="0">
              <a:solidFill>
                <a:srgbClr val="7030A0"/>
              </a:solidFill>
              <a:latin typeface="+mj-lt"/>
            </a:endParaRPr>
          </a:p>
          <a:p>
            <a:r>
              <a:rPr lang="en-US" sz="2000" dirty="0">
                <a:solidFill>
                  <a:srgbClr val="000000"/>
                </a:solidFill>
              </a:rPr>
              <a:t>C:\&gt; </a:t>
            </a:r>
            <a:r>
              <a:rPr lang="en-US" sz="2000" dirty="0" err="1">
                <a:solidFill>
                  <a:srgbClr val="000000"/>
                </a:solidFill>
              </a:rPr>
              <a:t>az</a:t>
            </a:r>
            <a:endParaRPr lang="en-US" sz="2000" dirty="0">
              <a:solidFill>
                <a:srgbClr val="000000"/>
              </a:solidFill>
            </a:endParaRPr>
          </a:p>
          <a:p>
            <a:endParaRPr lang="en-US" sz="2000" dirty="0"/>
          </a:p>
        </p:txBody>
      </p:sp>
      <p:pic>
        <p:nvPicPr>
          <p:cNvPr id="2" name="Picture 1"/>
          <p:cNvPicPr>
            <a:picLocks noChangeAspect="1"/>
          </p:cNvPicPr>
          <p:nvPr/>
        </p:nvPicPr>
        <p:blipFill rotWithShape="1">
          <a:blip r:embed="rId2"/>
          <a:srcRect r="31558"/>
          <a:stretch/>
        </p:blipFill>
        <p:spPr>
          <a:xfrm>
            <a:off x="5409725" y="1257290"/>
            <a:ext cx="6782275" cy="5383207"/>
          </a:xfrm>
          <a:prstGeom prst="rect">
            <a:avLst/>
          </a:prstGeom>
        </p:spPr>
      </p:pic>
    </p:spTree>
    <p:extLst>
      <p:ext uri="{BB962C8B-B14F-4D97-AF65-F5344CB8AC3E}">
        <p14:creationId xmlns:p14="http://schemas.microsoft.com/office/powerpoint/2010/main" val="1664113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Linux / OS X Installation</a:t>
            </a:r>
          </a:p>
        </p:txBody>
      </p:sp>
      <p:sp>
        <p:nvSpPr>
          <p:cNvPr id="6" name="Text Placeholder 5"/>
          <p:cNvSpPr>
            <a:spLocks noGrp="1"/>
          </p:cNvSpPr>
          <p:nvPr>
            <p:ph type="body" sz="quarter" idx="10"/>
          </p:nvPr>
        </p:nvSpPr>
        <p:spPr/>
        <p:txBody>
          <a:bodyPr/>
          <a:lstStyle/>
          <a:p>
            <a:r>
              <a:rPr lang="en-US" sz="2000" dirty="0" err="1"/>
              <a:t>user@machine</a:t>
            </a:r>
            <a:r>
              <a:rPr lang="en-US" sz="2000" dirty="0"/>
              <a:t>:~$ curl -L https://aka.ms/InstallAzureCli | bash</a:t>
            </a:r>
          </a:p>
          <a:p>
            <a:r>
              <a:rPr lang="en-US" sz="2000" dirty="0" err="1"/>
              <a:t>user@machine</a:t>
            </a:r>
            <a:r>
              <a:rPr lang="en-US" sz="2000" dirty="0"/>
              <a:t>:~$ exec –l $SHELL </a:t>
            </a:r>
          </a:p>
          <a:p>
            <a:r>
              <a:rPr lang="en-US" sz="2000" dirty="0" err="1"/>
              <a:t>user@machine</a:t>
            </a:r>
            <a:r>
              <a:rPr lang="en-US" sz="2000" dirty="0"/>
              <a:t>:~$ </a:t>
            </a:r>
            <a:r>
              <a:rPr lang="en-US" sz="2000" dirty="0" err="1"/>
              <a:t>az</a:t>
            </a:r>
            <a:endParaRPr lang="en-US" sz="2000" dirty="0"/>
          </a:p>
        </p:txBody>
      </p:sp>
      <p:pic>
        <p:nvPicPr>
          <p:cNvPr id="2" name="Picture 1"/>
          <p:cNvPicPr>
            <a:picLocks noChangeAspect="1"/>
          </p:cNvPicPr>
          <p:nvPr/>
        </p:nvPicPr>
        <p:blipFill rotWithShape="1">
          <a:blip r:embed="rId2"/>
          <a:srcRect b="31596"/>
          <a:stretch/>
        </p:blipFill>
        <p:spPr>
          <a:xfrm>
            <a:off x="1157351" y="2548371"/>
            <a:ext cx="9877298" cy="4309629"/>
          </a:xfrm>
          <a:prstGeom prst="rect">
            <a:avLst/>
          </a:prstGeom>
        </p:spPr>
      </p:pic>
    </p:spTree>
    <p:extLst>
      <p:ext uri="{BB962C8B-B14F-4D97-AF65-F5344CB8AC3E}">
        <p14:creationId xmlns:p14="http://schemas.microsoft.com/office/powerpoint/2010/main" val="1861564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Sponsors</a:t>
            </a:r>
          </a:p>
        </p:txBody>
      </p:sp>
      <p:pic>
        <p:nvPicPr>
          <p:cNvPr id="6" name="Content Placeholder 5"/>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192588" y="3398838"/>
            <a:ext cx="3806825" cy="20320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699" y="5518548"/>
            <a:ext cx="4774603" cy="91428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132" y="1482724"/>
            <a:ext cx="7621736" cy="1829217"/>
          </a:xfrm>
          <a:prstGeom prst="rect">
            <a:avLst/>
          </a:prstGeom>
        </p:spPr>
      </p:pic>
    </p:spTree>
    <p:extLst>
      <p:ext uri="{BB962C8B-B14F-4D97-AF65-F5344CB8AC3E}">
        <p14:creationId xmlns:p14="http://schemas.microsoft.com/office/powerpoint/2010/main" val="31193085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a:t>
            </a:r>
          </a:p>
        </p:txBody>
      </p:sp>
      <p:sp>
        <p:nvSpPr>
          <p:cNvPr id="6" name="Text Placeholder 5"/>
          <p:cNvSpPr>
            <a:spLocks noGrp="1"/>
          </p:cNvSpPr>
          <p:nvPr>
            <p:ph type="body" sz="quarter" idx="10"/>
          </p:nvPr>
        </p:nvSpPr>
        <p:spPr/>
        <p:txBody>
          <a:bodyPr/>
          <a:lstStyle/>
          <a:p>
            <a:r>
              <a:rPr lang="en-US" sz="2000" dirty="0"/>
              <a:t>C:\&gt; </a:t>
            </a:r>
            <a:r>
              <a:rPr lang="en-US" sz="2000" dirty="0" err="1"/>
              <a:t>az</a:t>
            </a:r>
            <a:r>
              <a:rPr lang="en-US" sz="2000" dirty="0"/>
              <a:t> login</a:t>
            </a:r>
          </a:p>
          <a:p>
            <a:endParaRPr lang="en-US" sz="2000" dirty="0"/>
          </a:p>
          <a:p>
            <a:r>
              <a:rPr lang="en-US" sz="2000" dirty="0"/>
              <a:t>C:\&gt; REM Get subscriptions</a:t>
            </a:r>
          </a:p>
          <a:p>
            <a:r>
              <a:rPr lang="en-US" sz="2000" dirty="0"/>
              <a:t>C:\&gt; </a:t>
            </a:r>
            <a:r>
              <a:rPr lang="en-US" sz="2000" dirty="0" err="1"/>
              <a:t>az</a:t>
            </a:r>
            <a:r>
              <a:rPr lang="en-US" sz="2000" dirty="0"/>
              <a:t> account list</a:t>
            </a:r>
          </a:p>
          <a:p>
            <a:r>
              <a:rPr lang="en-US" sz="2000" dirty="0"/>
              <a:t>C:\&gt; </a:t>
            </a:r>
            <a:r>
              <a:rPr lang="en-US" sz="2000" dirty="0" err="1"/>
              <a:t>az</a:t>
            </a:r>
            <a:r>
              <a:rPr lang="en-US" sz="2000" dirty="0"/>
              <a:t> account list –output table</a:t>
            </a:r>
          </a:p>
          <a:p>
            <a:endParaRPr lang="en-US" sz="2000" dirty="0"/>
          </a:p>
          <a:p>
            <a:r>
              <a:rPr lang="en-US" sz="2000" dirty="0"/>
              <a:t>C:\&gt; REM Select subscription</a:t>
            </a:r>
          </a:p>
          <a:p>
            <a:r>
              <a:rPr lang="en-US" sz="2000" dirty="0"/>
              <a:t>C:\&gt; </a:t>
            </a:r>
            <a:r>
              <a:rPr lang="en-US" sz="2000" dirty="0" err="1"/>
              <a:t>az</a:t>
            </a:r>
            <a:r>
              <a:rPr lang="en-US" sz="2000" dirty="0"/>
              <a:t> account set –subscription [</a:t>
            </a:r>
            <a:r>
              <a:rPr lang="en-US" sz="2000" dirty="0" err="1"/>
              <a:t>SubName</a:t>
            </a:r>
            <a:r>
              <a:rPr lang="en-US" sz="2000" dirty="0"/>
              <a:t>]</a:t>
            </a:r>
          </a:p>
          <a:p>
            <a:endParaRPr lang="en-US" sz="2000" dirty="0"/>
          </a:p>
          <a:p>
            <a:r>
              <a:rPr lang="en-US" sz="2000" dirty="0"/>
              <a:t>C</a:t>
            </a:r>
            <a:r>
              <a:rPr lang="en-US" sz="2000" dirty="0">
                <a:sym typeface="Wingdings" panose="05000000000000000000" pitchFamily="2" charset="2"/>
              </a:rPr>
              <a:t>:\&gt; </a:t>
            </a:r>
            <a:r>
              <a:rPr lang="en-US" sz="2000" dirty="0"/>
              <a:t>REM Get Resource Groups</a:t>
            </a:r>
          </a:p>
          <a:p>
            <a:r>
              <a:rPr lang="en-US" sz="2000" dirty="0"/>
              <a:t>C:\&gt; </a:t>
            </a:r>
            <a:r>
              <a:rPr lang="en-US" sz="2000" dirty="0" err="1"/>
              <a:t>az</a:t>
            </a:r>
            <a:r>
              <a:rPr lang="en-US" sz="2000" dirty="0"/>
              <a:t> group list</a:t>
            </a:r>
          </a:p>
        </p:txBody>
      </p:sp>
    </p:spTree>
    <p:extLst>
      <p:ext uri="{BB962C8B-B14F-4D97-AF65-F5344CB8AC3E}">
        <p14:creationId xmlns:p14="http://schemas.microsoft.com/office/powerpoint/2010/main" val="4699727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Interacting (</a:t>
            </a:r>
            <a:r>
              <a:rPr lang="en-US" dirty="0" err="1"/>
              <a:t>Con’t</a:t>
            </a:r>
            <a:r>
              <a:rPr lang="en-US" dirty="0"/>
              <a:t>)</a:t>
            </a:r>
          </a:p>
        </p:txBody>
      </p:sp>
      <p:sp>
        <p:nvSpPr>
          <p:cNvPr id="6" name="Text Placeholder 5"/>
          <p:cNvSpPr>
            <a:spLocks noGrp="1"/>
          </p:cNvSpPr>
          <p:nvPr>
            <p:ph type="body" sz="quarter" idx="10"/>
          </p:nvPr>
        </p:nvSpPr>
        <p:spPr/>
        <p:txBody>
          <a:bodyPr/>
          <a:lstStyle/>
          <a:p>
            <a:r>
              <a:rPr lang="en-US" sz="2000" dirty="0"/>
              <a:t>C:\&gt; REM Find resources</a:t>
            </a:r>
          </a:p>
          <a:p>
            <a:r>
              <a:rPr lang="en-US" sz="2000" dirty="0"/>
              <a:t>C:\&gt; </a:t>
            </a:r>
            <a:r>
              <a:rPr lang="en-US" sz="2000" dirty="0" err="1"/>
              <a:t>az</a:t>
            </a:r>
            <a:r>
              <a:rPr lang="en-US" sz="2000" dirty="0"/>
              <a:t> </a:t>
            </a:r>
            <a:r>
              <a:rPr lang="en-US" sz="2000" dirty="0" err="1"/>
              <a:t>vm</a:t>
            </a:r>
            <a:r>
              <a:rPr lang="en-US" sz="2000" dirty="0"/>
              <a:t> list –output table</a:t>
            </a:r>
          </a:p>
          <a:p>
            <a:endParaRPr lang="en-US" sz="2000" dirty="0"/>
          </a:p>
          <a:p>
            <a:r>
              <a:rPr lang="en-US" sz="1400" dirty="0"/>
              <a:t>Name            </a:t>
            </a:r>
            <a:r>
              <a:rPr lang="en-US" sz="1400" dirty="0" err="1"/>
              <a:t>ResourceGroup</a:t>
            </a:r>
            <a:r>
              <a:rPr lang="en-US" sz="1400" dirty="0"/>
              <a:t>    Location</a:t>
            </a:r>
          </a:p>
          <a:p>
            <a:r>
              <a:rPr lang="en-US" sz="1400" dirty="0"/>
              <a:t>--------------  ---------------  ----------</a:t>
            </a:r>
          </a:p>
          <a:p>
            <a:r>
              <a:rPr lang="en-US" sz="1400" dirty="0"/>
              <a:t>ATLSPUGCLIENT1  ATLSPUG0417      eastus2</a:t>
            </a:r>
          </a:p>
          <a:p>
            <a:r>
              <a:rPr lang="en-US" sz="1400" dirty="0"/>
              <a:t>ATLSPUGDC1      ATLSPUG0417      eastus2</a:t>
            </a:r>
          </a:p>
          <a:p>
            <a:endParaRPr lang="en-US" sz="2000" dirty="0"/>
          </a:p>
          <a:p>
            <a:r>
              <a:rPr lang="en-US" sz="2000" dirty="0"/>
              <a:t>C:\&gt; </a:t>
            </a:r>
            <a:r>
              <a:rPr lang="en-US" sz="2000" dirty="0" err="1"/>
              <a:t>az</a:t>
            </a:r>
            <a:r>
              <a:rPr lang="en-US" sz="2000" dirty="0"/>
              <a:t> </a:t>
            </a:r>
            <a:r>
              <a:rPr lang="en-US" sz="2000" dirty="0" err="1"/>
              <a:t>vm</a:t>
            </a:r>
            <a:r>
              <a:rPr lang="en-US" sz="2000" dirty="0"/>
              <a:t> list --query [*].[</a:t>
            </a:r>
            <a:r>
              <a:rPr lang="en-US" sz="2000" dirty="0" err="1"/>
              <a:t>name,resourceGroup</a:t>
            </a:r>
            <a:r>
              <a:rPr lang="en-US" sz="2000" dirty="0"/>
              <a:t>] --out table</a:t>
            </a:r>
          </a:p>
          <a:p>
            <a:endParaRPr lang="en-US" sz="2000" dirty="0"/>
          </a:p>
          <a:p>
            <a:r>
              <a:rPr lang="en-US" sz="1400" dirty="0"/>
              <a:t>Column1         Column2</a:t>
            </a:r>
          </a:p>
          <a:p>
            <a:r>
              <a:rPr lang="en-US" sz="1400" dirty="0"/>
              <a:t>--------------  -----------</a:t>
            </a:r>
          </a:p>
          <a:p>
            <a:r>
              <a:rPr lang="en-US" sz="1400" dirty="0"/>
              <a:t>ATLSPUGCLIENT1  ATLSPUG0417</a:t>
            </a:r>
          </a:p>
          <a:p>
            <a:r>
              <a:rPr lang="en-US" sz="1400" dirty="0"/>
              <a:t>ATLSPUGDC1      ATLSPUG0417</a:t>
            </a:r>
          </a:p>
          <a:p>
            <a:endParaRPr lang="en-US" sz="2000" dirty="0"/>
          </a:p>
          <a:p>
            <a:r>
              <a:rPr lang="en-US" sz="2000" dirty="0"/>
              <a:t>C:\&gt; </a:t>
            </a:r>
            <a:r>
              <a:rPr lang="en-US" sz="2000" dirty="0" err="1"/>
              <a:t>az</a:t>
            </a:r>
            <a:r>
              <a:rPr lang="en-US" sz="2000" dirty="0"/>
              <a:t> </a:t>
            </a:r>
            <a:r>
              <a:rPr lang="en-US" sz="2000" dirty="0" err="1"/>
              <a:t>vm</a:t>
            </a:r>
            <a:r>
              <a:rPr lang="en-US" sz="2000" dirty="0"/>
              <a:t> list --query "[].{</a:t>
            </a:r>
            <a:r>
              <a:rPr lang="en-US" sz="2000" dirty="0" err="1"/>
              <a:t>RGName:resourceGroup</a:t>
            </a:r>
            <a:r>
              <a:rPr lang="en-US" sz="2000" dirty="0"/>
              <a:t>, </a:t>
            </a:r>
            <a:r>
              <a:rPr lang="en-US" sz="2000" dirty="0" err="1"/>
              <a:t>VMName:name</a:t>
            </a:r>
            <a:r>
              <a:rPr lang="en-US" sz="2000" dirty="0"/>
              <a:t>}" --out table</a:t>
            </a:r>
          </a:p>
        </p:txBody>
      </p:sp>
    </p:spTree>
    <p:extLst>
      <p:ext uri="{BB962C8B-B14F-4D97-AF65-F5344CB8AC3E}">
        <p14:creationId xmlns:p14="http://schemas.microsoft.com/office/powerpoint/2010/main" val="376031762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br>
              <a:rPr lang="en-US" dirty="0"/>
            </a:br>
            <a:r>
              <a:rPr lang="en-US" sz="4400" dirty="0"/>
              <a:t>Create a VM with the CLI</a:t>
            </a:r>
            <a:endParaRPr lang="en-US" dirty="0"/>
          </a:p>
        </p:txBody>
      </p:sp>
    </p:spTree>
    <p:extLst>
      <p:ext uri="{BB962C8B-B14F-4D97-AF65-F5344CB8AC3E}">
        <p14:creationId xmlns:p14="http://schemas.microsoft.com/office/powerpoint/2010/main" val="187685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44" y="469729"/>
            <a:ext cx="5378548" cy="5918543"/>
          </a:xfrm>
        </p:spPr>
        <p:txBody>
          <a:bodyPr/>
          <a:lstStyle/>
          <a:p>
            <a:r>
              <a:rPr lang="en-US" sz="2300" dirty="0"/>
              <a:t>You learned how to browse to the portal</a:t>
            </a:r>
            <a:br>
              <a:rPr lang="en-US" sz="2300" dirty="0"/>
            </a:br>
            <a:br>
              <a:rPr lang="en-US" sz="2300" dirty="0"/>
            </a:br>
            <a:r>
              <a:rPr lang="en-US" sz="2300" dirty="0"/>
              <a:t>You got oriented with the portal UI and learned how to create and browse resources</a:t>
            </a:r>
            <a:br>
              <a:rPr lang="en-US" sz="2300" dirty="0"/>
            </a:br>
            <a:br>
              <a:rPr lang="en-US" sz="2300" dirty="0"/>
            </a:br>
            <a:r>
              <a:rPr lang="en-US" sz="2300" dirty="0"/>
              <a:t>You learned about the structure or management blades and how you can consistently manage different types of resources</a:t>
            </a:r>
            <a:br>
              <a:rPr lang="en-US" sz="2300" dirty="0"/>
            </a:br>
            <a:br>
              <a:rPr lang="en-US" sz="2300" dirty="0"/>
            </a:br>
            <a:r>
              <a:rPr lang="en-US" sz="2300" dirty="0"/>
              <a:t>You learned how to create resources with PowerShell</a:t>
            </a:r>
            <a:br>
              <a:rPr lang="en-US" sz="2300" dirty="0"/>
            </a:br>
            <a:br>
              <a:rPr lang="en-US" sz="2300" dirty="0"/>
            </a:br>
            <a:r>
              <a:rPr lang="en-US" sz="2300" dirty="0"/>
              <a:t>You learned how to create resources with the CLI</a:t>
            </a:r>
            <a:br>
              <a:rPr lang="en-US" sz="2300" dirty="0"/>
            </a:br>
            <a:br>
              <a:rPr lang="en-US" sz="2300" dirty="0"/>
            </a:br>
            <a:r>
              <a:rPr lang="en-US" sz="2300" dirty="0"/>
              <a:t>You learned how to create resources with a template</a:t>
            </a:r>
          </a:p>
        </p:txBody>
      </p:sp>
      <p:pic>
        <p:nvPicPr>
          <p:cNvPr id="4" name="Picture Placeholder 3"/>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1426" r="29369"/>
          <a:stretch/>
        </p:blipFill>
        <p:spPr>
          <a:xfrm>
            <a:off x="6066848" y="0"/>
            <a:ext cx="6117236" cy="6858000"/>
          </a:xfrm>
        </p:spPr>
      </p:pic>
    </p:spTree>
    <p:extLst>
      <p:ext uri="{BB962C8B-B14F-4D97-AF65-F5344CB8AC3E}">
        <p14:creationId xmlns:p14="http://schemas.microsoft.com/office/powerpoint/2010/main" val="31229124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6148388" y="1277938"/>
            <a:ext cx="6043612" cy="458787"/>
          </a:xfrm>
        </p:spPr>
        <p:txBody>
          <a:bodyPr/>
          <a:lstStyle/>
          <a:p>
            <a:r>
              <a:rPr lang="en-US" dirty="0"/>
              <a:t>questions</a:t>
            </a:r>
          </a:p>
        </p:txBody>
      </p:sp>
      <p:pic>
        <p:nvPicPr>
          <p:cNvPr id="3" name="Picture 2" descr="Time-For-Questions-Clock-1024x817.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67" y="974"/>
            <a:ext cx="12179067" cy="6856069"/>
          </a:xfrm>
          <a:prstGeom prst="rect">
            <a:avLst/>
          </a:prstGeom>
        </p:spPr>
      </p:pic>
    </p:spTree>
    <p:extLst>
      <p:ext uri="{BB962C8B-B14F-4D97-AF65-F5344CB8AC3E}">
        <p14:creationId xmlns:p14="http://schemas.microsoft.com/office/powerpoint/2010/main" val="324796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97DED"/>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59" y="177059"/>
            <a:ext cx="6503882" cy="6503882"/>
          </a:xfrm>
          <a:prstGeom prst="rect">
            <a:avLst/>
          </a:prstGeom>
        </p:spPr>
      </p:pic>
      <p:sp>
        <p:nvSpPr>
          <p:cNvPr id="6" name="TextBox 5"/>
          <p:cNvSpPr txBox="1"/>
          <p:nvPr/>
        </p:nvSpPr>
        <p:spPr>
          <a:xfrm>
            <a:off x="441959" y="311111"/>
            <a:ext cx="11610133" cy="369332"/>
          </a:xfrm>
          <a:prstGeom prst="rect">
            <a:avLst/>
          </a:prstGeom>
          <a:noFill/>
        </p:spPr>
        <p:txBody>
          <a:bodyPr wrap="square" lIns="0" tIns="0" rIns="0" bIns="0" rtlCol="0">
            <a:spAutoFit/>
          </a:bodyPr>
          <a:lstStyle/>
          <a:p>
            <a:r>
              <a:rPr lang="en-US" sz="2400" spc="-70" dirty="0">
                <a:solidFill>
                  <a:schemeClr val="bg1"/>
                </a:solidFill>
              </a:rPr>
              <a:t>#</a:t>
            </a:r>
            <a:r>
              <a:rPr lang="en-US" sz="2400" spc="-70" dirty="0" err="1">
                <a:solidFill>
                  <a:schemeClr val="bg1"/>
                </a:solidFill>
              </a:rPr>
              <a:t>jaxcloud</a:t>
            </a:r>
            <a:r>
              <a:rPr lang="en-US" sz="2400" spc="-70" dirty="0">
                <a:solidFill>
                  <a:schemeClr val="bg1"/>
                </a:solidFill>
              </a:rPr>
              <a:t>                                                                                                                    @</a:t>
            </a:r>
            <a:r>
              <a:rPr lang="en-US" sz="2400" spc="-70" dirty="0" err="1">
                <a:solidFill>
                  <a:schemeClr val="bg1"/>
                </a:solidFill>
              </a:rPr>
              <a:t>jaxcloudug</a:t>
            </a:r>
            <a:endParaRPr lang="en-US" sz="2000" spc="-70" dirty="0">
              <a:solidFill>
                <a:schemeClr val="bg1"/>
              </a:solidFill>
            </a:endParaRPr>
          </a:p>
        </p:txBody>
      </p:sp>
      <p:sp>
        <p:nvSpPr>
          <p:cNvPr id="7" name="TextBox 6"/>
          <p:cNvSpPr txBox="1"/>
          <p:nvPr/>
        </p:nvSpPr>
        <p:spPr>
          <a:xfrm>
            <a:off x="290933" y="5865244"/>
            <a:ext cx="11610133" cy="369332"/>
          </a:xfrm>
          <a:prstGeom prst="rect">
            <a:avLst/>
          </a:prstGeom>
          <a:noFill/>
        </p:spPr>
        <p:txBody>
          <a:bodyPr wrap="square" lIns="0" tIns="0" rIns="0" bIns="0" rtlCol="0">
            <a:spAutoFit/>
          </a:bodyPr>
          <a:lstStyle/>
          <a:p>
            <a:r>
              <a:rPr lang="en-US" sz="2400" spc="-70" dirty="0">
                <a:solidFill>
                  <a:schemeClr val="bg1"/>
                </a:solidFill>
              </a:rPr>
              <a:t>http://jaxug.cloud                                                               https://jaxcloudug.azurewebsites.net</a:t>
            </a:r>
            <a:endParaRPr lang="en-US" sz="2000" spc="-70" dirty="0">
              <a:solidFill>
                <a:schemeClr val="bg1"/>
              </a:solidFill>
            </a:endParaRPr>
          </a:p>
        </p:txBody>
      </p:sp>
    </p:spTree>
    <p:extLst>
      <p:ext uri="{BB962C8B-B14F-4D97-AF65-F5344CB8AC3E}">
        <p14:creationId xmlns:p14="http://schemas.microsoft.com/office/powerpoint/2010/main" val="38079619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7195" y="1188578"/>
            <a:ext cx="2509276" cy="2276273"/>
          </a:xfrm>
          <a:prstGeom prst="rect">
            <a:avLst/>
          </a:prstGeom>
          <a:solidFill>
            <a:srgbClr val="D67013"/>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t" anchorCtr="0" forceAA="0" compatLnSpc="1">
            <a:prstTxWarp prst="textNoShape">
              <a:avLst/>
            </a:prstTxWarp>
            <a:noAutofit/>
          </a:bodyPr>
          <a:lstStyle/>
          <a:p>
            <a:pPr defTabSz="913867">
              <a:lnSpc>
                <a:spcPct val="90000"/>
              </a:lnSpc>
              <a:spcAft>
                <a:spcPts val="295"/>
              </a:spcAft>
            </a:pPr>
            <a:r>
              <a:rPr lang="pt-BR" sz="3919" spc="-7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Scott Hoag</a:t>
            </a:r>
          </a:p>
        </p:txBody>
      </p:sp>
      <p:sp>
        <p:nvSpPr>
          <p:cNvPr id="8" name="Rectangle 7"/>
          <p:cNvSpPr/>
          <p:nvPr/>
        </p:nvSpPr>
        <p:spPr bwMode="auto">
          <a:xfrm>
            <a:off x="270892" y="3635122"/>
            <a:ext cx="5538335" cy="2276273"/>
          </a:xfrm>
          <a:prstGeom prst="rect">
            <a:avLst/>
          </a:prstGeom>
          <a:solidFill>
            <a:srgbClr val="737373"/>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t" anchorCtr="0" forceAA="0" compatLnSpc="1">
            <a:prstTxWarp prst="textNoShape">
              <a:avLst/>
            </a:prstTxWarp>
            <a:noAutofit/>
          </a:bodyPr>
          <a:lstStyle/>
          <a:p>
            <a:pPr defTabSz="913867">
              <a:lnSpc>
                <a:spcPct val="90000"/>
              </a:lnSpc>
              <a:spcAft>
                <a:spcPts val="295"/>
              </a:spcAft>
            </a:pPr>
            <a:r>
              <a:rPr lang="pt-BR" sz="3919" spc="-9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scott@psconfig.com</a:t>
            </a:r>
            <a:endParaRPr lang="pt-BR" sz="3919" spc="-9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1" name="Group 10"/>
          <p:cNvGrpSpPr/>
          <p:nvPr/>
        </p:nvGrpSpPr>
        <p:grpSpPr>
          <a:xfrm>
            <a:off x="8733085" y="1188576"/>
            <a:ext cx="2508928" cy="4722820"/>
            <a:chOff x="9291340" y="1216152"/>
            <a:chExt cx="2322576" cy="4919056"/>
          </a:xfrm>
          <a:solidFill>
            <a:srgbClr val="737373"/>
          </a:solidFill>
        </p:grpSpPr>
        <p:grpSp>
          <p:nvGrpSpPr>
            <p:cNvPr id="12" name="Group 11"/>
            <p:cNvGrpSpPr/>
            <p:nvPr/>
          </p:nvGrpSpPr>
          <p:grpSpPr>
            <a:xfrm>
              <a:off x="9291340" y="1216152"/>
              <a:ext cx="2322576" cy="4919056"/>
              <a:chOff x="312520" y="2125663"/>
              <a:chExt cx="3129135" cy="3636485"/>
            </a:xfrm>
            <a:grpFill/>
          </p:grpSpPr>
          <p:sp>
            <p:nvSpPr>
              <p:cNvPr id="16" name="Rectangle 15"/>
              <p:cNvSpPr/>
              <p:nvPr/>
            </p:nvSpPr>
            <p:spPr bwMode="auto">
              <a:xfrm>
                <a:off x="312520" y="2125663"/>
                <a:ext cx="3129135" cy="3636485"/>
              </a:xfrm>
              <a:prstGeom prst="rect">
                <a:avLst/>
              </a:prstGeom>
              <a:grp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1" rIns="0" bIns="46616" numCol="1" rtlCol="0" anchor="t" anchorCtr="0" compatLnSpc="1">
                <a:prstTxWarp prst="textNoShape">
                  <a:avLst/>
                </a:prstTxWarp>
              </a:bodyPr>
              <a:lstStyle/>
              <a:p>
                <a:pPr algn="ctr" defTabSz="932054"/>
                <a:endParaRPr lang="en-US" sz="3135" dirty="0">
                  <a:gradFill>
                    <a:gsLst>
                      <a:gs pos="0">
                        <a:srgbClr val="FFFFFF"/>
                      </a:gs>
                      <a:gs pos="100000">
                        <a:srgbClr val="FFFFFF"/>
                      </a:gs>
                    </a:gsLst>
                    <a:lin ang="5400000" scaled="0"/>
                  </a:gradFill>
                  <a:latin typeface="+mj-lt"/>
                </a:endParaRPr>
              </a:p>
            </p:txBody>
          </p:sp>
          <p:sp>
            <p:nvSpPr>
              <p:cNvPr id="17" name="Rectangle 16"/>
              <p:cNvSpPr/>
              <p:nvPr/>
            </p:nvSpPr>
            <p:spPr>
              <a:xfrm>
                <a:off x="1158369" y="2218263"/>
                <a:ext cx="230397" cy="582039"/>
              </a:xfrm>
              <a:prstGeom prst="rect">
                <a:avLst/>
              </a:prstGeom>
              <a:grpFill/>
            </p:spPr>
            <p:txBody>
              <a:bodyPr wrap="none">
                <a:spAutoFit/>
              </a:bodyPr>
              <a:lstStyle/>
              <a:p>
                <a:pPr algn="ctr" defTabSz="932054"/>
                <a:endParaRPr lang="en-US" sz="4312" dirty="0">
                  <a:gradFill>
                    <a:gsLst>
                      <a:gs pos="0">
                        <a:srgbClr val="FFFFFF"/>
                      </a:gs>
                      <a:gs pos="100000">
                        <a:srgbClr val="FFFFFF"/>
                      </a:gs>
                    </a:gsLst>
                    <a:lin ang="5400000" scaled="0"/>
                  </a:gradFill>
                  <a:latin typeface="+mj-lt"/>
                </a:endParaRPr>
              </a:p>
            </p:txBody>
          </p:sp>
        </p:grpSp>
        <p:grpSp>
          <p:nvGrpSpPr>
            <p:cNvPr id="13" name="Group 12"/>
            <p:cNvGrpSpPr/>
            <p:nvPr/>
          </p:nvGrpSpPr>
          <p:grpSpPr>
            <a:xfrm>
              <a:off x="9936938" y="2314101"/>
              <a:ext cx="1031380" cy="2745500"/>
              <a:chOff x="529660" y="3577613"/>
              <a:chExt cx="1058335" cy="2817255"/>
            </a:xfrm>
            <a:grpFill/>
          </p:grpSpPr>
          <p:sp>
            <p:nvSpPr>
              <p:cNvPr id="14" name="Freeform 741"/>
              <p:cNvSpPr>
                <a:spLocks/>
              </p:cNvSpPr>
              <p:nvPr/>
            </p:nvSpPr>
            <p:spPr bwMode="auto">
              <a:xfrm>
                <a:off x="529660" y="4273233"/>
                <a:ext cx="1058335" cy="2121635"/>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895861">
                  <a:lnSpc>
                    <a:spcPct val="90000"/>
                  </a:lnSpc>
                </a:pPr>
                <a:endParaRPr lang="en-US" sz="1961" spc="-49">
                  <a:gradFill>
                    <a:gsLst>
                      <a:gs pos="1250">
                        <a:schemeClr val="bg1"/>
                      </a:gs>
                      <a:gs pos="10417">
                        <a:schemeClr val="bg1"/>
                      </a:gs>
                    </a:gsLst>
                    <a:lin ang="5400000" scaled="0"/>
                  </a:gradFill>
                </a:endParaRPr>
              </a:p>
            </p:txBody>
          </p:sp>
          <p:sp>
            <p:nvSpPr>
              <p:cNvPr id="15" name="Oval 742"/>
              <p:cNvSpPr>
                <a:spLocks noChangeArrowheads="1"/>
              </p:cNvSpPr>
              <p:nvPr/>
            </p:nvSpPr>
            <p:spPr bwMode="auto">
              <a:xfrm>
                <a:off x="743315" y="3577613"/>
                <a:ext cx="631026" cy="635994"/>
              </a:xfrm>
              <a:prstGeom prst="ellipse">
                <a:avLst/>
              </a:pr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895861">
                  <a:lnSpc>
                    <a:spcPct val="90000"/>
                  </a:lnSpc>
                </a:pPr>
                <a:endParaRPr lang="en-US" sz="1961" spc="-49">
                  <a:gradFill>
                    <a:gsLst>
                      <a:gs pos="1250">
                        <a:schemeClr val="bg1"/>
                      </a:gs>
                      <a:gs pos="10417">
                        <a:schemeClr val="bg1"/>
                      </a:gs>
                    </a:gsLst>
                    <a:lin ang="5400000" scaled="0"/>
                  </a:gradFill>
                </a:endParaRPr>
              </a:p>
            </p:txBody>
          </p:sp>
        </p:grpSp>
      </p:grpSp>
      <p:sp>
        <p:nvSpPr>
          <p:cNvPr id="18" name="Rectangle 17"/>
          <p:cNvSpPr/>
          <p:nvPr/>
        </p:nvSpPr>
        <p:spPr bwMode="auto">
          <a:xfrm>
            <a:off x="5987505" y="3636677"/>
            <a:ext cx="2509249" cy="2276273"/>
          </a:xfrm>
          <a:prstGeom prst="rect">
            <a:avLst/>
          </a:prstGeom>
          <a:solidFill>
            <a:srgbClr val="005387"/>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t" anchorCtr="0" forceAA="0" compatLnSpc="1">
            <a:prstTxWarp prst="textNoShape">
              <a:avLst/>
            </a:prstTxWarp>
            <a:noAutofit/>
          </a:bodyPr>
          <a:lstStyle/>
          <a:p>
            <a:pPr defTabSz="913867">
              <a:lnSpc>
                <a:spcPct val="90000"/>
              </a:lnSpc>
              <a:spcAft>
                <a:spcPts val="295"/>
              </a:spcAft>
            </a:pPr>
            <a:r>
              <a:rPr lang="pt-BR" sz="3919" spc="-7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@ciphertxt</a:t>
            </a:r>
          </a:p>
        </p:txBody>
      </p:sp>
      <p:pic>
        <p:nvPicPr>
          <p:cNvPr id="1026" name="Picture 2" descr="http://marketingland.com/wp-content/ml-loads/2012/06/new-twitter-logo.png"/>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5987505" y="5040369"/>
            <a:ext cx="896170" cy="89617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Freeform 81"/>
          <p:cNvSpPr>
            <a:spLocks noChangeAspect="1" noEditPoints="1"/>
          </p:cNvSpPr>
          <p:nvPr/>
        </p:nvSpPr>
        <p:spPr bwMode="black">
          <a:xfrm>
            <a:off x="449816" y="5242037"/>
            <a:ext cx="636576" cy="492834"/>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18" tIns="45708" rIns="91418" bIns="45708" numCol="1" anchor="t" anchorCtr="0" compatLnSpc="1">
            <a:prstTxWarp prst="textNoShape">
              <a:avLst/>
            </a:prstTxWarp>
          </a:bodyPr>
          <a:lstStyle/>
          <a:p>
            <a:endParaRPr lang="en-US" sz="2400" dirty="0">
              <a:solidFill>
                <a:srgbClr val="000000"/>
              </a:solidFill>
            </a:endParaRPr>
          </a:p>
        </p:txBody>
      </p:sp>
      <p:sp>
        <p:nvSpPr>
          <p:cNvPr id="31" name="Freeform 104"/>
          <p:cNvSpPr>
            <a:spLocks noChangeAspect="1" noEditPoints="1"/>
          </p:cNvSpPr>
          <p:nvPr/>
        </p:nvSpPr>
        <p:spPr bwMode="black">
          <a:xfrm>
            <a:off x="448093" y="2837792"/>
            <a:ext cx="492894" cy="492894"/>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18" tIns="45708" rIns="91418" bIns="45708" numCol="1" anchor="t" anchorCtr="0" compatLnSpc="1">
            <a:prstTxWarp prst="textNoShape">
              <a:avLst/>
            </a:prstTxWarp>
          </a:bodyPr>
          <a:lstStyle/>
          <a:p>
            <a:endParaRPr lang="en-US" sz="2400" dirty="0">
              <a:solidFill>
                <a:srgbClr val="000000"/>
              </a:solidFill>
            </a:endParaRPr>
          </a:p>
        </p:txBody>
      </p:sp>
      <p:sp>
        <p:nvSpPr>
          <p:cNvPr id="3" name="Oval Callout 2"/>
          <p:cNvSpPr/>
          <p:nvPr/>
        </p:nvSpPr>
        <p:spPr bwMode="auto">
          <a:xfrm>
            <a:off x="10206517" y="1779026"/>
            <a:ext cx="627314" cy="537682"/>
          </a:xfrm>
          <a:prstGeom prst="wedgeEllipseCallout">
            <a:avLst>
              <a:gd name="adj1" fmla="val -29651"/>
              <a:gd name="adj2" fmla="val 8101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67">
              <a:lnSpc>
                <a:spcPct val="90000"/>
              </a:lnSpc>
            </a:pPr>
            <a:endParaRPr lang="en-AU"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Callout 4"/>
          <p:cNvSpPr/>
          <p:nvPr/>
        </p:nvSpPr>
        <p:spPr bwMode="auto">
          <a:xfrm>
            <a:off x="9028156" y="1779026"/>
            <a:ext cx="806546" cy="547688"/>
          </a:xfrm>
          <a:prstGeom prst="wedgeEllipseCallout">
            <a:avLst>
              <a:gd name="adj1" fmla="val 27178"/>
              <a:gd name="adj2" fmla="val 6654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67">
              <a:lnSpc>
                <a:spcPct val="90000"/>
              </a:lnSpc>
            </a:pPr>
            <a:endParaRPr lang="en-AU"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Callout 6"/>
          <p:cNvSpPr/>
          <p:nvPr/>
        </p:nvSpPr>
        <p:spPr bwMode="auto">
          <a:xfrm>
            <a:off x="9708900" y="1432637"/>
            <a:ext cx="685472" cy="428250"/>
          </a:xfrm>
          <a:prstGeom prst="wedgeEllipseCallout">
            <a:avLst>
              <a:gd name="adj1" fmla="val -4692"/>
              <a:gd name="adj2" fmla="val 116754"/>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67">
              <a:lnSpc>
                <a:spcPct val="90000"/>
              </a:lnSpc>
            </a:pPr>
            <a:endParaRPr lang="en-AU"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263215" y="135577"/>
            <a:ext cx="5546012" cy="876477"/>
            <a:chOff x="261559" y="134641"/>
            <a:chExt cx="5256000" cy="876726"/>
          </a:xfrm>
        </p:grpSpPr>
        <p:sp>
          <p:nvSpPr>
            <p:cNvPr id="21" name="Rectangle 20"/>
            <p:cNvSpPr/>
            <p:nvPr/>
          </p:nvSpPr>
          <p:spPr bwMode="auto">
            <a:xfrm>
              <a:off x="261559" y="134641"/>
              <a:ext cx="5256000" cy="876726"/>
            </a:xfrm>
            <a:prstGeom prst="rect">
              <a:avLst/>
            </a:prstGeom>
            <a:solidFill>
              <a:srgbClr val="737373"/>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ctr" anchorCtr="0" forceAA="0" compatLnSpc="1">
              <a:prstTxWarp prst="textNoShape">
                <a:avLst/>
              </a:prstTxWarp>
              <a:noAutofit/>
            </a:bodyPr>
            <a:lstStyle/>
            <a:p>
              <a:pPr defTabSz="913867">
                <a:lnSpc>
                  <a:spcPct val="90000"/>
                </a:lnSpc>
                <a:spcAft>
                  <a:spcPts val="295"/>
                </a:spcAft>
              </a:pPr>
              <a:r>
                <a:rPr lang="pt-BR" sz="3919" spc="-9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psconfig.com</a:t>
              </a:r>
            </a:p>
          </p:txBody>
        </p:sp>
        <p:pic>
          <p:nvPicPr>
            <p:cNvPr id="9" name="Picture 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46323" y="338667"/>
              <a:ext cx="493200" cy="493200"/>
            </a:xfrm>
            <a:prstGeom prst="rect">
              <a:avLst/>
            </a:prstGeom>
          </p:spPr>
        </p:pic>
      </p:grpSp>
      <p:grpSp>
        <p:nvGrpSpPr>
          <p:cNvPr id="27" name="Group 26"/>
          <p:cNvGrpSpPr/>
          <p:nvPr/>
        </p:nvGrpSpPr>
        <p:grpSpPr>
          <a:xfrm>
            <a:off x="5987505" y="135577"/>
            <a:ext cx="5254509" cy="876477"/>
            <a:chOff x="261559" y="134641"/>
            <a:chExt cx="5256004" cy="876725"/>
          </a:xfrm>
        </p:grpSpPr>
        <p:sp>
          <p:nvSpPr>
            <p:cNvPr id="28" name="Rectangle 27"/>
            <p:cNvSpPr/>
            <p:nvPr/>
          </p:nvSpPr>
          <p:spPr bwMode="auto">
            <a:xfrm>
              <a:off x="261559" y="134641"/>
              <a:ext cx="5256004" cy="876725"/>
            </a:xfrm>
            <a:prstGeom prst="rect">
              <a:avLst/>
            </a:prstGeom>
            <a:solidFill>
              <a:srgbClr val="737373"/>
            </a:solidFill>
            <a:ln w="952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ctr" anchorCtr="0" forceAA="0" compatLnSpc="1">
              <a:prstTxWarp prst="textNoShape">
                <a:avLst/>
              </a:prstTxWarp>
              <a:noAutofit/>
            </a:bodyPr>
            <a:lstStyle/>
            <a:p>
              <a:pPr defTabSz="913867">
                <a:lnSpc>
                  <a:spcPct val="90000"/>
                </a:lnSpc>
                <a:spcAft>
                  <a:spcPts val="295"/>
                </a:spcAft>
              </a:pPr>
              <a:r>
                <a:rPr lang="pt-BR" sz="3919" spc="-9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pt-BR" sz="3919" spc="-9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msclouditpro.com</a:t>
              </a:r>
              <a:endParaRPr lang="pt-BR" sz="3919" spc="-9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9" name="Picture 2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46323" y="338667"/>
              <a:ext cx="493201" cy="493199"/>
            </a:xfrm>
            <a:prstGeom prst="rect">
              <a:avLst/>
            </a:prstGeom>
          </p:spPr>
        </p:pic>
      </p:grpSp>
      <p:sp>
        <p:nvSpPr>
          <p:cNvPr id="26" name="Rectangle 25"/>
          <p:cNvSpPr/>
          <p:nvPr/>
        </p:nvSpPr>
        <p:spPr bwMode="auto">
          <a:xfrm>
            <a:off x="2969830" y="1182327"/>
            <a:ext cx="5538335" cy="2276273"/>
          </a:xfrm>
          <a:prstGeom prst="rect">
            <a:avLst/>
          </a:prstGeom>
          <a:solidFill>
            <a:schemeClr val="bg1"/>
          </a:solidFill>
          <a:ln w="1270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49" tIns="125463" rIns="152349" bIns="125463" numCol="1" spcCol="0" rtlCol="0" fromWordArt="0" anchor="t" anchorCtr="0" forceAA="0" compatLnSpc="1">
            <a:prstTxWarp prst="textNoShape">
              <a:avLst/>
            </a:prstTxWarp>
            <a:noAutofit/>
          </a:bodyPr>
          <a:lstStyle/>
          <a:p>
            <a:pPr defTabSz="913867">
              <a:lnSpc>
                <a:spcPct val="90000"/>
              </a:lnSpc>
              <a:spcAft>
                <a:spcPts val="295"/>
              </a:spcAft>
            </a:pPr>
            <a:endParaRPr lang="pt-BR" sz="3919" spc="-99"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88286" y="1276002"/>
            <a:ext cx="2101424" cy="2101424"/>
          </a:xfrm>
          <a:prstGeom prst="rect">
            <a:avLst/>
          </a:prstGeom>
        </p:spPr>
      </p:pic>
    </p:spTree>
    <p:extLst>
      <p:ext uri="{BB962C8B-B14F-4D97-AF65-F5344CB8AC3E}">
        <p14:creationId xmlns:p14="http://schemas.microsoft.com/office/powerpoint/2010/main" val="57674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Portal</a:t>
            </a:r>
          </a:p>
        </p:txBody>
      </p:sp>
      <p:sp>
        <p:nvSpPr>
          <p:cNvPr id="6" name="Text Placeholder 5"/>
          <p:cNvSpPr>
            <a:spLocks noGrp="1"/>
          </p:cNvSpPr>
          <p:nvPr>
            <p:ph type="body" sz="quarter" idx="10"/>
          </p:nvPr>
        </p:nvSpPr>
        <p:spPr/>
        <p:txBody>
          <a:bodyPr/>
          <a:lstStyle/>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42260"/>
          <a:stretch/>
        </p:blipFill>
        <p:spPr>
          <a:xfrm>
            <a:off x="259122" y="2187701"/>
            <a:ext cx="11663640" cy="4670299"/>
          </a:xfrm>
          <a:prstGeom prst="rect">
            <a:avLst/>
          </a:prstGeom>
        </p:spPr>
      </p:pic>
    </p:spTree>
    <p:extLst>
      <p:ext uri="{BB962C8B-B14F-4D97-AF65-F5344CB8AC3E}">
        <p14:creationId xmlns:p14="http://schemas.microsoft.com/office/powerpoint/2010/main" val="427883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Capabilities</a:t>
            </a:r>
          </a:p>
        </p:txBody>
      </p:sp>
      <p:graphicFrame>
        <p:nvGraphicFramePr>
          <p:cNvPr id="8" name="Diagram 7"/>
          <p:cNvGraphicFramePr/>
          <p:nvPr>
            <p:extLst/>
          </p:nvPr>
        </p:nvGraphicFramePr>
        <p:xfrm>
          <a:off x="265176" y="1149435"/>
          <a:ext cx="1164945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3662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AB26E8E3-5434-488B-BE0A-3ED6A86032B3}"/>
                                            </p:graphicEl>
                                          </p:spTgt>
                                        </p:tgtEl>
                                        <p:attrNameLst>
                                          <p:attrName>style.visibility</p:attrName>
                                        </p:attrNameLst>
                                      </p:cBhvr>
                                      <p:to>
                                        <p:strVal val="visible"/>
                                      </p:to>
                                    </p:set>
                                    <p:animEffect transition="in" filter="fade">
                                      <p:cBhvr>
                                        <p:cTn id="7" dur="500"/>
                                        <p:tgtEl>
                                          <p:spTgt spid="8">
                                            <p:graphicEl>
                                              <a:dgm id="{AB26E8E3-5434-488B-BE0A-3ED6A86032B3}"/>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A050411F-2302-46F8-AF5A-F3FBC1A401FE}"/>
                                            </p:graphicEl>
                                          </p:spTgt>
                                        </p:tgtEl>
                                        <p:attrNameLst>
                                          <p:attrName>style.visibility</p:attrName>
                                        </p:attrNameLst>
                                      </p:cBhvr>
                                      <p:to>
                                        <p:strVal val="visible"/>
                                      </p:to>
                                    </p:set>
                                    <p:animEffect transition="in" filter="fade">
                                      <p:cBhvr>
                                        <p:cTn id="11" dur="500"/>
                                        <p:tgtEl>
                                          <p:spTgt spid="8">
                                            <p:graphicEl>
                                              <a:dgm id="{A050411F-2302-46F8-AF5A-F3FBC1A401FE}"/>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graphicEl>
                                              <a:dgm id="{2DCB92F1-3736-47E2-AD7E-7875A5C29E4E}"/>
                                            </p:graphicEl>
                                          </p:spTgt>
                                        </p:tgtEl>
                                        <p:attrNameLst>
                                          <p:attrName>style.visibility</p:attrName>
                                        </p:attrNameLst>
                                      </p:cBhvr>
                                      <p:to>
                                        <p:strVal val="visible"/>
                                      </p:to>
                                    </p:set>
                                    <p:animEffect transition="in" filter="fade">
                                      <p:cBhvr>
                                        <p:cTn id="14" dur="500"/>
                                        <p:tgtEl>
                                          <p:spTgt spid="8">
                                            <p:graphicEl>
                                              <a:dgm id="{2DCB92F1-3736-47E2-AD7E-7875A5C29E4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graphicEl>
                                              <a:dgm id="{0C50C28C-E944-4D36-8462-6558062BF96B}"/>
                                            </p:graphicEl>
                                          </p:spTgt>
                                        </p:tgtEl>
                                        <p:attrNameLst>
                                          <p:attrName>style.visibility</p:attrName>
                                        </p:attrNameLst>
                                      </p:cBhvr>
                                      <p:to>
                                        <p:strVal val="visible"/>
                                      </p:to>
                                    </p:set>
                                    <p:animEffect transition="in" filter="fade">
                                      <p:cBhvr>
                                        <p:cTn id="19" dur="500"/>
                                        <p:tgtEl>
                                          <p:spTgt spid="8">
                                            <p:graphicEl>
                                              <a:dgm id="{0C50C28C-E944-4D36-8462-6558062BF96B}"/>
                                            </p:graphic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0F2F325D-D29E-4BCB-8F6B-1D8131807AF5}"/>
                                            </p:graphicEl>
                                          </p:spTgt>
                                        </p:tgtEl>
                                        <p:attrNameLst>
                                          <p:attrName>style.visibility</p:attrName>
                                        </p:attrNameLst>
                                      </p:cBhvr>
                                      <p:to>
                                        <p:strVal val="visible"/>
                                      </p:to>
                                    </p:set>
                                    <p:animEffect transition="in" filter="fade">
                                      <p:cBhvr>
                                        <p:cTn id="23" dur="500"/>
                                        <p:tgtEl>
                                          <p:spTgt spid="8">
                                            <p:graphicEl>
                                              <a:dgm id="{0F2F325D-D29E-4BCB-8F6B-1D8131807AF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4275A6E9-5A87-489C-A13C-4781D860B813}"/>
                                            </p:graphicEl>
                                          </p:spTgt>
                                        </p:tgtEl>
                                        <p:attrNameLst>
                                          <p:attrName>style.visibility</p:attrName>
                                        </p:attrNameLst>
                                      </p:cBhvr>
                                      <p:to>
                                        <p:strVal val="visible"/>
                                      </p:to>
                                    </p:set>
                                    <p:animEffect transition="in" filter="fade">
                                      <p:cBhvr>
                                        <p:cTn id="26" dur="500"/>
                                        <p:tgtEl>
                                          <p:spTgt spid="8">
                                            <p:graphicEl>
                                              <a:dgm id="{4275A6E9-5A87-489C-A13C-4781D860B81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graphicEl>
                                              <a:dgm id="{BDDB7B2A-7F90-4880-A081-BE61E1B8CC67}"/>
                                            </p:graphicEl>
                                          </p:spTgt>
                                        </p:tgtEl>
                                        <p:attrNameLst>
                                          <p:attrName>style.visibility</p:attrName>
                                        </p:attrNameLst>
                                      </p:cBhvr>
                                      <p:to>
                                        <p:strVal val="visible"/>
                                      </p:to>
                                    </p:set>
                                    <p:animEffect transition="in" filter="fade">
                                      <p:cBhvr>
                                        <p:cTn id="31" dur="500"/>
                                        <p:tgtEl>
                                          <p:spTgt spid="8">
                                            <p:graphicEl>
                                              <a:dgm id="{BDDB7B2A-7F90-4880-A081-BE61E1B8CC67}"/>
                                            </p:graphic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
                                            <p:graphicEl>
                                              <a:dgm id="{5970EB8C-185D-4A06-AF3A-68BB15776530}"/>
                                            </p:graphicEl>
                                          </p:spTgt>
                                        </p:tgtEl>
                                        <p:attrNameLst>
                                          <p:attrName>style.visibility</p:attrName>
                                        </p:attrNameLst>
                                      </p:cBhvr>
                                      <p:to>
                                        <p:strVal val="visible"/>
                                      </p:to>
                                    </p:set>
                                    <p:animEffect transition="in" filter="fade">
                                      <p:cBhvr>
                                        <p:cTn id="35" dur="500"/>
                                        <p:tgtEl>
                                          <p:spTgt spid="8">
                                            <p:graphicEl>
                                              <a:dgm id="{5970EB8C-185D-4A06-AF3A-68BB15776530}"/>
                                            </p:graphicEl>
                                          </p:spTgt>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8">
                                            <p:graphicEl>
                                              <a:dgm id="{7B310E2C-CCC5-480D-ABD4-A905B9FD3187}"/>
                                            </p:graphicEl>
                                          </p:spTgt>
                                        </p:tgtEl>
                                        <p:attrNameLst>
                                          <p:attrName>style.visibility</p:attrName>
                                        </p:attrNameLst>
                                      </p:cBhvr>
                                      <p:to>
                                        <p:strVal val="visible"/>
                                      </p:to>
                                    </p:set>
                                    <p:animEffect transition="in" filter="fade">
                                      <p:cBhvr>
                                        <p:cTn id="39" dur="500"/>
                                        <p:tgtEl>
                                          <p:spTgt spid="8">
                                            <p:graphicEl>
                                              <a:dgm id="{7B310E2C-CCC5-480D-ABD4-A905B9FD3187}"/>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graphicEl>
                                              <a:dgm id="{D95136DE-A4D2-4266-B60F-1E3989DE7505}"/>
                                            </p:graphicEl>
                                          </p:spTgt>
                                        </p:tgtEl>
                                        <p:attrNameLst>
                                          <p:attrName>style.visibility</p:attrName>
                                        </p:attrNameLst>
                                      </p:cBhvr>
                                      <p:to>
                                        <p:strVal val="visible"/>
                                      </p:to>
                                    </p:set>
                                    <p:animEffect transition="in" filter="fade">
                                      <p:cBhvr>
                                        <p:cTn id="44" dur="500"/>
                                        <p:tgtEl>
                                          <p:spTgt spid="8">
                                            <p:graphicEl>
                                              <a:dgm id="{D95136DE-A4D2-4266-B60F-1E3989DE7505}"/>
                                            </p:graphicEl>
                                          </p:spTgt>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
                                            <p:graphicEl>
                                              <a:dgm id="{252405AF-27A0-46A5-8E47-25CA62C1A3B9}"/>
                                            </p:graphicEl>
                                          </p:spTgt>
                                        </p:tgtEl>
                                        <p:attrNameLst>
                                          <p:attrName>style.visibility</p:attrName>
                                        </p:attrNameLst>
                                      </p:cBhvr>
                                      <p:to>
                                        <p:strVal val="visible"/>
                                      </p:to>
                                    </p:set>
                                    <p:animEffect transition="in" filter="fade">
                                      <p:cBhvr>
                                        <p:cTn id="48" dur="500"/>
                                        <p:tgtEl>
                                          <p:spTgt spid="8">
                                            <p:graphicEl>
                                              <a:dgm id="{252405AF-27A0-46A5-8E47-25CA62C1A3B9}"/>
                                            </p:graphic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8">
                                            <p:graphicEl>
                                              <a:dgm id="{C89AB281-4F93-467C-8F50-B21A2D31BC44}"/>
                                            </p:graphicEl>
                                          </p:spTgt>
                                        </p:tgtEl>
                                        <p:attrNameLst>
                                          <p:attrName>style.visibility</p:attrName>
                                        </p:attrNameLst>
                                      </p:cBhvr>
                                      <p:to>
                                        <p:strVal val="visible"/>
                                      </p:to>
                                    </p:set>
                                    <p:animEffect transition="in" filter="fade">
                                      <p:cBhvr>
                                        <p:cTn id="52" dur="500"/>
                                        <p:tgtEl>
                                          <p:spTgt spid="8">
                                            <p:graphicEl>
                                              <a:dgm id="{C89AB281-4F93-467C-8F50-B21A2D31BC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br>
              <a:rPr lang="en-US" dirty="0"/>
            </a:br>
            <a:r>
              <a:rPr lang="en-US" sz="4400" dirty="0"/>
              <a:t>Create a VM in the Portal</a:t>
            </a:r>
            <a:endParaRPr lang="en-US" dirty="0"/>
          </a:p>
        </p:txBody>
      </p:sp>
    </p:spTree>
    <p:extLst>
      <p:ext uri="{BB962C8B-B14F-4D97-AF65-F5344CB8AC3E}">
        <p14:creationId xmlns:p14="http://schemas.microsoft.com/office/powerpoint/2010/main" val="1683520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a:t>
            </a:r>
          </a:p>
        </p:txBody>
      </p:sp>
      <p:pic>
        <p:nvPicPr>
          <p:cNvPr id="4098" name="Picture 2" descr="Image result for azure powers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959" y="1307132"/>
            <a:ext cx="7073121" cy="4604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lstStyle/>
          <a:p>
            <a:r>
              <a:rPr lang="en-US" dirty="0"/>
              <a:t>Azure PowerShell provides a set of cmdlets that use the Azure Resource Manager model for managing your Azure resources.</a:t>
            </a:r>
          </a:p>
        </p:txBody>
      </p:sp>
    </p:spTree>
    <p:extLst>
      <p:ext uri="{BB962C8B-B14F-4D97-AF65-F5344CB8AC3E}">
        <p14:creationId xmlns:p14="http://schemas.microsoft.com/office/powerpoint/2010/main" val="25551035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Installation &amp; Updates</a:t>
            </a:r>
          </a:p>
        </p:txBody>
      </p:sp>
      <p:sp>
        <p:nvSpPr>
          <p:cNvPr id="6" name="Text Placeholder 5"/>
          <p:cNvSpPr>
            <a:spLocks noGrp="1"/>
          </p:cNvSpPr>
          <p:nvPr>
            <p:ph type="body" sz="quarter" idx="10"/>
          </p:nvPr>
        </p:nvSpPr>
        <p:spPr/>
        <p:txBody>
          <a:bodyPr/>
          <a:lstStyle/>
          <a:p>
            <a:r>
              <a:rPr lang="en-US" sz="2000" dirty="0"/>
              <a:t>PS C:\&gt; # Install the Azure Resource Manager modules from the PowerShell Gallery</a:t>
            </a:r>
          </a:p>
          <a:p>
            <a:r>
              <a:rPr lang="en-US" sz="2000" dirty="0"/>
              <a:t>PS C:\&gt; Install-Module </a:t>
            </a:r>
            <a:r>
              <a:rPr lang="en-US" sz="2000" dirty="0" err="1"/>
              <a:t>AzureRM</a:t>
            </a:r>
            <a:endParaRPr lang="en-US" sz="2000" dirty="0"/>
          </a:p>
          <a:p>
            <a:endParaRPr lang="en-US" sz="2000" dirty="0"/>
          </a:p>
          <a:p>
            <a:r>
              <a:rPr lang="en-US" sz="2000" dirty="0"/>
              <a:t>PS C:\&gt; Update-Module </a:t>
            </a:r>
            <a:r>
              <a:rPr lang="en-US" sz="2000" dirty="0" err="1"/>
              <a:t>AzureRM</a:t>
            </a:r>
            <a:r>
              <a:rPr lang="en-US" sz="2000" dirty="0"/>
              <a:t> –Force</a:t>
            </a:r>
          </a:p>
          <a:p>
            <a:endParaRPr lang="en-US" sz="2000" dirty="0"/>
          </a:p>
          <a:p>
            <a:r>
              <a:rPr lang="en-US" sz="2000" dirty="0"/>
              <a:t>Installing package '</a:t>
            </a:r>
            <a:r>
              <a:rPr lang="en-US" sz="2000" dirty="0" err="1"/>
              <a:t>AzureRM</a:t>
            </a:r>
            <a:r>
              <a:rPr lang="en-US" sz="2000" dirty="0"/>
              <a:t>'</a:t>
            </a:r>
          </a:p>
          <a:p>
            <a:r>
              <a:rPr lang="en-US" sz="2000" dirty="0"/>
              <a:t>   Installing dependent package '</a:t>
            </a:r>
            <a:r>
              <a:rPr lang="en-US" sz="2000" dirty="0" err="1"/>
              <a:t>AzureRM.AnalysisServices</a:t>
            </a:r>
            <a:r>
              <a:rPr lang="en-US" sz="2000" dirty="0"/>
              <a:t>'</a:t>
            </a:r>
          </a:p>
          <a:p>
            <a:r>
              <a:rPr lang="en-US" sz="2000" dirty="0"/>
              <a:t>   [</a:t>
            </a:r>
            <a:r>
              <a:rPr lang="en-US" sz="2000" dirty="0" err="1"/>
              <a:t>ooooo</a:t>
            </a:r>
            <a:r>
              <a:rPr lang="en-US" sz="2000" dirty="0"/>
              <a:t>                                                                      ]</a:t>
            </a:r>
          </a:p>
          <a:p>
            <a:endParaRPr lang="en-US" sz="2000" dirty="0"/>
          </a:p>
          <a:p>
            <a:r>
              <a:rPr lang="en-US" sz="2000" dirty="0"/>
              <a:t>PS C:\&gt; Import-Module </a:t>
            </a:r>
            <a:r>
              <a:rPr lang="en-US" sz="2000" dirty="0" err="1"/>
              <a:t>AzureRM</a:t>
            </a:r>
            <a:endParaRPr lang="en-US" sz="2000" dirty="0"/>
          </a:p>
        </p:txBody>
      </p:sp>
    </p:spTree>
    <p:extLst>
      <p:ext uri="{BB962C8B-B14F-4D97-AF65-F5344CB8AC3E}">
        <p14:creationId xmlns:p14="http://schemas.microsoft.com/office/powerpoint/2010/main" val="12399330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Versioning</a:t>
            </a:r>
          </a:p>
        </p:txBody>
      </p:sp>
      <p:sp>
        <p:nvSpPr>
          <p:cNvPr id="6" name="Text Placeholder 5"/>
          <p:cNvSpPr>
            <a:spLocks noGrp="1"/>
          </p:cNvSpPr>
          <p:nvPr>
            <p:ph type="body" sz="quarter" idx="10"/>
          </p:nvPr>
        </p:nvSpPr>
        <p:spPr/>
        <p:txBody>
          <a:bodyPr/>
          <a:lstStyle/>
          <a:p>
            <a:r>
              <a:rPr lang="en-US" sz="2000" dirty="0"/>
              <a:t>PS C:\&gt; Get-Module </a:t>
            </a:r>
            <a:r>
              <a:rPr lang="en-US" sz="2000" dirty="0" err="1"/>
              <a:t>AzureRM</a:t>
            </a:r>
            <a:r>
              <a:rPr lang="en-US" sz="2000" dirty="0"/>
              <a:t> -list | Select-Object </a:t>
            </a:r>
            <a:r>
              <a:rPr lang="en-US" sz="2000" dirty="0" err="1"/>
              <a:t>Name,Version,Path</a:t>
            </a:r>
            <a:endParaRPr lang="en-US" sz="2000" dirty="0"/>
          </a:p>
          <a:p>
            <a:endParaRPr lang="en-US" sz="2000" dirty="0"/>
          </a:p>
          <a:p>
            <a:r>
              <a:rPr lang="en-US" sz="2000" dirty="0"/>
              <a:t>Name    Version Path</a:t>
            </a:r>
          </a:p>
          <a:p>
            <a:r>
              <a:rPr lang="en-US" sz="2000" dirty="0"/>
              <a:t>----    ------- ----</a:t>
            </a:r>
          </a:p>
          <a:p>
            <a:r>
              <a:rPr lang="en-US" sz="2000" dirty="0" err="1"/>
              <a:t>AzureRM</a:t>
            </a:r>
            <a:r>
              <a:rPr lang="en-US" sz="2000" dirty="0"/>
              <a:t> 3.8.0   C:\Program Files\</a:t>
            </a:r>
            <a:r>
              <a:rPr lang="en-US" sz="2000" dirty="0" err="1"/>
              <a:t>WindowsPowerShell</a:t>
            </a:r>
            <a:r>
              <a:rPr lang="en-US" sz="2000" dirty="0"/>
              <a:t>\Modules\</a:t>
            </a:r>
            <a:r>
              <a:rPr lang="en-US" sz="2000" dirty="0" err="1"/>
              <a:t>AzureRM</a:t>
            </a:r>
            <a:r>
              <a:rPr lang="en-US" sz="2000" dirty="0"/>
              <a:t>\3.8.0\AzureRM.psd1</a:t>
            </a:r>
          </a:p>
          <a:p>
            <a:r>
              <a:rPr lang="en-US" sz="2000" dirty="0" err="1"/>
              <a:t>AzureRM</a:t>
            </a:r>
            <a:r>
              <a:rPr lang="en-US" sz="2000" dirty="0"/>
              <a:t> 1.6.0   C:\Program Files\</a:t>
            </a:r>
            <a:r>
              <a:rPr lang="en-US" sz="2000" dirty="0" err="1"/>
              <a:t>WindowsPowerShell</a:t>
            </a:r>
            <a:r>
              <a:rPr lang="en-US" sz="2000" dirty="0"/>
              <a:t>\Modules\</a:t>
            </a:r>
            <a:r>
              <a:rPr lang="en-US" sz="2000" dirty="0" err="1"/>
              <a:t>AzureRM</a:t>
            </a:r>
            <a:r>
              <a:rPr lang="en-US" sz="2000" dirty="0"/>
              <a:t>\1.6.0\AzureRM.psd1</a:t>
            </a:r>
          </a:p>
          <a:p>
            <a:r>
              <a:rPr lang="en-US" sz="2000" dirty="0" err="1"/>
              <a:t>AzureRM</a:t>
            </a:r>
            <a:r>
              <a:rPr lang="en-US" sz="2000" dirty="0"/>
              <a:t> 1.3.0   C:\Program Files\</a:t>
            </a:r>
            <a:r>
              <a:rPr lang="en-US" sz="2000" dirty="0" err="1"/>
              <a:t>WindowsPowerShell</a:t>
            </a:r>
            <a:r>
              <a:rPr lang="en-US" sz="2000" dirty="0"/>
              <a:t>\Modules\</a:t>
            </a:r>
            <a:r>
              <a:rPr lang="en-US" sz="2000" dirty="0" err="1"/>
              <a:t>AzureRM</a:t>
            </a:r>
            <a:r>
              <a:rPr lang="en-US" sz="2000" dirty="0"/>
              <a:t>\1.3.0\AzureRM.psd1</a:t>
            </a:r>
          </a:p>
          <a:p>
            <a:endParaRPr lang="en-US" sz="2000" dirty="0"/>
          </a:p>
          <a:p>
            <a:r>
              <a:rPr lang="en-US" sz="2000" dirty="0"/>
              <a:t>PS C:\&gt; Install-Module -Name </a:t>
            </a:r>
            <a:r>
              <a:rPr lang="en-US" sz="2000" dirty="0" err="1"/>
              <a:t>AzureRM</a:t>
            </a:r>
            <a:r>
              <a:rPr lang="en-US" sz="2000" dirty="0"/>
              <a:t> -</a:t>
            </a:r>
            <a:r>
              <a:rPr lang="en-US" sz="2000" dirty="0" err="1"/>
              <a:t>RequiredVersion</a:t>
            </a:r>
            <a:r>
              <a:rPr lang="en-US" sz="2000" dirty="0"/>
              <a:t> 3.7.0 </a:t>
            </a:r>
          </a:p>
          <a:p>
            <a:endParaRPr lang="en-US" sz="2000" dirty="0"/>
          </a:p>
          <a:p>
            <a:r>
              <a:rPr lang="en-US" sz="2000" dirty="0"/>
              <a:t>PS C:\&gt; Install-Module -Name </a:t>
            </a:r>
            <a:r>
              <a:rPr lang="en-US" sz="2000" dirty="0" err="1"/>
              <a:t>AzureRM</a:t>
            </a:r>
            <a:r>
              <a:rPr lang="en-US" sz="2000" dirty="0"/>
              <a:t> -</a:t>
            </a:r>
            <a:r>
              <a:rPr lang="en-US" sz="2000" dirty="0" err="1"/>
              <a:t>RequiredVersion</a:t>
            </a:r>
            <a:r>
              <a:rPr lang="en-US" sz="2000" dirty="0"/>
              <a:t> 1.2.9</a:t>
            </a:r>
          </a:p>
          <a:p>
            <a:endParaRPr lang="en-US" sz="2000" dirty="0"/>
          </a:p>
          <a:p>
            <a:r>
              <a:rPr lang="en-US" sz="2000" dirty="0"/>
              <a:t>PS C:\&gt; Import-Module </a:t>
            </a:r>
            <a:r>
              <a:rPr lang="en-US" sz="2000" dirty="0" err="1"/>
              <a:t>AzureRM</a:t>
            </a:r>
            <a:r>
              <a:rPr lang="en-US" sz="2000" dirty="0"/>
              <a:t> -</a:t>
            </a:r>
            <a:r>
              <a:rPr lang="en-US" sz="2000" dirty="0" err="1"/>
              <a:t>RequiredVersion</a:t>
            </a:r>
            <a:r>
              <a:rPr lang="en-US" sz="2000" dirty="0"/>
              <a:t> 1.2.9</a:t>
            </a:r>
          </a:p>
        </p:txBody>
      </p:sp>
    </p:spTree>
    <p:extLst>
      <p:ext uri="{BB962C8B-B14F-4D97-AF65-F5344CB8AC3E}">
        <p14:creationId xmlns:p14="http://schemas.microsoft.com/office/powerpoint/2010/main" val="12717616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nected Enterpris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Connected Enterprise" id="{337E2617-FD17-42AA-AC4D-557C0AAFC63C}" vid="{78AD3BA6-3C8E-45BF-87D1-0C2EAEA8DA2A}"/>
    </a:ext>
  </a:extLst>
</a:theme>
</file>

<file path=ppt/theme/theme2.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2D5243692A1D44ACC89009E8EB2CB4" ma:contentTypeVersion="2" ma:contentTypeDescription="Create a new document." ma:contentTypeScope="" ma:versionID="32ca5bc4fa01ea3be17353fbbbeec0a5">
  <xsd:schema xmlns:xsd="http://www.w3.org/2001/XMLSchema" xmlns:xs="http://www.w3.org/2001/XMLSchema" xmlns:p="http://schemas.microsoft.com/office/2006/metadata/properties" xmlns:ns2="1bbf222e-7e66-42df-9e6f-5c316d30f899" targetNamespace="http://schemas.microsoft.com/office/2006/metadata/properties" ma:root="true" ma:fieldsID="b08681e9cf4339736ab09440fdfcbfbd" ns2:_="">
    <xsd:import namespace="1bbf222e-7e66-42df-9e6f-5c316d30f89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f222e-7e66-42df-9e6f-5c316d30f89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94387-9BE2-4DD8-A5ED-1CF9C50B3FA6}">
  <ds:schemaRefs>
    <ds:schemaRef ds:uri="http://purl.org/dc/terms/"/>
    <ds:schemaRef ds:uri="http://schemas.openxmlformats.org/package/2006/metadata/core-properties"/>
    <ds:schemaRef ds:uri="http://schemas.microsoft.com/office/2006/documentManagement/types"/>
    <ds:schemaRef ds:uri="1bbf222e-7e66-42df-9e6f-5c316d30f899"/>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78CEF47-99E9-4F7B-A90A-C142B83D27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bf222e-7e66-42df-9e6f-5c316d30f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370E5A-76CE-437B-B6DB-0448A2AEAC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2658</TotalTime>
  <Words>1276</Words>
  <Application>Microsoft Office PowerPoint</Application>
  <PresentationFormat>Widescreen</PresentationFormat>
  <Paragraphs>196</Paragraphs>
  <Slides>25</Slides>
  <Notes>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Wingdings</vt:lpstr>
      <vt:lpstr>Connected Enterprise</vt:lpstr>
      <vt:lpstr>1_COLOR TEMPLATE</vt:lpstr>
      <vt:lpstr>think-cell Slide</vt:lpstr>
      <vt:lpstr>PowerPoint Presentation</vt:lpstr>
      <vt:lpstr>Sponsors</vt:lpstr>
      <vt:lpstr>PowerPoint Presentation</vt:lpstr>
      <vt:lpstr>Azure Portal</vt:lpstr>
      <vt:lpstr>Key Capabilities</vt:lpstr>
      <vt:lpstr>Demo Create a VM in the Portal</vt:lpstr>
      <vt:lpstr>Azure PowerShell</vt:lpstr>
      <vt:lpstr>Installation &amp; Updates</vt:lpstr>
      <vt:lpstr>Versioning</vt:lpstr>
      <vt:lpstr>Interacting</vt:lpstr>
      <vt:lpstr>Interacting (Con’t)</vt:lpstr>
      <vt:lpstr>Interacting (Con’t)</vt:lpstr>
      <vt:lpstr>Interacting (Con’t)</vt:lpstr>
      <vt:lpstr>Interacting (Con’t)</vt:lpstr>
      <vt:lpstr>Demo Create a VM with PowerShell</vt:lpstr>
      <vt:lpstr>Azure CLI</vt:lpstr>
      <vt:lpstr>Windows Installation</vt:lpstr>
      <vt:lpstr>Windows Installation (Con’t)</vt:lpstr>
      <vt:lpstr>Linux / OS X Installation</vt:lpstr>
      <vt:lpstr>Interacting</vt:lpstr>
      <vt:lpstr>Interacting (Con’t)</vt:lpstr>
      <vt:lpstr>Demo Create a VM with the CLI</vt:lpstr>
      <vt:lpstr>You learned how to browse to the portal  You got oriented with the portal UI and learned how to create and browse resources  You learned about the structure or management blades and how you can consistently manage different types of resources  You learned how to create resources with PowerShell  You learned how to create resources with the CLI  You learned how to create resources with a template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SharePoint – The Future Starts Now</dc:title>
  <dc:subject>The New SharePoint – The Future Starts Now</dc:subject>
  <dc:creator>Mark.Kashman@microsoft.com</dc:creator>
  <cp:keywords>SharePoint; SharePoint Online</cp:keywords>
  <cp:lastModifiedBy>Hoag, Scott</cp:lastModifiedBy>
  <cp:revision>190</cp:revision>
  <dcterms:modified xsi:type="dcterms:W3CDTF">2017-04-19T16:53:12Z</dcterms:modified>
  <cp:category>Office 365;Cloud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0x0101007C2D5243692A1D44ACC89009E8EB2CB4</vt:lpwstr>
  </property>
  <property fmtid="{D5CDD505-2E9C-101B-9397-08002B2CF9AE}" pid="3" name="_dlc_DocIdItemGuid">
    <vt:lpwstr>38bf5aeb-b098-475d-bd4b-288471e66054</vt:lpwstr>
  </property>
</Properties>
</file>