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sldIdLst>
    <p:sldId id="274" r:id="rId2"/>
    <p:sldId id="273" r:id="rId3"/>
    <p:sldId id="280" r:id="rId4"/>
    <p:sldId id="279" r:id="rId5"/>
    <p:sldId id="27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660"/>
  </p:normalViewPr>
  <p:slideViewPr>
    <p:cSldViewPr>
      <p:cViewPr>
        <p:scale>
          <a:sx n="118" d="100"/>
          <a:sy n="118" d="100"/>
        </p:scale>
        <p:origin x="-413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F582-059D-4CB5-8AEC-93DFB5264744}" type="datetimeFigureOut">
              <a:rPr lang="it-IT" smtClean="0"/>
              <a:t>18/02/2016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02DE-C9C8-4A5A-96A4-0F9CD001B3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3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02DE-C9C8-4A5A-96A4-0F9CD001B3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19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2/18/2016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group-polito/ebpf-tes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/>
              <a:t>A</a:t>
            </a:r>
            <a:r>
              <a:rPr lang="en-US" sz="4900" dirty="0" smtClean="0"/>
              <a:t>pplication-layer </a:t>
            </a:r>
            <a:r>
              <a:rPr lang="en-US" sz="4900" dirty="0"/>
              <a:t>traffic processing with </a:t>
            </a:r>
            <a:r>
              <a:rPr lang="en-US" sz="4900" dirty="0" err="1" smtClean="0"/>
              <a:t>eBPF</a:t>
            </a:r>
            <a:r>
              <a:rPr lang="en-US" sz="4900" dirty="0" smtClean="0"/>
              <a:t>:</a:t>
            </a:r>
            <a:br>
              <a:rPr lang="en-US" sz="4900" dirty="0" smtClean="0"/>
            </a:br>
            <a:r>
              <a:rPr lang="en-US" sz="4900" dirty="0" smtClean="0"/>
              <a:t>a simple HTTP Filter</a:t>
            </a:r>
            <a:endParaRPr lang="it-IT" sz="49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6461760" cy="1354832"/>
          </a:xfrm>
        </p:spPr>
        <p:txBody>
          <a:bodyPr>
            <a:normAutofit/>
          </a:bodyPr>
          <a:lstStyle/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42381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Simple HTTP </a:t>
            </a:r>
            <a:r>
              <a:rPr lang="it-IT" dirty="0" err="1" smtClean="0"/>
              <a:t>filter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US" dirty="0" err="1" smtClean="0"/>
              <a:t>eBPF</a:t>
            </a:r>
            <a:r>
              <a:rPr lang="en-US" dirty="0" smtClean="0"/>
              <a:t> </a:t>
            </a:r>
            <a:r>
              <a:rPr lang="en-US" dirty="0"/>
              <a:t>application that parses HTTP packets and extracts (and prints on screen) the URL contained in the GET/POST request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it-IT" dirty="0" smtClean="0">
              <a:hlinkClick r:id="rId3"/>
            </a:endParaRPr>
          </a:p>
          <a:p>
            <a:pPr marL="411480" lvl="1" indent="0">
              <a:buNone/>
            </a:pPr>
            <a:r>
              <a:rPr lang="it-IT" dirty="0" smtClean="0">
                <a:hlinkClick r:id="rId3"/>
              </a:rPr>
              <a:t>https</a:t>
            </a:r>
            <a:r>
              <a:rPr lang="it-IT" dirty="0">
                <a:hlinkClick r:id="rId3"/>
              </a:rPr>
              <a:t>://github.com/netgroup-polito/ebpf-test</a:t>
            </a:r>
            <a:endParaRPr lang="it-IT" dirty="0"/>
          </a:p>
          <a:p>
            <a:pPr marL="41148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Usage Example (launch program then use your browser):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930374" y="3717032"/>
            <a:ext cx="6480720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l-PL" dirty="0" smtClean="0"/>
              <a:t>$ </a:t>
            </a:r>
            <a:r>
              <a:rPr lang="pl-PL" dirty="0"/>
              <a:t>sudo python </a:t>
            </a:r>
            <a:r>
              <a:rPr lang="pl-PL" dirty="0" smtClean="0"/>
              <a:t>http-parse-</a:t>
            </a:r>
            <a:r>
              <a:rPr lang="it-IT" dirty="0" smtClean="0"/>
              <a:t>complete</a:t>
            </a:r>
            <a:r>
              <a:rPr lang="pl-PL" dirty="0" smtClean="0"/>
              <a:t>.py </a:t>
            </a:r>
            <a:endParaRPr lang="pl-PL" dirty="0"/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/favicon.ico HTTP/1.1</a:t>
            </a:r>
          </a:p>
          <a:p>
            <a:pPr marL="114300" indent="0">
              <a:buNone/>
            </a:pPr>
            <a:r>
              <a:rPr lang="it-IT" dirty="0"/>
              <a:t>HTTP/1.1 404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/2016-January/thread.html HTTP/1.1</a:t>
            </a:r>
          </a:p>
          <a:p>
            <a:pPr marL="114300" indent="0">
              <a:buNone/>
            </a:pPr>
            <a:r>
              <a:rPr lang="it-IT" dirty="0"/>
              <a:t>HTTP/1.1 200 OK</a:t>
            </a:r>
          </a:p>
          <a:p>
            <a:pPr marL="114300" indent="0">
              <a:buNone/>
            </a:pPr>
            <a:r>
              <a:rPr lang="it-IT" dirty="0"/>
              <a:t>GET /</a:t>
            </a:r>
            <a:r>
              <a:rPr lang="it-IT" dirty="0" err="1"/>
              <a:t>pipermail</a:t>
            </a:r>
            <a:r>
              <a:rPr lang="it-IT" dirty="0"/>
              <a:t>/</a:t>
            </a:r>
            <a:r>
              <a:rPr lang="it-IT" dirty="0" err="1"/>
              <a:t>iovisor-dev</a:t>
            </a:r>
            <a:r>
              <a:rPr lang="it-IT" dirty="0"/>
              <a:t>/2016-January/000046.html HTTP/1.1</a:t>
            </a:r>
          </a:p>
          <a:p>
            <a:pPr marL="114300" indent="0">
              <a:buNone/>
            </a:pPr>
            <a:r>
              <a:rPr lang="it-IT" dirty="0"/>
              <a:t>HTTP/1.1 200 </a:t>
            </a:r>
            <a:r>
              <a:rPr lang="it-IT" dirty="0" smtClean="0"/>
              <a:t>OK</a:t>
            </a:r>
            <a:endParaRPr lang="it-IT" dirty="0" smtClean="0">
              <a:solidFill>
                <a:srgbClr val="5C5C5C"/>
              </a:solidFill>
              <a:latin typeface="Consolas"/>
            </a:endParaRPr>
          </a:p>
          <a:p>
            <a:pPr marL="114300" indent="0">
              <a:buFont typeface="Arial" pitchFamily="34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6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/>
              <a:t> </a:t>
            </a:r>
            <a:r>
              <a:rPr lang="it-IT" dirty="0" smtClean="0"/>
              <a:t>BCC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 err="1"/>
              <a:t>eBPF</a:t>
            </a:r>
            <a:r>
              <a:rPr lang="it-IT" sz="2400" dirty="0"/>
              <a:t> </a:t>
            </a:r>
            <a:r>
              <a:rPr lang="it-IT" sz="2400" dirty="0" err="1"/>
              <a:t>socket</a:t>
            </a:r>
            <a:r>
              <a:rPr lang="it-IT" sz="2400" dirty="0"/>
              <a:t> </a:t>
            </a:r>
            <a:r>
              <a:rPr lang="it-IT" sz="2400" dirty="0" err="1"/>
              <a:t>filter</a:t>
            </a:r>
            <a:r>
              <a:rPr lang="it-IT" sz="2400" dirty="0"/>
              <a:t>.</a:t>
            </a:r>
          </a:p>
          <a:p>
            <a:r>
              <a:rPr lang="en-US" sz="2400" dirty="0"/>
              <a:t>Filters IP and TCP packets, containing "HTTP", "GET", "POST" in payload and all subsequent packets belonging to the same session, having the same (</a:t>
            </a:r>
            <a:r>
              <a:rPr lang="en-US" sz="2400" dirty="0" err="1"/>
              <a:t>ip_src,ip_dst,port_src,port_dst</a:t>
            </a:r>
            <a:r>
              <a:rPr lang="en-US" sz="2400" dirty="0"/>
              <a:t>).</a:t>
            </a:r>
          </a:p>
          <a:p>
            <a:r>
              <a:rPr lang="en-US" sz="2400" dirty="0"/>
              <a:t>Program is loaded as PROG_TYPE_SOCKET_FILTER and attached to a socket, bind to eth0. </a:t>
            </a:r>
          </a:p>
          <a:p>
            <a:r>
              <a:rPr lang="en-US" sz="2400" dirty="0"/>
              <a:t>Matching packets are forwarded to user space, others dropped by the filter.</a:t>
            </a:r>
          </a:p>
          <a:p>
            <a:endParaRPr lang="it-IT" sz="2400" dirty="0"/>
          </a:p>
          <a:p>
            <a:r>
              <a:rPr lang="en-US" sz="2400" dirty="0"/>
              <a:t>Python script reads filtered raw packets from the socket, if necessary reassembles packets belonging to the same session, and prints on </a:t>
            </a:r>
            <a:r>
              <a:rPr lang="en-US" sz="2400" dirty="0" err="1"/>
              <a:t>stdout</a:t>
            </a:r>
            <a:r>
              <a:rPr lang="en-US" sz="2400" dirty="0"/>
              <a:t> the first line of the HTTP GET/POST request.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Filter</a:t>
            </a:r>
            <a:r>
              <a:rPr lang="it-IT" dirty="0" smtClean="0"/>
              <a:t> HTTP </a:t>
            </a:r>
            <a:r>
              <a:rPr lang="it-IT" dirty="0" err="1" smtClean="0"/>
              <a:t>traffic</a:t>
            </a:r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3260746" y="1209771"/>
            <a:ext cx="0" cy="544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06450" y="6326423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kernel</a:t>
            </a:r>
            <a:endParaRPr lang="it-IT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36044" y="6339235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userspace</a:t>
            </a:r>
            <a:endParaRPr lang="it-IT" i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46387" y="1174300"/>
            <a:ext cx="2448272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eBPF</a:t>
            </a:r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6734" y="1569361"/>
            <a:ext cx="218328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</a:t>
            </a:r>
            <a:r>
              <a:rPr lang="it-IT" dirty="0" err="1" smtClean="0"/>
              <a:t>program</a:t>
            </a:r>
            <a:r>
              <a:rPr lang="it-IT" dirty="0" smtClean="0"/>
              <a:t> of </a:t>
            </a:r>
            <a:r>
              <a:rPr lang="it-IT" dirty="0" err="1" smtClean="0"/>
              <a:t>type</a:t>
            </a:r>
            <a:r>
              <a:rPr lang="it-IT" dirty="0" smtClean="0"/>
              <a:t> SOCKET_FILTER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07504" y="3157805"/>
            <a:ext cx="3096343" cy="24314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rgbClr val="008200"/>
                </a:solidFill>
                <a:latin typeface="Consolas"/>
              </a:rPr>
              <a:t>/*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eBPF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8200"/>
                </a:solidFill>
                <a:latin typeface="Consolas"/>
              </a:rPr>
              <a:t>program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.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800" dirty="0">
                <a:solidFill>
                  <a:srgbClr val="008200"/>
                </a:solidFill>
                <a:latin typeface="Consolas"/>
              </a:rPr>
              <a:t>Filter IP and TCP packets, having payload not empty</a:t>
            </a: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containing "HTTP", "GET", "POST"  as first bytes of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payload AND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ALL the other packets having same (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src_ip,dst_ip,src_port,dst_port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) 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means belonging to the same "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session“.</a:t>
            </a:r>
            <a:endParaRPr lang="en-US" sz="800" dirty="0">
              <a:solidFill>
                <a:srgbClr val="008200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this 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additional check avoids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truncation, if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is too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long 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script, if necessary, reassembles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urls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srgbClr val="008200"/>
                </a:solidFill>
                <a:latin typeface="Consolas"/>
              </a:rPr>
              <a:t>splitted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in more packets.</a:t>
            </a:r>
          </a:p>
          <a:p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*/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http_filter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it-IT" sz="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__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sk_buff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it-IT" sz="800" dirty="0" err="1">
                <a:solidFill>
                  <a:srgbClr val="000000"/>
                </a:solidFill>
                <a:latin typeface="Consolas"/>
              </a:rPr>
              <a:t>skb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) {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it-IT" sz="800" dirty="0">
                <a:solidFill>
                  <a:srgbClr val="008200"/>
                </a:solidFill>
                <a:latin typeface="Consolas"/>
              </a:rPr>
              <a:t>//code </a:t>
            </a:r>
            <a:r>
              <a:rPr lang="it-IT" sz="800" dirty="0" smtClean="0">
                <a:solidFill>
                  <a:srgbClr val="008200"/>
                </a:solidFill>
                <a:latin typeface="Consolas"/>
              </a:rPr>
              <a:t>...</a:t>
            </a:r>
            <a:endParaRPr lang="it-IT" sz="800" dirty="0" smtClean="0">
              <a:solidFill>
                <a:srgbClr val="000000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//send packet to </a:t>
            </a:r>
            <a:r>
              <a:rPr lang="en-US" sz="800" dirty="0" err="1" smtClean="0">
                <a:solidFill>
                  <a:srgbClr val="008200"/>
                </a:solidFill>
                <a:latin typeface="Consolas"/>
              </a:rPr>
              <a:t>userspace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KEEP: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-1;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dirty="0">
                <a:solidFill>
                  <a:srgbClr val="008200"/>
                </a:solidFill>
                <a:latin typeface="Consolas"/>
              </a:rPr>
              <a:t>//drop the </a:t>
            </a:r>
            <a:r>
              <a:rPr lang="en-US" sz="800" dirty="0" smtClean="0">
                <a:solidFill>
                  <a:srgbClr val="008200"/>
                </a:solidFill>
                <a:latin typeface="Consolas"/>
              </a:rPr>
              <a:t>packet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DROP:  </a:t>
            </a:r>
            <a:endParaRPr lang="en-US" sz="800" dirty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800" b="1" dirty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 0;  </a:t>
            </a:r>
            <a:endParaRPr lang="it-IT" sz="8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it-IT" sz="8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it-IT" sz="800" dirty="0">
                <a:solidFill>
                  <a:srgbClr val="000000"/>
                </a:solidFill>
                <a:latin typeface="Consolas"/>
              </a:rPr>
              <a:t>  </a:t>
            </a:r>
            <a:endParaRPr lang="it-IT" sz="800" dirty="0">
              <a:solidFill>
                <a:srgbClr val="5C5C5C"/>
              </a:solidFill>
              <a:latin typeface="Consola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687860" y="5805264"/>
            <a:ext cx="19517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Raw</a:t>
            </a:r>
            <a:r>
              <a:rPr lang="it-IT" sz="1400" dirty="0" smtClean="0"/>
              <a:t> </a:t>
            </a:r>
            <a:r>
              <a:rPr lang="it-IT" sz="1400" dirty="0" err="1" smtClean="0"/>
              <a:t>Socket</a:t>
            </a:r>
            <a:r>
              <a:rPr lang="it-IT" sz="1400" dirty="0" smtClean="0"/>
              <a:t> </a:t>
            </a:r>
            <a:r>
              <a:rPr lang="it-IT" sz="1400" dirty="0" err="1" smtClean="0"/>
              <a:t>Bind</a:t>
            </a:r>
            <a:r>
              <a:rPr lang="it-IT" sz="1400" dirty="0" smtClean="0"/>
              <a:t> to eth0</a:t>
            </a:r>
            <a:endParaRPr lang="it-IT" sz="1400" dirty="0"/>
          </a:p>
        </p:txBody>
      </p:sp>
      <p:sp>
        <p:nvSpPr>
          <p:cNvPr id="23" name="Segnaposto contenuto 2"/>
          <p:cNvSpPr>
            <a:spLocks noGrp="1"/>
          </p:cNvSpPr>
          <p:nvPr>
            <p:ph idx="1"/>
          </p:nvPr>
        </p:nvSpPr>
        <p:spPr>
          <a:xfrm>
            <a:off x="3997672" y="5587122"/>
            <a:ext cx="4068756" cy="739301"/>
          </a:xfrm>
        </p:spPr>
        <p:txBody>
          <a:bodyPr>
            <a:normAutofit fontScale="92500"/>
          </a:bodyPr>
          <a:lstStyle/>
          <a:p>
            <a:r>
              <a:rPr lang="en-US" sz="1800" i="1" dirty="0" smtClean="0"/>
              <a:t>This </a:t>
            </a:r>
            <a:r>
              <a:rPr lang="en-US" sz="1800" i="1" dirty="0" smtClean="0"/>
              <a:t>complete version </a:t>
            </a:r>
            <a:r>
              <a:rPr lang="en-US" sz="1800" i="1" dirty="0" smtClean="0"/>
              <a:t>solve the problem of long </a:t>
            </a:r>
            <a:r>
              <a:rPr lang="en-US" sz="1800" i="1" dirty="0" err="1" smtClean="0"/>
              <a:t>urls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splitted</a:t>
            </a:r>
            <a:r>
              <a:rPr lang="en-US" sz="1800" i="1" dirty="0" smtClean="0"/>
              <a:t> in more packets</a:t>
            </a:r>
            <a:endParaRPr lang="en-US" sz="1800" i="1" dirty="0"/>
          </a:p>
        </p:txBody>
      </p:sp>
      <p:pic>
        <p:nvPicPr>
          <p:cNvPr id="2050" name="Picture 2" descr="C:\Users\Matteo\AppData\Local\Microsoft\Windows\INetCache\IE\RVGUN97H\NIC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31113"/>
            <a:ext cx="654444" cy="58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4 24"/>
          <p:cNvCxnSpPr>
            <a:stCxn id="2050" idx="3"/>
            <a:endCxn id="21" idx="2"/>
          </p:cNvCxnSpPr>
          <p:nvPr/>
        </p:nvCxnSpPr>
        <p:spPr>
          <a:xfrm flipV="1">
            <a:off x="833956" y="6113041"/>
            <a:ext cx="829781" cy="40920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Freccia bidirezionale verticale 2064"/>
          <p:cNvSpPr/>
          <p:nvPr/>
        </p:nvSpPr>
        <p:spPr>
          <a:xfrm>
            <a:off x="1520024" y="2845439"/>
            <a:ext cx="45719" cy="3257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6" name="Freccia bidirezionale verticale 2065"/>
          <p:cNvSpPr/>
          <p:nvPr/>
        </p:nvSpPr>
        <p:spPr>
          <a:xfrm>
            <a:off x="1609063" y="5517232"/>
            <a:ext cx="66937" cy="3019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7" name="CasellaDiTesto 2066"/>
          <p:cNvSpPr txBox="1"/>
          <p:nvPr/>
        </p:nvSpPr>
        <p:spPr>
          <a:xfrm>
            <a:off x="1835696" y="2905582"/>
            <a:ext cx="1553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</a:t>
            </a:r>
            <a:r>
              <a:rPr lang="it-IT" sz="1200" i="1" dirty="0" err="1" smtClean="0"/>
              <a:t>complete.c</a:t>
            </a:r>
            <a:endParaRPr lang="it-IT" sz="1200" i="1" dirty="0"/>
          </a:p>
        </p:txBody>
      </p:sp>
      <p:sp>
        <p:nvSpPr>
          <p:cNvPr id="2068" name="CasellaDiTesto 2067"/>
          <p:cNvSpPr txBox="1"/>
          <p:nvPr/>
        </p:nvSpPr>
        <p:spPr>
          <a:xfrm>
            <a:off x="4184855" y="1544548"/>
            <a:ext cx="4176464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Load </a:t>
            </a:r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Attach it to raw socket bind to eth0.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Initialize sessions Map.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Key: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ip_src,ip_dst,port_src,port_dst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Value: timestamp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Read filtered packet (all packets of HTTP session)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Perform some check to eventually </a:t>
            </a:r>
            <a:r>
              <a:rPr lang="it-IT" sz="1400" dirty="0" err="1">
                <a:solidFill>
                  <a:schemeClr val="tx1"/>
                </a:solidFill>
              </a:rPr>
              <a:t>reassemble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splitted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packets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r>
              <a:rPr lang="en-US" sz="1400" dirty="0">
                <a:solidFill>
                  <a:schemeClr val="tx1"/>
                </a:solidFill>
              </a:rPr>
              <a:t> contained in HTTP GET/POST request.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6804248" y="1247158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 smtClean="0"/>
              <a:t>http-parse-complete.py</a:t>
            </a:r>
            <a:endParaRPr lang="it-IT" sz="1200" i="1" dirty="0"/>
          </a:p>
        </p:txBody>
      </p:sp>
      <p:cxnSp>
        <p:nvCxnSpPr>
          <p:cNvPr id="2072" name="Connettore 4 2071"/>
          <p:cNvCxnSpPr/>
          <p:nvPr/>
        </p:nvCxnSpPr>
        <p:spPr>
          <a:xfrm flipV="1">
            <a:off x="3203847" y="2744877"/>
            <a:ext cx="1027836" cy="1813312"/>
          </a:xfrm>
          <a:prstGeom prst="bentConnector3">
            <a:avLst>
              <a:gd name="adj1" fmla="val 30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38" idx="0"/>
          </p:cNvCxnSpPr>
          <p:nvPr/>
        </p:nvCxnSpPr>
        <p:spPr>
          <a:xfrm>
            <a:off x="6188437" y="3575873"/>
            <a:ext cx="0" cy="123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231683" y="4808098"/>
            <a:ext cx="39135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GET 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</a:p>
          <a:p>
            <a:r>
              <a:rPr lang="it-IT" i="1" dirty="0" smtClean="0"/>
              <a:t>POST </a:t>
            </a:r>
            <a:r>
              <a:rPr lang="it-IT" i="1" dirty="0"/>
              <a:t>/</a:t>
            </a:r>
            <a:r>
              <a:rPr lang="it-IT" i="1" dirty="0" err="1"/>
              <a:t>path</a:t>
            </a:r>
            <a:r>
              <a:rPr lang="it-IT" i="1" dirty="0"/>
              <a:t>/to/file/index.html </a:t>
            </a:r>
            <a:r>
              <a:rPr lang="it-IT" i="1" dirty="0" smtClean="0"/>
              <a:t>HTTP/1.0</a:t>
            </a:r>
            <a:endParaRPr lang="it-IT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01742" y="2375545"/>
            <a:ext cx="21832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BPF session </a:t>
            </a:r>
            <a:r>
              <a:rPr lang="it-IT" dirty="0" err="1" smtClean="0"/>
              <a:t>Map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209080" y="3919343"/>
            <a:ext cx="119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i="1" dirty="0" err="1" smtClean="0"/>
              <a:t>Filtered</a:t>
            </a:r>
            <a:r>
              <a:rPr lang="it-IT" sz="1200" i="1" dirty="0" smtClean="0"/>
              <a:t> </a:t>
            </a:r>
            <a:r>
              <a:rPr lang="it-IT" sz="1200" i="1" dirty="0" err="1" smtClean="0"/>
              <a:t>packets</a:t>
            </a:r>
            <a:r>
              <a:rPr lang="it-IT" sz="1200" i="1" dirty="0" smtClean="0"/>
              <a:t> </a:t>
            </a:r>
          </a:p>
          <a:p>
            <a:pPr algn="ctr"/>
            <a:r>
              <a:rPr lang="it-IT" sz="1200" i="1" dirty="0" smtClean="0"/>
              <a:t>on </a:t>
            </a:r>
            <a:r>
              <a:rPr lang="it-IT" sz="1200" i="1" dirty="0" err="1" smtClean="0"/>
              <a:t>socket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12803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8" grpId="0" animBg="1"/>
      <p:bldP spid="21" grpId="0" animBg="1"/>
      <p:bldP spid="23" grpId="0" build="p"/>
      <p:bldP spid="2065" grpId="0" animBg="1"/>
      <p:bldP spid="2066" grpId="0" animBg="1"/>
      <p:bldP spid="2067" grpId="0"/>
      <p:bldP spid="54" grpId="0"/>
      <p:bldP spid="38" grpId="0" animBg="1"/>
      <p:bldP spid="22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Remarks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 used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for a part of the processing.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smtClean="0"/>
              <a:t>this case </a:t>
            </a:r>
            <a:r>
              <a:rPr lang="en-US" dirty="0"/>
              <a:t>(Application-layer traffic) some </a:t>
            </a:r>
            <a:r>
              <a:rPr lang="en-US" dirty="0" err="1" smtClean="0"/>
              <a:t>eBPF</a:t>
            </a:r>
            <a:r>
              <a:rPr lang="en-US" dirty="0" smtClean="0"/>
              <a:t> </a:t>
            </a:r>
            <a:r>
              <a:rPr lang="en-US" dirty="0" err="1" smtClean="0"/>
              <a:t>constaints</a:t>
            </a:r>
            <a:r>
              <a:rPr lang="en-US" dirty="0" smtClean="0"/>
              <a:t> forced </a:t>
            </a:r>
            <a:r>
              <a:rPr lang="en-US" dirty="0" smtClean="0"/>
              <a:t>us to </a:t>
            </a:r>
            <a:r>
              <a:rPr lang="en-US" dirty="0"/>
              <a:t>split this type of analysis in part in </a:t>
            </a:r>
            <a:r>
              <a:rPr lang="en-US" dirty="0" err="1"/>
              <a:t>eBPF</a:t>
            </a:r>
            <a:r>
              <a:rPr lang="en-US" dirty="0"/>
              <a:t> and in part in </a:t>
            </a:r>
            <a:r>
              <a:rPr lang="en-US" dirty="0" err="1"/>
              <a:t>userspace</a:t>
            </a:r>
            <a:r>
              <a:rPr lang="en-US" dirty="0"/>
              <a:t>.</a:t>
            </a:r>
          </a:p>
          <a:p>
            <a:r>
              <a:rPr lang="en-US" dirty="0"/>
              <a:t>This hybrid approach is the only way because </a:t>
            </a:r>
            <a:r>
              <a:rPr lang="en-US" dirty="0" smtClean="0"/>
              <a:t>we cannot </a:t>
            </a:r>
            <a:r>
              <a:rPr lang="en-US" dirty="0"/>
              <a:t>perform complex HTTP payload analysis inside </a:t>
            </a:r>
            <a:r>
              <a:rPr lang="en-US" dirty="0" err="1"/>
              <a:t>ebpf</a:t>
            </a:r>
            <a:r>
              <a:rPr lang="en-US" dirty="0"/>
              <a:t> program, mainly because of limitations on string operation.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0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578</TotalTime>
  <Words>343</Words>
  <Application>Microsoft Office PowerPoint</Application>
  <PresentationFormat>Presentazione su schermo (4:3)</PresentationFormat>
  <Paragraphs>69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Adiacente</vt:lpstr>
      <vt:lpstr>Application-layer traffic processing with eBPF: a simple HTTP Filter</vt:lpstr>
      <vt:lpstr>Simple HTTP filter</vt:lpstr>
      <vt:lpstr>Implementation using BCC</vt:lpstr>
      <vt:lpstr>Filter HTTP traffic</vt:lpstr>
      <vt:lpstr>Final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extended Barkeley packet filter  Brief Introduction</dc:title>
  <dc:creator>Matteo Bertrone</dc:creator>
  <cp:lastModifiedBy>Matteo Bertrone</cp:lastModifiedBy>
  <cp:revision>46</cp:revision>
  <dcterms:created xsi:type="dcterms:W3CDTF">2015-12-20T09:36:52Z</dcterms:created>
  <dcterms:modified xsi:type="dcterms:W3CDTF">2016-02-18T13:03:42Z</dcterms:modified>
</cp:coreProperties>
</file>