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79" r:id="rId22"/>
    <p:sldId id="280" r:id="rId23"/>
    <p:sldId id="283" r:id="rId24"/>
    <p:sldId id="284" r:id="rId25"/>
    <p:sldId id="285" r:id="rId26"/>
    <p:sldId id="286" r:id="rId27"/>
    <p:sldId id="287" r:id="rId28"/>
    <p:sldId id="277" r:id="rId29"/>
    <p:sldId id="278" r:id="rId30"/>
    <p:sldId id="281" r:id="rId31"/>
    <p:sldId id="28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12/20/2015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12/20/2015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12/20/2015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12/20/2015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12/20/2015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12/20/2015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12/20/2015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12/20/2015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iovisor/bc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tgroup-polito/ebpf-test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iovisor/bcc/tree/master/examples/networking/vlan_learning" TargetMode="External"/><Relationship Id="rId3" Type="http://schemas.openxmlformats.org/officeDocument/2006/relationships/hyperlink" Target="https://github.com/iovisor/bcc/blob/master/tools/tcpconnect" TargetMode="External"/><Relationship Id="rId7" Type="http://schemas.openxmlformats.org/officeDocument/2006/relationships/hyperlink" Target="https://github.com/iovisor/bcc/tree/master/examples/networking/tunnel_monitor" TargetMode="External"/><Relationship Id="rId2" Type="http://schemas.openxmlformats.org/officeDocument/2006/relationships/hyperlink" Target="https://github.com/iovisor/bcc/blob/master/tools/tcpaccep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ovisor/bcc/tree/master/examples/networking/neighbor_sharing" TargetMode="External"/><Relationship Id="rId5" Type="http://schemas.openxmlformats.org/officeDocument/2006/relationships/hyperlink" Target="https://github.com/iovisor/bcc/blob/master/examples/networking/simple_tc.py" TargetMode="External"/><Relationship Id="rId4" Type="http://schemas.openxmlformats.org/officeDocument/2006/relationships/hyperlink" Target="https://github.com/iovisor/bcc/tree/master/examples/networking/distributed_bridge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man7.org/linux/man-pages/man2/bpf.2.html" TargetMode="External"/><Relationship Id="rId13" Type="http://schemas.openxmlformats.org/officeDocument/2006/relationships/hyperlink" Target="https://suchakra.wordpress.com/2015/08/12/bpf-internals-ii/" TargetMode="External"/><Relationship Id="rId3" Type="http://schemas.openxmlformats.org/officeDocument/2006/relationships/hyperlink" Target="https://github.com/iovisor/bpf-docs" TargetMode="External"/><Relationship Id="rId7" Type="http://schemas.openxmlformats.org/officeDocument/2006/relationships/hyperlink" Target="https://www.kernel.org/doc/Documentation/networking/filter.txt" TargetMode="External"/><Relationship Id="rId12" Type="http://schemas.openxmlformats.org/officeDocument/2006/relationships/hyperlink" Target="https://suchakra.wordpress.com/2015/05/18/bpf-internals-i/" TargetMode="External"/><Relationship Id="rId2" Type="http://schemas.openxmlformats.org/officeDocument/2006/relationships/hyperlink" Target="https://github.com/iovisor/bc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wn.net/Articles/625224/" TargetMode="External"/><Relationship Id="rId11" Type="http://schemas.openxmlformats.org/officeDocument/2006/relationships/hyperlink" Target="https://github.com/torvalds/linux/tree/master/samples/bpf" TargetMode="External"/><Relationship Id="rId5" Type="http://schemas.openxmlformats.org/officeDocument/2006/relationships/hyperlink" Target="http://lwn.net/Articles/603983/" TargetMode="External"/><Relationship Id="rId10" Type="http://schemas.openxmlformats.org/officeDocument/2006/relationships/hyperlink" Target="https://videos.cdn.redhat.com/summit2015/presentations/13737_an-overview-of-linux-networking-subsystem-extended-bpf.pdf" TargetMode="External"/><Relationship Id="rId4" Type="http://schemas.openxmlformats.org/officeDocument/2006/relationships/hyperlink" Target="http://lwn.net/Articles/603984/" TargetMode="External"/><Relationship Id="rId9" Type="http://schemas.openxmlformats.org/officeDocument/2006/relationships/hyperlink" Target="https://linuxplumbersconf.org/2015/ocw/system/presentations/3249/original/bpf_llvm_2015aug19.pdf" TargetMode="External"/><Relationship Id="rId14" Type="http://schemas.openxmlformats.org/officeDocument/2006/relationships/hyperlink" Target="http://events.linuxfoundation.org/sites/events/files/slides/tracing-linux-ezannoni-linuxcon-ja-2015_0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man7.org/linux/man-pages/man8/tc.8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ovisor/bcc/tree/master/examples/networking/tunnel_monit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eBPF</a:t>
            </a:r>
            <a:r>
              <a:rPr lang="en-US" dirty="0"/>
              <a:t/>
            </a:r>
            <a:br>
              <a:rPr lang="en-US" dirty="0"/>
            </a:br>
            <a:r>
              <a:rPr lang="en-US" sz="4900" dirty="0"/>
              <a:t>extended </a:t>
            </a:r>
            <a:r>
              <a:rPr lang="en-US" sz="4900" dirty="0" err="1"/>
              <a:t>Barkeley</a:t>
            </a:r>
            <a:r>
              <a:rPr lang="en-US" sz="4900" dirty="0"/>
              <a:t> packet filter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6000" dirty="0"/>
              <a:t>Brief </a:t>
            </a:r>
            <a:r>
              <a:rPr lang="en-US" sz="4900" dirty="0"/>
              <a:t>Introduction</a:t>
            </a:r>
            <a:endParaRPr lang="it-IT" sz="49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3568" y="5301208"/>
            <a:ext cx="6461760" cy="1066800"/>
          </a:xfrm>
        </p:spPr>
        <p:txBody>
          <a:bodyPr>
            <a:normAutofit/>
          </a:bodyPr>
          <a:lstStyle/>
          <a:p>
            <a:r>
              <a:rPr lang="en-US" i="1" dirty="0" err="1"/>
              <a:t>Bertrone</a:t>
            </a:r>
            <a:r>
              <a:rPr lang="en-US" i="1" dirty="0"/>
              <a:t> </a:t>
            </a:r>
            <a:r>
              <a:rPr lang="en-US" i="1" dirty="0" err="1"/>
              <a:t>Matteo</a:t>
            </a:r>
            <a:r>
              <a:rPr lang="en-US" i="1" dirty="0"/>
              <a:t> -  Polytechnic of Turin</a:t>
            </a:r>
          </a:p>
          <a:p>
            <a:r>
              <a:rPr lang="en-US" i="1" dirty="0"/>
              <a:t>December 2015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247270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BCC  - BPF Compiler Collection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3528" y="5301208"/>
            <a:ext cx="7620000" cy="604664"/>
          </a:xfrm>
        </p:spPr>
        <p:txBody>
          <a:bodyPr/>
          <a:lstStyle/>
          <a:p>
            <a:pPr marL="114300" indent="0" algn="ctr">
              <a:buNone/>
            </a:pPr>
            <a:r>
              <a:rPr lang="it-IT" dirty="0">
                <a:hlinkClick r:id="rId2"/>
              </a:rPr>
              <a:t>https://github.com/iovisor/bcc</a:t>
            </a:r>
            <a:endParaRPr lang="it-IT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0808"/>
            <a:ext cx="5394325" cy="324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884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BCC  - BPF Compiler Collection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BCC is a toolkit for creating efficient kernel tracing and manipulation programs.</a:t>
            </a:r>
          </a:p>
          <a:p>
            <a:endParaRPr lang="en-US" dirty="0"/>
          </a:p>
          <a:p>
            <a:r>
              <a:rPr lang="en-US" dirty="0"/>
              <a:t>BCC makes </a:t>
            </a:r>
            <a:r>
              <a:rPr lang="en-US" dirty="0" err="1"/>
              <a:t>eBPF</a:t>
            </a:r>
            <a:r>
              <a:rPr lang="en-US" dirty="0"/>
              <a:t> programs easier to write, with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kernel instrumentation in C</a:t>
            </a:r>
            <a:r>
              <a:rPr lang="en-US" dirty="0"/>
              <a:t> and a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front-end in Python</a:t>
            </a:r>
            <a:r>
              <a:rPr lang="en-US" dirty="0"/>
              <a:t>. It is suited for many tasks, including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analysis,</a:t>
            </a:r>
            <a:r>
              <a:rPr lang="en-US" dirty="0" smtClean="0"/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traffic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</a:t>
            </a:r>
            <a:r>
              <a:rPr lang="en-US" dirty="0" smtClean="0"/>
              <a:t>and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packet filtering</a:t>
            </a:r>
            <a:r>
              <a:rPr lang="en-US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2964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BCC  - BPF Compiler Collection</a:t>
            </a:r>
          </a:p>
        </p:txBody>
      </p:sp>
      <p:cxnSp>
        <p:nvCxnSpPr>
          <p:cNvPr id="5" name="Connettore 1 4"/>
          <p:cNvCxnSpPr/>
          <p:nvPr/>
        </p:nvCxnSpPr>
        <p:spPr>
          <a:xfrm>
            <a:off x="3260746" y="1209771"/>
            <a:ext cx="0" cy="544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/>
          <p:cNvSpPr txBox="1"/>
          <p:nvPr/>
        </p:nvSpPr>
        <p:spPr>
          <a:xfrm>
            <a:off x="2306450" y="6326423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 smtClean="0"/>
              <a:t>kernel</a:t>
            </a:r>
            <a:endParaRPr lang="it-IT" i="1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436044" y="6339235"/>
            <a:ext cx="112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 smtClean="0"/>
              <a:t>userspace</a:t>
            </a:r>
            <a:endParaRPr lang="it-IT" i="1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3764802" y="1529161"/>
            <a:ext cx="117904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f</a:t>
            </a:r>
            <a:r>
              <a:rPr lang="it-IT" dirty="0" err="1" smtClean="0"/>
              <a:t>oo_kern.c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5420986" y="1529160"/>
            <a:ext cx="2376264" cy="23083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f</a:t>
            </a:r>
            <a:r>
              <a:rPr lang="it-IT" dirty="0" smtClean="0"/>
              <a:t>oo_user.py</a:t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endParaRPr lang="it-IT" dirty="0" smtClean="0"/>
          </a:p>
          <a:p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5613556" y="2033414"/>
            <a:ext cx="199112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load_func</a:t>
            </a:r>
            <a:r>
              <a:rPr lang="it-IT" dirty="0" smtClean="0"/>
              <a:t>()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5613556" y="2637155"/>
            <a:ext cx="199112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 err="1"/>
              <a:t>g</a:t>
            </a:r>
            <a:r>
              <a:rPr lang="it-IT" dirty="0" err="1" smtClean="0"/>
              <a:t>et_table</a:t>
            </a:r>
            <a:r>
              <a:rPr lang="it-IT" dirty="0" smtClean="0"/>
              <a:t>()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5619170" y="3257353"/>
            <a:ext cx="1972399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dirty="0" err="1"/>
              <a:t>a</a:t>
            </a:r>
            <a:r>
              <a:rPr lang="it-IT" dirty="0" err="1" smtClean="0"/>
              <a:t>ttach_rawsocket</a:t>
            </a:r>
            <a:r>
              <a:rPr lang="it-IT" dirty="0" smtClean="0"/>
              <a:t>()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380426" y="1529160"/>
            <a:ext cx="2448272" cy="23083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eBPF</a:t>
            </a:r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654444" y="2183334"/>
            <a:ext cx="188622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BPF </a:t>
            </a:r>
            <a:r>
              <a:rPr lang="it-IT" dirty="0" err="1" smtClean="0"/>
              <a:t>Bytecode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642948" y="2905947"/>
            <a:ext cx="188622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BPF </a:t>
            </a:r>
            <a:r>
              <a:rPr lang="it-IT" dirty="0" err="1" smtClean="0"/>
              <a:t>Maps</a:t>
            </a:r>
            <a:endParaRPr lang="it-IT" dirty="0"/>
          </a:p>
        </p:txBody>
      </p:sp>
      <p:cxnSp>
        <p:nvCxnSpPr>
          <p:cNvPr id="18" name="Connettore 7 17"/>
          <p:cNvCxnSpPr>
            <a:stCxn id="8" idx="2"/>
            <a:endCxn id="9" idx="1"/>
          </p:cNvCxnSpPr>
          <p:nvPr/>
        </p:nvCxnSpPr>
        <p:spPr>
          <a:xfrm rot="16200000" flipH="1">
            <a:off x="4495240" y="1757575"/>
            <a:ext cx="784829" cy="1066663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7 25"/>
          <p:cNvCxnSpPr>
            <a:endCxn id="14" idx="3"/>
          </p:cNvCxnSpPr>
          <p:nvPr/>
        </p:nvCxnSpPr>
        <p:spPr>
          <a:xfrm rot="10800000">
            <a:off x="2540666" y="2368001"/>
            <a:ext cx="2880320" cy="45382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7 28"/>
          <p:cNvCxnSpPr>
            <a:stCxn id="15" idx="3"/>
            <a:endCxn id="9" idx="3"/>
          </p:cNvCxnSpPr>
          <p:nvPr/>
        </p:nvCxnSpPr>
        <p:spPr>
          <a:xfrm flipV="1">
            <a:off x="2529170" y="2683322"/>
            <a:ext cx="5268080" cy="407291"/>
          </a:xfrm>
          <a:prstGeom prst="curvedConnector5">
            <a:avLst>
              <a:gd name="adj1" fmla="val 26258"/>
              <a:gd name="adj2" fmla="val -294248"/>
              <a:gd name="adj3" fmla="val 11147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/>
          <p:cNvSpPr txBox="1"/>
          <p:nvPr/>
        </p:nvSpPr>
        <p:spPr>
          <a:xfrm>
            <a:off x="244826" y="4496342"/>
            <a:ext cx="2828758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800" b="1" dirty="0" err="1">
                <a:solidFill>
                  <a:srgbClr val="2E8B57"/>
                </a:solidFill>
                <a:latin typeface="Consolas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foo_kern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800" b="1" dirty="0" err="1">
                <a:solidFill>
                  <a:srgbClr val="006699"/>
                </a:solidFill>
                <a:latin typeface="Consolas"/>
              </a:rPr>
              <a:t>struct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 __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sk_buff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 *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skb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)  </a:t>
            </a:r>
            <a:endParaRPr lang="en-US" sz="8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{  </a:t>
            </a:r>
            <a:endParaRPr lang="en-US" sz="8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update_packets_type_count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();  </a:t>
            </a:r>
            <a:endParaRPr lang="en-US" sz="8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800" dirty="0">
                <a:solidFill>
                  <a:srgbClr val="008200"/>
                </a:solidFill>
                <a:latin typeface="Consolas"/>
              </a:rPr>
              <a:t>//...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8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8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}  </a:t>
            </a:r>
            <a:endParaRPr lang="en-US" sz="800" dirty="0">
              <a:solidFill>
                <a:srgbClr val="5C5C5C"/>
              </a:solidFill>
              <a:latin typeface="Consolas"/>
            </a:endParaRPr>
          </a:p>
          <a:p>
            <a:endParaRPr lang="it-IT" sz="800" dirty="0"/>
          </a:p>
        </p:txBody>
      </p:sp>
      <p:cxnSp>
        <p:nvCxnSpPr>
          <p:cNvPr id="42" name="Connettore 7 41"/>
          <p:cNvCxnSpPr>
            <a:stCxn id="13" idx="1"/>
            <a:endCxn id="40" idx="1"/>
          </p:cNvCxnSpPr>
          <p:nvPr/>
        </p:nvCxnSpPr>
        <p:spPr>
          <a:xfrm rot="10800000" flipV="1">
            <a:off x="244826" y="2683322"/>
            <a:ext cx="135600" cy="2290074"/>
          </a:xfrm>
          <a:prstGeom prst="curvedConnector3">
            <a:avLst>
              <a:gd name="adj1" fmla="val 26858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7 44"/>
          <p:cNvCxnSpPr>
            <a:stCxn id="40" idx="0"/>
            <a:endCxn id="15" idx="2"/>
          </p:cNvCxnSpPr>
          <p:nvPr/>
        </p:nvCxnSpPr>
        <p:spPr>
          <a:xfrm rot="16200000" flipV="1">
            <a:off x="1012101" y="3849238"/>
            <a:ext cx="1221063" cy="73146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/>
          <p:cNvSpPr txBox="1"/>
          <p:nvPr/>
        </p:nvSpPr>
        <p:spPr>
          <a:xfrm>
            <a:off x="312626" y="5826959"/>
            <a:ext cx="2702215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1400" dirty="0" err="1" smtClean="0"/>
              <a:t>Raw</a:t>
            </a:r>
            <a:r>
              <a:rPr lang="it-IT" sz="1400" dirty="0" smtClean="0"/>
              <a:t> </a:t>
            </a:r>
            <a:r>
              <a:rPr lang="it-IT" sz="1400" dirty="0" err="1" smtClean="0"/>
              <a:t>Socket</a:t>
            </a:r>
            <a:r>
              <a:rPr lang="it-IT" sz="1400" dirty="0" smtClean="0"/>
              <a:t> </a:t>
            </a:r>
            <a:r>
              <a:rPr lang="it-IT" sz="1400" dirty="0" err="1" smtClean="0"/>
              <a:t>Bind</a:t>
            </a:r>
            <a:r>
              <a:rPr lang="it-IT" sz="1400" dirty="0" smtClean="0"/>
              <a:t> to some </a:t>
            </a:r>
            <a:r>
              <a:rPr lang="it-IT" sz="1400" dirty="0" err="1" smtClean="0"/>
              <a:t>interface</a:t>
            </a:r>
            <a:r>
              <a:rPr lang="it-IT" sz="1400" dirty="0" smtClean="0"/>
              <a:t/>
            </a:r>
            <a:br>
              <a:rPr lang="it-IT" sz="1400" dirty="0" smtClean="0"/>
            </a:br>
            <a:r>
              <a:rPr lang="it-IT" sz="1400" dirty="0" err="1" smtClean="0"/>
              <a:t>example</a:t>
            </a:r>
            <a:r>
              <a:rPr lang="it-IT" sz="1400" dirty="0" smtClean="0"/>
              <a:t> eth0</a:t>
            </a:r>
            <a:endParaRPr lang="it-IT" sz="1400" dirty="0"/>
          </a:p>
        </p:txBody>
      </p:sp>
      <p:cxnSp>
        <p:nvCxnSpPr>
          <p:cNvPr id="51" name="Connettore 4 50"/>
          <p:cNvCxnSpPr>
            <a:stCxn id="40" idx="2"/>
            <a:endCxn id="49" idx="0"/>
          </p:cNvCxnSpPr>
          <p:nvPr/>
        </p:nvCxnSpPr>
        <p:spPr>
          <a:xfrm rot="16200000" flipH="1">
            <a:off x="1473214" y="5636439"/>
            <a:ext cx="376510" cy="4529"/>
          </a:xfrm>
          <a:prstGeom prst="bentConnector3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egnaposto contenuto 2"/>
          <p:cNvSpPr>
            <a:spLocks noGrp="1"/>
          </p:cNvSpPr>
          <p:nvPr>
            <p:ph idx="1"/>
          </p:nvPr>
        </p:nvSpPr>
        <p:spPr>
          <a:xfrm>
            <a:off x="3964033" y="4417891"/>
            <a:ext cx="4068756" cy="192960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Write </a:t>
            </a:r>
            <a:r>
              <a:rPr lang="en-US" sz="1800" dirty="0"/>
              <a:t>your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BPF program in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</a:p>
          <a:p>
            <a:r>
              <a:rPr lang="en-US" sz="1800" dirty="0" smtClean="0"/>
              <a:t>Write </a:t>
            </a:r>
            <a:r>
              <a:rPr lang="en-US" sz="1800" dirty="0"/>
              <a:t>a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script </a:t>
            </a:r>
            <a:r>
              <a:rPr lang="en-US" sz="1800" dirty="0"/>
              <a:t>that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loads and interacts with your BPF program </a:t>
            </a:r>
          </a:p>
          <a:p>
            <a:r>
              <a:rPr lang="en-US" sz="1800" dirty="0"/>
              <a:t>Attach the program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kprobes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socket,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filter/action </a:t>
            </a:r>
          </a:p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Read/update maps </a:t>
            </a:r>
          </a:p>
        </p:txBody>
      </p:sp>
      <p:pic>
        <p:nvPicPr>
          <p:cNvPr id="60" name="Picture 2" descr="C:\Users\Matteo\AppData\Local\Microsoft\Windows\INetCache\IE\RVGUN97H\NIC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89692"/>
            <a:ext cx="576064" cy="51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Connettore 4 60"/>
          <p:cNvCxnSpPr>
            <a:stCxn id="60" idx="3"/>
            <a:endCxn id="49" idx="2"/>
          </p:cNvCxnSpPr>
          <p:nvPr/>
        </p:nvCxnSpPr>
        <p:spPr>
          <a:xfrm flipV="1">
            <a:off x="755576" y="6350179"/>
            <a:ext cx="908158" cy="19577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58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0" grpId="0" animBg="1"/>
      <p:bldP spid="49" grpId="0" animBg="1"/>
      <p:bldP spid="5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eBPF</a:t>
            </a:r>
            <a:r>
              <a:rPr lang="en-US" dirty="0"/>
              <a:t> &amp; </a:t>
            </a:r>
            <a:r>
              <a:rPr lang="en-US" dirty="0" smtClean="0"/>
              <a:t>Networking</a:t>
            </a:r>
            <a:br>
              <a:rPr lang="en-US" dirty="0" smtClean="0"/>
            </a:br>
            <a:r>
              <a:rPr lang="en-US" sz="3600" dirty="0" smtClean="0"/>
              <a:t>Hooking </a:t>
            </a:r>
            <a:r>
              <a:rPr lang="en-US" sz="3600" dirty="0"/>
              <a:t>into Linux networking stack</a:t>
            </a:r>
            <a:endParaRPr lang="it-IT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199" y="1600200"/>
            <a:ext cx="4023481" cy="480060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BPF programs can attach to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sockets</a:t>
            </a:r>
            <a:r>
              <a:rPr lang="en-US" dirty="0"/>
              <a:t> or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traffic control</a:t>
            </a:r>
            <a:r>
              <a:rPr lang="en-US" dirty="0"/>
              <a:t> (TC) subsystem,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kprobes</a:t>
            </a:r>
            <a:r>
              <a:rPr lang="en-US" dirty="0"/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syscalls</a:t>
            </a:r>
            <a:r>
              <a:rPr lang="en-US" dirty="0"/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tracepoints</a:t>
            </a:r>
            <a:r>
              <a:rPr lang="en-US" dirty="0"/>
              <a:t> ... </a:t>
            </a:r>
          </a:p>
          <a:p>
            <a:r>
              <a:rPr lang="en-US" dirty="0"/>
              <a:t>sockets: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</a:t>
            </a:r>
            <a:r>
              <a:rPr lang="en-US" dirty="0"/>
              <a:t> (</a:t>
            </a:r>
            <a:r>
              <a:rPr lang="en-US" dirty="0" smtClean="0"/>
              <a:t>L4/TCP),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DATAGRAM</a:t>
            </a:r>
            <a:r>
              <a:rPr lang="en-US" dirty="0"/>
              <a:t> (</a:t>
            </a:r>
            <a:r>
              <a:rPr lang="en-US" dirty="0" smtClean="0"/>
              <a:t>L4/UDP</a:t>
            </a:r>
            <a:r>
              <a:rPr lang="en-US" dirty="0"/>
              <a:t>) or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RAW</a:t>
            </a:r>
            <a:r>
              <a:rPr lang="en-US" dirty="0"/>
              <a:t> (TC) </a:t>
            </a:r>
          </a:p>
          <a:p>
            <a:r>
              <a:rPr lang="en-US" dirty="0"/>
              <a:t>This allows to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hook at different levels of the Linux networking </a:t>
            </a:r>
            <a:r>
              <a:rPr lang="en-US" dirty="0"/>
              <a:t>stack, providing the ability to act on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traffic that has or hasn’t been processed already by other pieces of the stack </a:t>
            </a:r>
          </a:p>
          <a:p>
            <a:r>
              <a:rPr lang="en-US" dirty="0"/>
              <a:t>Opens up the possibility to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 network functions </a:t>
            </a:r>
            <a:r>
              <a:rPr lang="en-US" dirty="0"/>
              <a:t>at different layers of the stack 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681" y="1846337"/>
            <a:ext cx="3979751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129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eBPF</a:t>
            </a:r>
            <a:r>
              <a:rPr lang="it-IT" dirty="0"/>
              <a:t> </a:t>
            </a:r>
            <a:r>
              <a:rPr lang="it-IT" dirty="0" err="1"/>
              <a:t>Retrieving</a:t>
            </a:r>
            <a:r>
              <a:rPr lang="it-IT" dirty="0"/>
              <a:t> Data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userspace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program can retrieve data from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eBPF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program running in in-kernel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/>
              <a:t>Can read the &lt;</a:t>
            </a:r>
            <a:r>
              <a:rPr lang="en-US" dirty="0" err="1"/>
              <a:t>debugfs</a:t>
            </a:r>
            <a:r>
              <a:rPr lang="en-US" dirty="0"/>
              <a:t>&gt;/</a:t>
            </a:r>
            <a:r>
              <a:rPr lang="en-US" dirty="0" err="1"/>
              <a:t>trace_pipe</a:t>
            </a:r>
            <a:r>
              <a:rPr lang="en-US" dirty="0"/>
              <a:t> file from </a:t>
            </a:r>
            <a:r>
              <a:rPr lang="en-US" dirty="0" err="1"/>
              <a:t>userspace</a:t>
            </a:r>
            <a:r>
              <a:rPr lang="en-US" dirty="0"/>
              <a:t> (BCC wrap it to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bpf_trace_printk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dirty="0"/>
              <a:t>).Debug solution,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stable</a:t>
            </a:r>
            <a:r>
              <a:rPr lang="en-US" dirty="0"/>
              <a:t>.</a:t>
            </a:r>
          </a:p>
          <a:p>
            <a:r>
              <a:rPr lang="en-US" dirty="0"/>
              <a:t>Can retrieve registers values (they are the </a:t>
            </a:r>
            <a:r>
              <a:rPr lang="en-US" dirty="0" err="1"/>
              <a:t>ctx</a:t>
            </a:r>
            <a:r>
              <a:rPr lang="en-US" dirty="0"/>
              <a:t>)</a:t>
            </a:r>
          </a:p>
          <a:p>
            <a:r>
              <a:rPr lang="en-US" dirty="0"/>
              <a:t>Can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read/write from maps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Filtered packets, read from socket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945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eBPF</a:t>
            </a:r>
            <a:r>
              <a:rPr lang="en-US" dirty="0"/>
              <a:t> </a:t>
            </a:r>
            <a:r>
              <a:rPr lang="en-US" dirty="0" smtClean="0"/>
              <a:t> Limitation and Safety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4096 instructions </a:t>
            </a:r>
            <a:r>
              <a:rPr lang="en-US" dirty="0"/>
              <a:t>per program</a:t>
            </a:r>
          </a:p>
          <a:p>
            <a:r>
              <a:rPr lang="en-US" dirty="0"/>
              <a:t>Stage 1 reject program if: </a:t>
            </a:r>
          </a:p>
          <a:p>
            <a:pPr lvl="1"/>
            <a:r>
              <a:rPr lang="en-US" dirty="0"/>
              <a:t>Loops and cyclic flow structure</a:t>
            </a:r>
          </a:p>
          <a:p>
            <a:pPr lvl="1"/>
            <a:r>
              <a:rPr lang="en-US" dirty="0"/>
              <a:t>Unreachable instructions</a:t>
            </a:r>
          </a:p>
          <a:p>
            <a:pPr lvl="1"/>
            <a:r>
              <a:rPr lang="en-US" dirty="0"/>
              <a:t>Bad jumps</a:t>
            </a:r>
          </a:p>
          <a:p>
            <a:r>
              <a:rPr lang="en-US" dirty="0"/>
              <a:t>Stage 2 Static code analyzer: </a:t>
            </a:r>
          </a:p>
          <a:p>
            <a:pPr lvl="1"/>
            <a:r>
              <a:rPr lang="en-US" dirty="0"/>
              <a:t>Evaluate each path/instruction while keeping track of </a:t>
            </a:r>
            <a:r>
              <a:rPr lang="en-US" dirty="0" err="1"/>
              <a:t>regs</a:t>
            </a:r>
            <a:r>
              <a:rPr lang="en-US" dirty="0"/>
              <a:t> and stack states </a:t>
            </a:r>
          </a:p>
          <a:p>
            <a:pPr lvl="1"/>
            <a:r>
              <a:rPr lang="en-US" dirty="0"/>
              <a:t>Arguments validity in calls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56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eBPF</a:t>
            </a:r>
            <a:r>
              <a:rPr lang="it-IT" dirty="0" smtClean="0"/>
              <a:t> </a:t>
            </a:r>
            <a:r>
              <a:rPr lang="it-IT" dirty="0"/>
              <a:t>– Some </a:t>
            </a:r>
            <a:r>
              <a:rPr lang="it-IT" dirty="0" err="1"/>
              <a:t>basic</a:t>
            </a:r>
            <a:r>
              <a:rPr lang="it-IT" dirty="0"/>
              <a:t> </a:t>
            </a:r>
            <a:r>
              <a:rPr lang="it-IT" dirty="0" err="1" smtClean="0"/>
              <a:t>functions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384502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>
              <a:buFont typeface="+mj-lt"/>
              <a:buAutoNum type="arabicPeriod"/>
            </a:pPr>
            <a:r>
              <a:rPr lang="it-IT" dirty="0" err="1">
                <a:solidFill>
                  <a:srgbClr val="000000"/>
                </a:solidFill>
                <a:latin typeface="Consolas"/>
              </a:rPr>
              <a:t>BPF_FUNC_map_lookup_elem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/*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void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 *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map_lookup_elem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(&amp;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map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, &amp;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key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) */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  </a:t>
            </a:r>
            <a:endParaRPr lang="it-IT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dirty="0" err="1">
                <a:solidFill>
                  <a:srgbClr val="000000"/>
                </a:solidFill>
                <a:latin typeface="Consolas"/>
              </a:rPr>
              <a:t>BPF_FUNC_map_update_elem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/*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int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map_update_elem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(&amp;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map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, &amp;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key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, &amp;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value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,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flags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) */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  </a:t>
            </a:r>
            <a:endParaRPr lang="it-IT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dirty="0" err="1">
                <a:solidFill>
                  <a:srgbClr val="000000"/>
                </a:solidFill>
                <a:latin typeface="Consolas"/>
              </a:rPr>
              <a:t>BPF_FUNC_map_delete_elem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/*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int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map_delete_elem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(&amp;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map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, &amp;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key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) */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  </a:t>
            </a:r>
            <a:endParaRPr lang="it-IT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dirty="0" err="1">
                <a:solidFill>
                  <a:srgbClr val="000000"/>
                </a:solidFill>
                <a:latin typeface="Consolas"/>
              </a:rPr>
              <a:t>BPF_FUNC_probe_read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      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/*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int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bpf_probe_read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(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void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 *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dst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,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int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size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,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void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 *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src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) */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  </a:t>
            </a:r>
            <a:endParaRPr lang="it-IT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dirty="0" err="1">
                <a:solidFill>
                  <a:srgbClr val="000000"/>
                </a:solidFill>
                <a:latin typeface="Consolas"/>
              </a:rPr>
              <a:t>BPF_FUNC_ktime_get_ns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    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/* u64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bpf_ktime_get_ns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(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void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) */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  </a:t>
            </a:r>
            <a:endParaRPr lang="it-IT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dirty="0" err="1">
                <a:solidFill>
                  <a:srgbClr val="000000"/>
                </a:solidFill>
                <a:latin typeface="Consolas"/>
              </a:rPr>
              <a:t>BPF_FUNC_trace_printk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    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/*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int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bpf_trace_printk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(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const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char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 *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fmt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,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int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fmt_size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, ...) */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  </a:t>
            </a:r>
            <a:endParaRPr lang="it-IT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dirty="0">
                <a:solidFill>
                  <a:srgbClr val="000000"/>
                </a:solidFill>
                <a:latin typeface="Consolas"/>
              </a:rPr>
              <a:t>BPF_FUNC_get_prandom_u32, 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/* u32 prandom_u32(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void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) */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  </a:t>
            </a:r>
            <a:endParaRPr lang="it-IT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dirty="0" err="1">
                <a:solidFill>
                  <a:srgbClr val="000000"/>
                </a:solidFill>
                <a:latin typeface="Consolas"/>
              </a:rPr>
              <a:t>BPF_FUNC_get_smp_processor_id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/* u32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raw_smp_processor_id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(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void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) */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  </a:t>
            </a:r>
            <a:endParaRPr lang="it-IT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dirty="0" err="1">
                <a:solidFill>
                  <a:srgbClr val="000000"/>
                </a:solidFill>
                <a:latin typeface="Consolas"/>
              </a:rPr>
              <a:t>BPF_FUNC_skb_store_bytes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/*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store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bytes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into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packet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*/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  </a:t>
            </a:r>
            <a:endParaRPr lang="it-IT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dirty="0">
                <a:solidFill>
                  <a:srgbClr val="000000"/>
                </a:solidFill>
                <a:latin typeface="Consolas"/>
              </a:rPr>
              <a:t>BPF_FUNC_l3_csum_replace, 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/*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recompute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 IP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checksum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*/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  </a:t>
            </a:r>
            <a:endParaRPr lang="it-IT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dirty="0">
                <a:solidFill>
                  <a:srgbClr val="000000"/>
                </a:solidFill>
                <a:latin typeface="Consolas"/>
              </a:rPr>
              <a:t>BPF_FUNC_l4_csum_replace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dirty="0" smtClean="0">
                <a:solidFill>
                  <a:srgbClr val="008200"/>
                </a:solidFill>
                <a:latin typeface="Consolas"/>
              </a:rPr>
              <a:t>/*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recompute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 TCP/UDP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checksum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*/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  </a:t>
            </a:r>
            <a:endParaRPr lang="it-IT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dirty="0" err="1">
                <a:solidFill>
                  <a:srgbClr val="000000"/>
                </a:solidFill>
                <a:latin typeface="Consolas"/>
              </a:rPr>
              <a:t>BPF_FUNC_tail_call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it-IT" dirty="0" smtClean="0">
                <a:solidFill>
                  <a:srgbClr val="008200"/>
                </a:solidFill>
                <a:latin typeface="Consolas"/>
              </a:rPr>
              <a:t>/*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jump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into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another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 BPF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program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*/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  </a:t>
            </a:r>
            <a:endParaRPr lang="it-IT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dirty="0" err="1">
                <a:solidFill>
                  <a:srgbClr val="000000"/>
                </a:solidFill>
                <a:latin typeface="Consolas"/>
              </a:rPr>
              <a:t>BPF_FUNC_clone_redirect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,  </a:t>
            </a:r>
            <a:r>
              <a:rPr lang="it-IT" dirty="0" smtClean="0">
                <a:solidFill>
                  <a:srgbClr val="008200"/>
                </a:solidFill>
                <a:latin typeface="Consolas"/>
              </a:rPr>
              <a:t>/*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redirect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 to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another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netdev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*/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  </a:t>
            </a:r>
            <a:endParaRPr lang="it-IT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dirty="0" err="1">
                <a:solidFill>
                  <a:srgbClr val="000000"/>
                </a:solidFill>
                <a:latin typeface="Consolas"/>
              </a:rPr>
              <a:t>BPF_FUNC_get_current_pid_tgid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/*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get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current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pid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*/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  </a:t>
            </a:r>
            <a:endParaRPr lang="it-IT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dirty="0" err="1">
                <a:solidFill>
                  <a:srgbClr val="000000"/>
                </a:solidFill>
                <a:latin typeface="Consolas"/>
              </a:rPr>
              <a:t>BPF_FUNC_get_current_uid_gid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/*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get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current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uid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*/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  </a:t>
            </a:r>
            <a:endParaRPr lang="it-IT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dirty="0" err="1">
                <a:solidFill>
                  <a:srgbClr val="000000"/>
                </a:solidFill>
                <a:latin typeface="Consolas"/>
              </a:rPr>
              <a:t>BPF_FUNC_skb_vlan_push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it-IT" dirty="0" smtClean="0">
                <a:solidFill>
                  <a:srgbClr val="008200"/>
                </a:solidFill>
                <a:latin typeface="Consolas"/>
              </a:rPr>
              <a:t>/*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bpf_skb_vlan_push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(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skb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,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vlan_proto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,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vlan_tci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) */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  </a:t>
            </a:r>
            <a:endParaRPr lang="it-IT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dirty="0" err="1">
                <a:solidFill>
                  <a:srgbClr val="000000"/>
                </a:solidFill>
                <a:latin typeface="Consolas"/>
              </a:rPr>
              <a:t>BPF_FUNC_skb_vlan_pop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  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it-IT" dirty="0" smtClean="0">
                <a:solidFill>
                  <a:srgbClr val="008200"/>
                </a:solidFill>
                <a:latin typeface="Consolas"/>
              </a:rPr>
              <a:t>/*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bpf_skb_vlan_pop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(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skb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) */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  </a:t>
            </a:r>
            <a:endParaRPr lang="it-IT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dirty="0" err="1">
                <a:solidFill>
                  <a:srgbClr val="000000"/>
                </a:solidFill>
                <a:latin typeface="Consolas"/>
              </a:rPr>
              <a:t>BPF_FUNC_perf_event_read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/* u64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bpf_perf_event_read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(&amp;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map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,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index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) */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  </a:t>
            </a:r>
            <a:endParaRPr lang="it-IT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dirty="0" err="1">
                <a:solidFill>
                  <a:srgbClr val="000000"/>
                </a:solidFill>
                <a:latin typeface="Consolas"/>
              </a:rPr>
              <a:t>BPF_FUNC_redirect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it-IT" dirty="0" smtClean="0">
                <a:solidFill>
                  <a:srgbClr val="008200"/>
                </a:solidFill>
                <a:latin typeface="Consolas"/>
              </a:rPr>
              <a:t>/*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redirect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 to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another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netdev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*/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  </a:t>
            </a:r>
            <a:endParaRPr lang="it-IT" dirty="0">
              <a:solidFill>
                <a:srgbClr val="5C5C5C"/>
              </a:solidFill>
              <a:latin typeface="Consolas"/>
            </a:endParaRPr>
          </a:p>
          <a:p>
            <a:pPr marL="11430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762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900" dirty="0"/>
              <a:t>A</a:t>
            </a:r>
            <a:r>
              <a:rPr lang="en-US" sz="4900" dirty="0" smtClean="0"/>
              <a:t>pplication-layer </a:t>
            </a:r>
            <a:r>
              <a:rPr lang="en-US" sz="4900" dirty="0"/>
              <a:t>traffic processing with </a:t>
            </a:r>
            <a:r>
              <a:rPr lang="en-US" sz="4900" dirty="0" err="1" smtClean="0"/>
              <a:t>eBPF</a:t>
            </a:r>
            <a:r>
              <a:rPr lang="en-US" sz="4900" dirty="0" smtClean="0"/>
              <a:t/>
            </a:r>
            <a:br>
              <a:rPr lang="en-US" sz="4900" dirty="0" smtClean="0"/>
            </a:br>
            <a:endParaRPr lang="it-IT" sz="49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3568" y="5301208"/>
            <a:ext cx="6461760" cy="1066800"/>
          </a:xfrm>
        </p:spPr>
        <p:txBody>
          <a:bodyPr>
            <a:normAutofit/>
          </a:bodyPr>
          <a:lstStyle/>
          <a:p>
            <a:r>
              <a:rPr lang="en-US" i="1" dirty="0" err="1"/>
              <a:t>Bertrone</a:t>
            </a:r>
            <a:r>
              <a:rPr lang="en-US" i="1" dirty="0"/>
              <a:t> </a:t>
            </a:r>
            <a:r>
              <a:rPr lang="en-US" i="1" dirty="0" err="1"/>
              <a:t>Matteo</a:t>
            </a:r>
            <a:r>
              <a:rPr lang="en-US" i="1" dirty="0"/>
              <a:t> -  Polytechnic of Turin</a:t>
            </a:r>
          </a:p>
          <a:p>
            <a:r>
              <a:rPr lang="en-US" i="1" dirty="0"/>
              <a:t>December 2015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423816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Project </a:t>
            </a:r>
            <a:r>
              <a:rPr lang="it-IT" dirty="0" err="1"/>
              <a:t>p</a:t>
            </a:r>
            <a:r>
              <a:rPr lang="it-IT" dirty="0" err="1" smtClean="0"/>
              <a:t>urpose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25144"/>
          </a:xfrm>
        </p:spPr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US" dirty="0"/>
              <a:t>The </a:t>
            </a:r>
            <a:r>
              <a:rPr lang="en-US" dirty="0" err="1"/>
              <a:t>eBPF</a:t>
            </a:r>
            <a:r>
              <a:rPr lang="en-US" dirty="0"/>
              <a:t> has been recently proposed as an extension of the BPF virtual machine, defined many years ago and still used for packet filtering. The </a:t>
            </a:r>
            <a:r>
              <a:rPr lang="en-US" dirty="0" err="1"/>
              <a:t>eBPF</a:t>
            </a:r>
            <a:r>
              <a:rPr lang="en-US" dirty="0"/>
              <a:t> comes with additional features (e.g., more powerful virtual machines) as well as an accompanying compiler (LLVM) that can generate directly </a:t>
            </a:r>
            <a:r>
              <a:rPr lang="en-US" dirty="0" err="1"/>
              <a:t>eBPF</a:t>
            </a:r>
            <a:r>
              <a:rPr lang="en-US" dirty="0"/>
              <a:t> code. Furthermore, </a:t>
            </a:r>
            <a:r>
              <a:rPr lang="en-US" dirty="0" err="1"/>
              <a:t>eBPF</a:t>
            </a:r>
            <a:r>
              <a:rPr lang="en-US" dirty="0"/>
              <a:t> is now part of the standard Linux kernel, named as "BPF</a:t>
            </a:r>
            <a:r>
              <a:rPr lang="en-US" dirty="0" smtClean="0"/>
              <a:t>".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This project aims at:</a:t>
            </a:r>
          </a:p>
          <a:p>
            <a:pPr lvl="1"/>
            <a:r>
              <a:rPr lang="en-US" dirty="0"/>
              <a:t>studying the architecture of the </a:t>
            </a:r>
            <a:r>
              <a:rPr lang="en-US" dirty="0" err="1"/>
              <a:t>eBPF</a:t>
            </a:r>
            <a:endParaRPr lang="en-US" dirty="0"/>
          </a:p>
          <a:p>
            <a:pPr lvl="1"/>
            <a:r>
              <a:rPr lang="en-US" dirty="0"/>
              <a:t>evaluating the possible applications of the </a:t>
            </a:r>
            <a:r>
              <a:rPr lang="en-US" dirty="0" err="1"/>
              <a:t>eBPF</a:t>
            </a:r>
            <a:r>
              <a:rPr lang="en-US" dirty="0"/>
              <a:t> (e.g., through the available samples) and its degree of interaction with the LLVM compiler</a:t>
            </a:r>
          </a:p>
          <a:p>
            <a:pPr lvl="1"/>
            <a:r>
              <a:rPr lang="en-US" dirty="0"/>
              <a:t>making a proof of concept of an </a:t>
            </a:r>
            <a:r>
              <a:rPr lang="en-US" dirty="0" err="1"/>
              <a:t>eBPF</a:t>
            </a:r>
            <a:r>
              <a:rPr lang="en-US" dirty="0"/>
              <a:t> application that parses HTTP packets and extracts (and prints on screen) the URL contained in the GET/POST request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Filter</a:t>
            </a:r>
            <a:r>
              <a:rPr lang="it-IT" dirty="0" smtClean="0"/>
              <a:t> HTTP </a:t>
            </a:r>
            <a:r>
              <a:rPr lang="it-IT" dirty="0" err="1" smtClean="0"/>
              <a:t>traffic</a:t>
            </a:r>
            <a:r>
              <a:rPr lang="it-IT" dirty="0" smtClean="0"/>
              <a:t> (</a:t>
            </a:r>
            <a:r>
              <a:rPr lang="it-IT" dirty="0" err="1" smtClean="0"/>
              <a:t>version</a:t>
            </a:r>
            <a:r>
              <a:rPr lang="it-IT" dirty="0" smtClean="0"/>
              <a:t> I)</a:t>
            </a:r>
            <a:endParaRPr lang="it-IT" dirty="0"/>
          </a:p>
        </p:txBody>
      </p:sp>
      <p:cxnSp>
        <p:nvCxnSpPr>
          <p:cNvPr id="4" name="Connettore 1 3"/>
          <p:cNvCxnSpPr/>
          <p:nvPr/>
        </p:nvCxnSpPr>
        <p:spPr>
          <a:xfrm>
            <a:off x="3260746" y="1209771"/>
            <a:ext cx="0" cy="544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/>
          <p:cNvSpPr txBox="1"/>
          <p:nvPr/>
        </p:nvSpPr>
        <p:spPr>
          <a:xfrm>
            <a:off x="2306450" y="6326423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 smtClean="0"/>
              <a:t>kernel</a:t>
            </a:r>
            <a:endParaRPr lang="it-IT" i="1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3436044" y="6339235"/>
            <a:ext cx="112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 smtClean="0"/>
              <a:t>userspace</a:t>
            </a:r>
            <a:endParaRPr lang="it-IT" i="1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380426" y="1529160"/>
            <a:ext cx="2448272" cy="14773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eBPF</a:t>
            </a:r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06734" y="2015226"/>
            <a:ext cx="2183282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BPF </a:t>
            </a:r>
            <a:r>
              <a:rPr lang="it-IT" dirty="0" err="1" smtClean="0"/>
              <a:t>program</a:t>
            </a:r>
            <a:r>
              <a:rPr lang="it-IT" dirty="0" smtClean="0"/>
              <a:t> of </a:t>
            </a:r>
            <a:r>
              <a:rPr lang="it-IT" dirty="0" err="1" smtClean="0"/>
              <a:t>type</a:t>
            </a:r>
            <a:r>
              <a:rPr lang="it-IT" dirty="0" smtClean="0"/>
              <a:t> SOCKET_FILTER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196533" y="3332216"/>
            <a:ext cx="2828758" cy="19389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rgbClr val="008200"/>
                </a:solidFill>
                <a:latin typeface="Consolas"/>
              </a:rPr>
              <a:t>/*</a:t>
            </a:r>
            <a:r>
              <a:rPr lang="it-IT" sz="800" dirty="0" err="1">
                <a:solidFill>
                  <a:srgbClr val="008200"/>
                </a:solidFill>
                <a:latin typeface="Consolas"/>
              </a:rPr>
              <a:t>eBPF</a:t>
            </a:r>
            <a:r>
              <a:rPr lang="it-IT" sz="8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800" dirty="0" err="1">
                <a:solidFill>
                  <a:srgbClr val="008200"/>
                </a:solidFill>
                <a:latin typeface="Consolas"/>
              </a:rPr>
              <a:t>program</a:t>
            </a:r>
            <a:r>
              <a:rPr lang="it-IT" sz="800" dirty="0">
                <a:solidFill>
                  <a:srgbClr val="008200"/>
                </a:solidFill>
                <a:latin typeface="Consolas"/>
              </a:rPr>
              <a:t>.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 </a:t>
            </a:r>
            <a:endParaRPr lang="it-IT" sz="800" dirty="0" smtClean="0">
              <a:solidFill>
                <a:srgbClr val="5C5C5C"/>
              </a:solidFill>
              <a:latin typeface="Consolas"/>
            </a:endParaRPr>
          </a:p>
          <a:p>
            <a:r>
              <a:rPr lang="it-IT" sz="800" dirty="0" err="1" smtClean="0">
                <a:solidFill>
                  <a:srgbClr val="008200"/>
                </a:solidFill>
                <a:latin typeface="Consolas"/>
              </a:rPr>
              <a:t>Filter</a:t>
            </a:r>
            <a:r>
              <a:rPr lang="it-IT" sz="800" dirty="0">
                <a:solidFill>
                  <a:srgbClr val="008200"/>
                </a:solidFill>
                <a:latin typeface="Consolas"/>
              </a:rPr>
              <a:t> IP and TCP </a:t>
            </a:r>
            <a:r>
              <a:rPr lang="it-IT" sz="800" dirty="0" err="1">
                <a:solidFill>
                  <a:srgbClr val="008200"/>
                </a:solidFill>
                <a:latin typeface="Consolas"/>
              </a:rPr>
              <a:t>packets</a:t>
            </a:r>
            <a:r>
              <a:rPr lang="it-IT" sz="800" dirty="0">
                <a:solidFill>
                  <a:srgbClr val="008200"/>
                </a:solidFill>
                <a:latin typeface="Consolas"/>
              </a:rPr>
              <a:t>, </a:t>
            </a:r>
            <a:r>
              <a:rPr lang="it-IT" sz="800" dirty="0" err="1">
                <a:solidFill>
                  <a:srgbClr val="008200"/>
                </a:solidFill>
                <a:latin typeface="Consolas"/>
              </a:rPr>
              <a:t>having</a:t>
            </a:r>
            <a:r>
              <a:rPr lang="it-IT" sz="8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800" dirty="0" err="1">
                <a:solidFill>
                  <a:srgbClr val="008200"/>
                </a:solidFill>
                <a:latin typeface="Consolas"/>
              </a:rPr>
              <a:t>payload</a:t>
            </a:r>
            <a:r>
              <a:rPr lang="it-IT" sz="8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800" dirty="0" err="1">
                <a:solidFill>
                  <a:srgbClr val="008200"/>
                </a:solidFill>
                <a:latin typeface="Consolas"/>
              </a:rPr>
              <a:t>not</a:t>
            </a:r>
            <a:r>
              <a:rPr lang="it-IT" sz="8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800" dirty="0" err="1" smtClean="0">
                <a:solidFill>
                  <a:srgbClr val="008200"/>
                </a:solidFill>
                <a:latin typeface="Consolas"/>
              </a:rPr>
              <a:t>empty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it-IT" sz="800" dirty="0" smtClean="0">
                <a:solidFill>
                  <a:srgbClr val="008200"/>
                </a:solidFill>
                <a:latin typeface="Consolas"/>
              </a:rPr>
              <a:t>and</a:t>
            </a:r>
            <a:r>
              <a:rPr lang="it-IT" sz="8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800" dirty="0" err="1">
                <a:solidFill>
                  <a:srgbClr val="008200"/>
                </a:solidFill>
                <a:latin typeface="Consolas"/>
              </a:rPr>
              <a:t>containing</a:t>
            </a:r>
            <a:r>
              <a:rPr lang="it-IT" sz="800" dirty="0">
                <a:solidFill>
                  <a:srgbClr val="008200"/>
                </a:solidFill>
                <a:latin typeface="Consolas"/>
              </a:rPr>
              <a:t> "HTTP", "GET", "POST" ... </a:t>
            </a:r>
            <a:r>
              <a:rPr lang="it-IT" sz="800" dirty="0" err="1">
                <a:solidFill>
                  <a:srgbClr val="008200"/>
                </a:solidFill>
                <a:latin typeface="Consolas"/>
              </a:rPr>
              <a:t>as</a:t>
            </a:r>
            <a:r>
              <a:rPr lang="it-IT" sz="800" dirty="0">
                <a:solidFill>
                  <a:srgbClr val="008200"/>
                </a:solidFill>
                <a:latin typeface="Consolas"/>
              </a:rPr>
              <a:t> first </a:t>
            </a:r>
            <a:r>
              <a:rPr lang="it-IT" sz="800" dirty="0" err="1">
                <a:solidFill>
                  <a:srgbClr val="008200"/>
                </a:solidFill>
                <a:latin typeface="Consolas"/>
              </a:rPr>
              <a:t>bytes</a:t>
            </a:r>
            <a:r>
              <a:rPr lang="it-IT" sz="800" dirty="0">
                <a:solidFill>
                  <a:srgbClr val="008200"/>
                </a:solidFill>
                <a:latin typeface="Consolas"/>
              </a:rPr>
              <a:t> of </a:t>
            </a:r>
            <a:r>
              <a:rPr lang="it-IT" sz="800" dirty="0" err="1" smtClean="0">
                <a:solidFill>
                  <a:srgbClr val="008200"/>
                </a:solidFill>
                <a:latin typeface="Consolas"/>
              </a:rPr>
              <a:t>payload</a:t>
            </a:r>
            <a:r>
              <a:rPr lang="it-IT" sz="800" dirty="0" smtClean="0">
                <a:solidFill>
                  <a:srgbClr val="000000"/>
                </a:solidFill>
                <a:latin typeface="Consolas"/>
              </a:rPr>
              <a:t>.</a:t>
            </a:r>
            <a:endParaRPr lang="it-IT" sz="800" dirty="0">
              <a:solidFill>
                <a:srgbClr val="5C5C5C"/>
              </a:solidFill>
              <a:latin typeface="Consolas"/>
            </a:endParaRPr>
          </a:p>
          <a:p>
            <a:r>
              <a:rPr lang="it-IT" sz="800" dirty="0" smtClean="0">
                <a:solidFill>
                  <a:srgbClr val="008200"/>
                </a:solidFill>
                <a:latin typeface="Consolas"/>
              </a:rPr>
              <a:t>*/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8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800" b="1" dirty="0" err="1">
                <a:solidFill>
                  <a:srgbClr val="2E8B57"/>
                </a:solidFill>
                <a:latin typeface="Consolas"/>
              </a:rPr>
              <a:t>int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it-IT" sz="800" dirty="0" err="1">
                <a:solidFill>
                  <a:srgbClr val="000000"/>
                </a:solidFill>
                <a:latin typeface="Consolas"/>
              </a:rPr>
              <a:t>http_filter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800" b="1" dirty="0" err="1">
                <a:solidFill>
                  <a:srgbClr val="006699"/>
                </a:solidFill>
                <a:latin typeface="Consolas"/>
              </a:rPr>
              <a:t>struct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 __</a:t>
            </a:r>
            <a:r>
              <a:rPr lang="it-IT" sz="800" dirty="0" err="1">
                <a:solidFill>
                  <a:srgbClr val="000000"/>
                </a:solidFill>
                <a:latin typeface="Consolas"/>
              </a:rPr>
              <a:t>sk_buff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 *</a:t>
            </a:r>
            <a:r>
              <a:rPr lang="it-IT" sz="800" dirty="0" err="1">
                <a:solidFill>
                  <a:srgbClr val="000000"/>
                </a:solidFill>
                <a:latin typeface="Consolas"/>
              </a:rPr>
              <a:t>skb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) {  </a:t>
            </a:r>
            <a:endParaRPr lang="it-IT" sz="8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8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800" dirty="0">
                <a:solidFill>
                  <a:srgbClr val="008200"/>
                </a:solidFill>
                <a:latin typeface="Consolas"/>
              </a:rPr>
              <a:t>//code </a:t>
            </a:r>
            <a:r>
              <a:rPr lang="it-IT" sz="800" dirty="0" smtClean="0">
                <a:solidFill>
                  <a:srgbClr val="008200"/>
                </a:solidFill>
                <a:latin typeface="Consolas"/>
              </a:rPr>
              <a:t>...</a:t>
            </a:r>
            <a:endParaRPr lang="it-IT" sz="800" dirty="0" smtClean="0">
              <a:solidFill>
                <a:srgbClr val="000000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800" dirty="0">
                <a:solidFill>
                  <a:srgbClr val="008200"/>
                </a:solidFill>
                <a:latin typeface="Consolas"/>
              </a:rPr>
              <a:t>//send packet to </a:t>
            </a:r>
            <a:r>
              <a:rPr lang="en-US" sz="800" dirty="0" err="1" smtClean="0">
                <a:solidFill>
                  <a:srgbClr val="008200"/>
                </a:solidFill>
                <a:latin typeface="Consolas"/>
              </a:rPr>
              <a:t>userspace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8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    KEEP:  </a:t>
            </a:r>
            <a:endParaRPr lang="en-US" sz="8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800" b="1" dirty="0">
                <a:solidFill>
                  <a:srgbClr val="006699"/>
                </a:solidFill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 -1;  </a:t>
            </a:r>
            <a:endParaRPr lang="en-US" sz="8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8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800" dirty="0">
                <a:solidFill>
                  <a:srgbClr val="008200"/>
                </a:solidFill>
                <a:latin typeface="Consolas"/>
              </a:rPr>
              <a:t>//drop the </a:t>
            </a:r>
            <a:r>
              <a:rPr lang="en-US" sz="800" dirty="0" smtClean="0">
                <a:solidFill>
                  <a:srgbClr val="008200"/>
                </a:solidFill>
                <a:latin typeface="Consolas"/>
              </a:rPr>
              <a:t>packet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8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    DROP:  </a:t>
            </a:r>
            <a:endParaRPr lang="en-US" sz="8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800" b="1" dirty="0">
                <a:solidFill>
                  <a:srgbClr val="006699"/>
                </a:solidFill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 0;  </a:t>
            </a:r>
            <a:endParaRPr lang="it-IT" sz="800" dirty="0" smtClean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8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800" dirty="0">
              <a:solidFill>
                <a:srgbClr val="5C5C5C"/>
              </a:solidFill>
              <a:latin typeface="Consolas"/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687860" y="5673070"/>
            <a:ext cx="1951753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1400" dirty="0" err="1" smtClean="0"/>
              <a:t>Raw</a:t>
            </a:r>
            <a:r>
              <a:rPr lang="it-IT" sz="1400" dirty="0" smtClean="0"/>
              <a:t> </a:t>
            </a:r>
            <a:r>
              <a:rPr lang="it-IT" sz="1400" dirty="0" err="1" smtClean="0"/>
              <a:t>Socket</a:t>
            </a:r>
            <a:r>
              <a:rPr lang="it-IT" sz="1400" dirty="0" smtClean="0"/>
              <a:t> </a:t>
            </a:r>
            <a:r>
              <a:rPr lang="it-IT" sz="1400" dirty="0" err="1" smtClean="0"/>
              <a:t>Bind</a:t>
            </a:r>
            <a:r>
              <a:rPr lang="it-IT" sz="1400" dirty="0" smtClean="0"/>
              <a:t> to eth0</a:t>
            </a:r>
            <a:endParaRPr lang="it-IT" sz="1400" dirty="0"/>
          </a:p>
        </p:txBody>
      </p:sp>
      <p:sp>
        <p:nvSpPr>
          <p:cNvPr id="23" name="Segnaposto contenuto 2"/>
          <p:cNvSpPr>
            <a:spLocks noGrp="1"/>
          </p:cNvSpPr>
          <p:nvPr>
            <p:ph idx="1"/>
          </p:nvPr>
        </p:nvSpPr>
        <p:spPr>
          <a:xfrm>
            <a:off x="3997131" y="5457307"/>
            <a:ext cx="4068756" cy="739301"/>
          </a:xfrm>
        </p:spPr>
        <p:txBody>
          <a:bodyPr>
            <a:normAutofit/>
          </a:bodyPr>
          <a:lstStyle/>
          <a:p>
            <a:r>
              <a:rPr lang="en-US" sz="1800" i="1" dirty="0" smtClean="0"/>
              <a:t>This version truncates long </a:t>
            </a:r>
            <a:r>
              <a:rPr lang="en-US" sz="1800" i="1" dirty="0" err="1" smtClean="0"/>
              <a:t>urls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splitted</a:t>
            </a:r>
            <a:r>
              <a:rPr lang="en-US" sz="1800" i="1" dirty="0" smtClean="0"/>
              <a:t> in more packets</a:t>
            </a:r>
            <a:endParaRPr lang="en-US" sz="1800" i="1" dirty="0"/>
          </a:p>
        </p:txBody>
      </p:sp>
      <p:pic>
        <p:nvPicPr>
          <p:cNvPr id="2050" name="Picture 2" descr="C:\Users\Matteo\AppData\Local\Microsoft\Windows\INetCache\IE\RVGUN97H\NIC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121889"/>
            <a:ext cx="654444" cy="58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ttore 4 24"/>
          <p:cNvCxnSpPr>
            <a:stCxn id="2050" idx="3"/>
            <a:endCxn id="21" idx="2"/>
          </p:cNvCxnSpPr>
          <p:nvPr/>
        </p:nvCxnSpPr>
        <p:spPr>
          <a:xfrm flipV="1">
            <a:off x="833956" y="5980847"/>
            <a:ext cx="829781" cy="43217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5" name="Freccia bidirezionale verticale 2064"/>
          <p:cNvSpPr/>
          <p:nvPr/>
        </p:nvSpPr>
        <p:spPr>
          <a:xfrm>
            <a:off x="1547664" y="3006488"/>
            <a:ext cx="45719" cy="32572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6" name="Freccia bidirezionale verticale 2065"/>
          <p:cNvSpPr/>
          <p:nvPr/>
        </p:nvSpPr>
        <p:spPr>
          <a:xfrm>
            <a:off x="1598375" y="5271208"/>
            <a:ext cx="45719" cy="40186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7" name="CasellaDiTesto 2066"/>
          <p:cNvSpPr txBox="1"/>
          <p:nvPr/>
        </p:nvSpPr>
        <p:spPr>
          <a:xfrm>
            <a:off x="1907704" y="3079993"/>
            <a:ext cx="1130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 smtClean="0"/>
              <a:t>http-parse-v1.c</a:t>
            </a:r>
            <a:endParaRPr lang="it-IT" sz="1200" i="1" dirty="0"/>
          </a:p>
        </p:txBody>
      </p:sp>
      <p:sp>
        <p:nvSpPr>
          <p:cNvPr id="2068" name="CasellaDiTesto 2067"/>
          <p:cNvSpPr txBox="1"/>
          <p:nvPr/>
        </p:nvSpPr>
        <p:spPr>
          <a:xfrm>
            <a:off x="4427984" y="1575326"/>
            <a:ext cx="3168352" cy="11695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Load </a:t>
            </a:r>
            <a:r>
              <a:rPr lang="en-US" sz="1400" dirty="0" err="1">
                <a:solidFill>
                  <a:schemeClr val="tx1"/>
                </a:solidFill>
              </a:rPr>
              <a:t>eBPF</a:t>
            </a:r>
            <a:r>
              <a:rPr lang="en-US" sz="1400" dirty="0">
                <a:solidFill>
                  <a:schemeClr val="tx1"/>
                </a:solidFill>
              </a:rPr>
              <a:t> program.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Attach it to raw socket bind to eth0.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Read filtered packet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print the </a:t>
            </a:r>
            <a:r>
              <a:rPr lang="en-US" sz="1400" dirty="0" err="1">
                <a:solidFill>
                  <a:schemeClr val="tx1"/>
                </a:solidFill>
              </a:rPr>
              <a:t>url</a:t>
            </a:r>
            <a:r>
              <a:rPr lang="en-US" sz="1400" dirty="0">
                <a:solidFill>
                  <a:schemeClr val="tx1"/>
                </a:solidFill>
              </a:rPr>
              <a:t> contained in HTTP GET/POST request.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54" name="CasellaDiTesto 53"/>
          <p:cNvSpPr txBox="1"/>
          <p:nvPr/>
        </p:nvSpPr>
        <p:spPr>
          <a:xfrm>
            <a:off x="6386068" y="1292362"/>
            <a:ext cx="1210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 smtClean="0"/>
              <a:t>http-parse-v1.py</a:t>
            </a:r>
            <a:endParaRPr lang="it-IT" sz="1200" i="1" dirty="0"/>
          </a:p>
        </p:txBody>
      </p:sp>
      <p:cxnSp>
        <p:nvCxnSpPr>
          <p:cNvPr id="2072" name="Connettore 4 2071"/>
          <p:cNvCxnSpPr>
            <a:stCxn id="18" idx="3"/>
            <a:endCxn id="2068" idx="1"/>
          </p:cNvCxnSpPr>
          <p:nvPr/>
        </p:nvCxnSpPr>
        <p:spPr>
          <a:xfrm flipV="1">
            <a:off x="3025291" y="2160102"/>
            <a:ext cx="1402693" cy="21416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>
            <a:stCxn id="2068" idx="2"/>
          </p:cNvCxnSpPr>
          <p:nvPr/>
        </p:nvCxnSpPr>
        <p:spPr>
          <a:xfrm>
            <a:off x="6012160" y="2744877"/>
            <a:ext cx="0" cy="4736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/>
          <p:cNvSpPr txBox="1"/>
          <p:nvPr/>
        </p:nvSpPr>
        <p:spPr>
          <a:xfrm>
            <a:off x="4139952" y="3230907"/>
            <a:ext cx="3913507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i="1" dirty="0"/>
              <a:t>GET /</a:t>
            </a:r>
            <a:r>
              <a:rPr lang="it-IT" i="1" dirty="0" err="1"/>
              <a:t>path</a:t>
            </a:r>
            <a:r>
              <a:rPr lang="it-IT" i="1" dirty="0"/>
              <a:t>/to/file/index.html </a:t>
            </a:r>
            <a:r>
              <a:rPr lang="it-IT" i="1" dirty="0" smtClean="0"/>
              <a:t>HTTP/1.0</a:t>
            </a:r>
          </a:p>
          <a:p>
            <a:r>
              <a:rPr lang="it-IT" i="1" dirty="0" smtClean="0"/>
              <a:t>POST </a:t>
            </a:r>
            <a:r>
              <a:rPr lang="it-IT" i="1" dirty="0"/>
              <a:t>/</a:t>
            </a:r>
            <a:r>
              <a:rPr lang="it-IT" i="1" dirty="0" err="1"/>
              <a:t>path</a:t>
            </a:r>
            <a:r>
              <a:rPr lang="it-IT" i="1" dirty="0"/>
              <a:t>/to/file/index.html </a:t>
            </a:r>
            <a:r>
              <a:rPr lang="it-IT" i="1" dirty="0" smtClean="0"/>
              <a:t>HTTP/1.0</a:t>
            </a:r>
            <a:endParaRPr lang="it-IT" i="1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3129165" y="4301712"/>
            <a:ext cx="1194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i="1" dirty="0" err="1" smtClean="0"/>
              <a:t>Filtered</a:t>
            </a:r>
            <a:r>
              <a:rPr lang="it-IT" sz="1200" i="1" dirty="0" smtClean="0"/>
              <a:t> </a:t>
            </a:r>
            <a:r>
              <a:rPr lang="it-IT" sz="1200" i="1" dirty="0" err="1" smtClean="0"/>
              <a:t>packets</a:t>
            </a:r>
            <a:r>
              <a:rPr lang="it-IT" sz="1200" i="1" dirty="0" smtClean="0"/>
              <a:t> </a:t>
            </a:r>
          </a:p>
          <a:p>
            <a:pPr algn="ctr"/>
            <a:r>
              <a:rPr lang="it-IT" sz="1200" i="1" dirty="0" smtClean="0"/>
              <a:t>on </a:t>
            </a:r>
            <a:r>
              <a:rPr lang="it-IT" sz="1200" i="1" dirty="0" err="1" smtClean="0"/>
              <a:t>socket</a:t>
            </a:r>
            <a:endParaRPr lang="it-IT" sz="1200" i="1" dirty="0"/>
          </a:p>
        </p:txBody>
      </p:sp>
    </p:spTree>
    <p:extLst>
      <p:ext uri="{BB962C8B-B14F-4D97-AF65-F5344CB8AC3E}">
        <p14:creationId xmlns:p14="http://schemas.microsoft.com/office/powerpoint/2010/main" val="298883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 animBg="1"/>
      <p:bldP spid="13" grpId="0" animBg="1"/>
      <p:bldP spid="18" grpId="0" animBg="1"/>
      <p:bldP spid="21" grpId="0" animBg="1"/>
      <p:bldP spid="23" grpId="0" build="p"/>
      <p:bldP spid="2065" grpId="0" animBg="1"/>
      <p:bldP spid="2066" grpId="0" animBg="1"/>
      <p:bldP spid="2067" grpId="0"/>
      <p:bldP spid="2068" grpId="0" animBg="1"/>
      <p:bldP spid="54" grpId="0"/>
      <p:bldP spid="38" grpId="0" animBg="1"/>
      <p:bldP spid="7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BPF vs </a:t>
            </a:r>
            <a:r>
              <a:rPr lang="it-IT" dirty="0" err="1" smtClean="0"/>
              <a:t>eBPF</a:t>
            </a:r>
            <a:r>
              <a:rPr lang="it-IT" dirty="0" smtClean="0"/>
              <a:t> - Classic BPF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BPF -  Berkeley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Packet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it-IT" dirty="0" err="1"/>
              <a:t>Initially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socket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/>
              <a:t>by </a:t>
            </a:r>
            <a:r>
              <a:rPr lang="it-IT" dirty="0" err="1"/>
              <a:t>packet</a:t>
            </a:r>
            <a:r>
              <a:rPr lang="it-IT" dirty="0"/>
              <a:t> </a:t>
            </a:r>
            <a:r>
              <a:rPr lang="it-IT" dirty="0" err="1"/>
              <a:t>capture</a:t>
            </a:r>
            <a:r>
              <a:rPr lang="it-IT" dirty="0"/>
              <a:t> </a:t>
            </a:r>
            <a:r>
              <a:rPr lang="it-IT" dirty="0" err="1"/>
              <a:t>tool</a:t>
            </a:r>
            <a:r>
              <a:rPr lang="it-IT" dirty="0"/>
              <a:t> </a:t>
            </a:r>
            <a:r>
              <a:rPr lang="it-IT" dirty="0" err="1"/>
              <a:t>tcpdump</a:t>
            </a:r>
            <a:r>
              <a:rPr lang="it-IT" dirty="0"/>
              <a:t> (via </a:t>
            </a:r>
            <a:r>
              <a:rPr lang="it-IT" dirty="0" err="1"/>
              <a:t>libpcap</a:t>
            </a:r>
            <a:r>
              <a:rPr lang="it-IT" dirty="0"/>
              <a:t>)</a:t>
            </a:r>
          </a:p>
          <a:p>
            <a:r>
              <a:rPr lang="it-IT" dirty="0" err="1"/>
              <a:t>Introduced</a:t>
            </a:r>
            <a:r>
              <a:rPr lang="it-IT" dirty="0"/>
              <a:t> in Linux in 1997 in </a:t>
            </a:r>
            <a:r>
              <a:rPr lang="it-IT" dirty="0" err="1"/>
              <a:t>kernel</a:t>
            </a:r>
            <a:r>
              <a:rPr lang="it-IT" dirty="0"/>
              <a:t> </a:t>
            </a:r>
            <a:r>
              <a:rPr lang="it-IT" dirty="0" err="1"/>
              <a:t>version</a:t>
            </a:r>
            <a:r>
              <a:rPr lang="it-IT" dirty="0"/>
              <a:t> 2.1.75 </a:t>
            </a:r>
          </a:p>
          <a:p>
            <a:endParaRPr lang="it-IT" dirty="0" smtClean="0"/>
          </a:p>
          <a:p>
            <a:endParaRPr lang="it-IT" dirty="0"/>
          </a:p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cases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it-IT" dirty="0" err="1"/>
              <a:t>Mainly</a:t>
            </a:r>
            <a:r>
              <a:rPr lang="it-IT" dirty="0"/>
              <a:t>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socket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filters</a:t>
            </a:r>
            <a:r>
              <a:rPr lang="it-IT" dirty="0"/>
              <a:t> (</a:t>
            </a:r>
            <a:r>
              <a:rPr lang="it-IT" dirty="0" err="1"/>
              <a:t>drop</a:t>
            </a:r>
            <a:r>
              <a:rPr lang="it-IT" dirty="0"/>
              <a:t> or trim </a:t>
            </a:r>
            <a:r>
              <a:rPr lang="it-IT" dirty="0" err="1"/>
              <a:t>packet</a:t>
            </a:r>
            <a:r>
              <a:rPr lang="it-IT" dirty="0"/>
              <a:t> and pass to </a:t>
            </a:r>
            <a:r>
              <a:rPr lang="it-IT" dirty="0" err="1"/>
              <a:t>user</a:t>
            </a:r>
            <a:r>
              <a:rPr lang="it-IT" dirty="0"/>
              <a:t> </a:t>
            </a:r>
            <a:r>
              <a:rPr lang="it-IT" dirty="0" err="1"/>
              <a:t>space</a:t>
            </a:r>
            <a:r>
              <a:rPr lang="it-IT" dirty="0"/>
              <a:t>) </a:t>
            </a:r>
          </a:p>
          <a:p>
            <a:r>
              <a:rPr lang="it-IT" dirty="0" err="1"/>
              <a:t>used</a:t>
            </a:r>
            <a:r>
              <a:rPr lang="it-IT" dirty="0"/>
              <a:t> by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tcpdump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libpcap</a:t>
            </a:r>
            <a:r>
              <a:rPr lang="it-IT" dirty="0"/>
              <a:t>, </a:t>
            </a:r>
            <a:r>
              <a:rPr lang="it-IT" dirty="0" err="1"/>
              <a:t>wireshark</a:t>
            </a:r>
            <a:r>
              <a:rPr lang="it-IT" dirty="0"/>
              <a:t>, </a:t>
            </a:r>
            <a:r>
              <a:rPr lang="it-IT" dirty="0" err="1"/>
              <a:t>nmap</a:t>
            </a:r>
            <a:r>
              <a:rPr lang="it-IT" dirty="0"/>
              <a:t>, </a:t>
            </a:r>
            <a:r>
              <a:rPr lang="it-IT" dirty="0" err="1"/>
              <a:t>dhcp</a:t>
            </a:r>
            <a:r>
              <a:rPr lang="it-IT" dirty="0"/>
              <a:t> ..</a:t>
            </a:r>
          </a:p>
        </p:txBody>
      </p:sp>
    </p:spTree>
    <p:extLst>
      <p:ext uri="{BB962C8B-B14F-4D97-AF65-F5344CB8AC3E}">
        <p14:creationId xmlns:p14="http://schemas.microsoft.com/office/powerpoint/2010/main" val="62460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Filter</a:t>
            </a:r>
            <a:r>
              <a:rPr lang="it-IT" dirty="0" smtClean="0"/>
              <a:t> HTTP </a:t>
            </a:r>
            <a:r>
              <a:rPr lang="it-IT" dirty="0" err="1" smtClean="0"/>
              <a:t>traffic</a:t>
            </a:r>
            <a:r>
              <a:rPr lang="it-IT" dirty="0" smtClean="0"/>
              <a:t> (</a:t>
            </a:r>
            <a:r>
              <a:rPr lang="it-IT" dirty="0" err="1" smtClean="0"/>
              <a:t>version</a:t>
            </a:r>
            <a:r>
              <a:rPr lang="it-IT" dirty="0" smtClean="0"/>
              <a:t> II)</a:t>
            </a:r>
            <a:endParaRPr lang="it-IT" dirty="0"/>
          </a:p>
        </p:txBody>
      </p:sp>
      <p:cxnSp>
        <p:nvCxnSpPr>
          <p:cNvPr id="4" name="Connettore 1 3"/>
          <p:cNvCxnSpPr/>
          <p:nvPr/>
        </p:nvCxnSpPr>
        <p:spPr>
          <a:xfrm>
            <a:off x="3260746" y="1209771"/>
            <a:ext cx="0" cy="544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/>
          <p:cNvSpPr txBox="1"/>
          <p:nvPr/>
        </p:nvSpPr>
        <p:spPr>
          <a:xfrm>
            <a:off x="2306450" y="6326423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 smtClean="0"/>
              <a:t>kernel</a:t>
            </a:r>
            <a:endParaRPr lang="it-IT" i="1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3436044" y="6339235"/>
            <a:ext cx="112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 smtClean="0"/>
              <a:t>userspace</a:t>
            </a:r>
            <a:endParaRPr lang="it-IT" i="1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346387" y="1174300"/>
            <a:ext cx="2448272" cy="17543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eBPF</a:t>
            </a:r>
            <a:endParaRPr lang="it-IT" dirty="0" smtClean="0"/>
          </a:p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 smtClean="0"/>
          </a:p>
          <a:p>
            <a:pPr algn="ctr"/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06734" y="1569361"/>
            <a:ext cx="2183282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BPF </a:t>
            </a:r>
            <a:r>
              <a:rPr lang="it-IT" dirty="0" err="1" smtClean="0"/>
              <a:t>program</a:t>
            </a:r>
            <a:r>
              <a:rPr lang="it-IT" dirty="0" smtClean="0"/>
              <a:t> of </a:t>
            </a:r>
            <a:r>
              <a:rPr lang="it-IT" dirty="0" err="1" smtClean="0"/>
              <a:t>type</a:t>
            </a:r>
            <a:r>
              <a:rPr lang="it-IT" dirty="0" smtClean="0"/>
              <a:t> SOCKET_FILTER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107504" y="3157805"/>
            <a:ext cx="3096343" cy="24314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rgbClr val="008200"/>
                </a:solidFill>
                <a:latin typeface="Consolas"/>
              </a:rPr>
              <a:t>/*</a:t>
            </a:r>
            <a:r>
              <a:rPr lang="it-IT" sz="800" dirty="0" err="1">
                <a:solidFill>
                  <a:srgbClr val="008200"/>
                </a:solidFill>
                <a:latin typeface="Consolas"/>
              </a:rPr>
              <a:t>eBPF</a:t>
            </a:r>
            <a:r>
              <a:rPr lang="it-IT" sz="8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800" dirty="0" err="1">
                <a:solidFill>
                  <a:srgbClr val="008200"/>
                </a:solidFill>
                <a:latin typeface="Consolas"/>
              </a:rPr>
              <a:t>program</a:t>
            </a:r>
            <a:r>
              <a:rPr lang="it-IT" sz="800" dirty="0">
                <a:solidFill>
                  <a:srgbClr val="008200"/>
                </a:solidFill>
                <a:latin typeface="Consolas"/>
              </a:rPr>
              <a:t>.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 </a:t>
            </a:r>
            <a:endParaRPr lang="it-IT" sz="800" dirty="0" smtClean="0">
              <a:solidFill>
                <a:srgbClr val="5C5C5C"/>
              </a:solidFill>
              <a:latin typeface="Consolas"/>
            </a:endParaRPr>
          </a:p>
          <a:p>
            <a:r>
              <a:rPr lang="en-US" sz="800" dirty="0">
                <a:solidFill>
                  <a:srgbClr val="008200"/>
                </a:solidFill>
                <a:latin typeface="Consolas"/>
              </a:rPr>
              <a:t>Filter IP and TCP packets, having payload not empty</a:t>
            </a:r>
          </a:p>
          <a:p>
            <a:r>
              <a:rPr lang="en-US" sz="800" dirty="0" smtClean="0">
                <a:solidFill>
                  <a:srgbClr val="008200"/>
                </a:solidFill>
                <a:latin typeface="Consolas"/>
              </a:rPr>
              <a:t>and </a:t>
            </a:r>
            <a:r>
              <a:rPr lang="en-US" sz="800" dirty="0">
                <a:solidFill>
                  <a:srgbClr val="008200"/>
                </a:solidFill>
                <a:latin typeface="Consolas"/>
              </a:rPr>
              <a:t>containing "HTTP", "GET", "POST"  as first bytes of </a:t>
            </a:r>
            <a:r>
              <a:rPr lang="en-US" sz="800" dirty="0" smtClean="0">
                <a:solidFill>
                  <a:srgbClr val="008200"/>
                </a:solidFill>
                <a:latin typeface="Consolas"/>
              </a:rPr>
              <a:t>payload AND </a:t>
            </a:r>
            <a:r>
              <a:rPr lang="en-US" sz="800" dirty="0">
                <a:solidFill>
                  <a:srgbClr val="008200"/>
                </a:solidFill>
                <a:latin typeface="Consolas"/>
              </a:rPr>
              <a:t>ALL the other packets having same (</a:t>
            </a:r>
            <a:r>
              <a:rPr lang="en-US" sz="800" dirty="0" err="1" smtClean="0">
                <a:solidFill>
                  <a:srgbClr val="008200"/>
                </a:solidFill>
                <a:latin typeface="Consolas"/>
              </a:rPr>
              <a:t>src_ip,dst_ip,src_port,dst_port</a:t>
            </a:r>
            <a:r>
              <a:rPr lang="en-US" sz="800" dirty="0" smtClean="0">
                <a:solidFill>
                  <a:srgbClr val="008200"/>
                </a:solidFill>
                <a:latin typeface="Consolas"/>
              </a:rPr>
              <a:t>) this </a:t>
            </a:r>
            <a:r>
              <a:rPr lang="en-US" sz="800" dirty="0">
                <a:solidFill>
                  <a:srgbClr val="008200"/>
                </a:solidFill>
                <a:latin typeface="Consolas"/>
              </a:rPr>
              <a:t>means belonging to the same "</a:t>
            </a:r>
            <a:r>
              <a:rPr lang="en-US" sz="800" dirty="0" smtClean="0">
                <a:solidFill>
                  <a:srgbClr val="008200"/>
                </a:solidFill>
                <a:latin typeface="Consolas"/>
              </a:rPr>
              <a:t>session“.</a:t>
            </a:r>
            <a:endParaRPr lang="en-US" sz="800" dirty="0">
              <a:solidFill>
                <a:srgbClr val="008200"/>
              </a:solidFill>
              <a:latin typeface="Consolas"/>
            </a:endParaRPr>
          </a:p>
          <a:p>
            <a:r>
              <a:rPr lang="en-US" sz="800" dirty="0" smtClean="0">
                <a:solidFill>
                  <a:srgbClr val="008200"/>
                </a:solidFill>
                <a:latin typeface="Consolas"/>
              </a:rPr>
              <a:t>this </a:t>
            </a:r>
            <a:r>
              <a:rPr lang="en-US" sz="800" dirty="0">
                <a:solidFill>
                  <a:srgbClr val="008200"/>
                </a:solidFill>
                <a:latin typeface="Consolas"/>
              </a:rPr>
              <a:t>additional check avoids </a:t>
            </a:r>
            <a:r>
              <a:rPr lang="en-US" sz="800" dirty="0" err="1">
                <a:solidFill>
                  <a:srgbClr val="008200"/>
                </a:solidFill>
                <a:latin typeface="Consolas"/>
              </a:rPr>
              <a:t>url</a:t>
            </a:r>
            <a:r>
              <a:rPr lang="en-US" sz="800" dirty="0">
                <a:solidFill>
                  <a:srgbClr val="008200"/>
                </a:solidFill>
                <a:latin typeface="Consolas"/>
              </a:rPr>
              <a:t> truncation, if </a:t>
            </a:r>
            <a:r>
              <a:rPr lang="en-US" sz="800" dirty="0" err="1">
                <a:solidFill>
                  <a:srgbClr val="008200"/>
                </a:solidFill>
                <a:latin typeface="Consolas"/>
              </a:rPr>
              <a:t>url</a:t>
            </a:r>
            <a:r>
              <a:rPr lang="en-US" sz="800" dirty="0">
                <a:solidFill>
                  <a:srgbClr val="008200"/>
                </a:solidFill>
                <a:latin typeface="Consolas"/>
              </a:rPr>
              <a:t> is too </a:t>
            </a:r>
            <a:r>
              <a:rPr lang="en-US" sz="800" dirty="0" smtClean="0">
                <a:solidFill>
                  <a:srgbClr val="008200"/>
                </a:solidFill>
                <a:latin typeface="Consolas"/>
              </a:rPr>
              <a:t>long  </a:t>
            </a:r>
            <a:r>
              <a:rPr lang="en-US" sz="800" dirty="0" err="1">
                <a:solidFill>
                  <a:srgbClr val="008200"/>
                </a:solidFill>
                <a:latin typeface="Consolas"/>
              </a:rPr>
              <a:t>userspace</a:t>
            </a:r>
            <a:r>
              <a:rPr lang="en-US" sz="800" dirty="0">
                <a:solidFill>
                  <a:srgbClr val="008200"/>
                </a:solidFill>
                <a:latin typeface="Consolas"/>
              </a:rPr>
              <a:t> script, if necessary, reassembles </a:t>
            </a:r>
            <a:r>
              <a:rPr lang="en-US" sz="800" dirty="0" err="1">
                <a:solidFill>
                  <a:srgbClr val="008200"/>
                </a:solidFill>
                <a:latin typeface="Consolas"/>
              </a:rPr>
              <a:t>urls</a:t>
            </a:r>
            <a:r>
              <a:rPr lang="en-US" sz="800" dirty="0">
                <a:solidFill>
                  <a:srgbClr val="008200"/>
                </a:solidFill>
                <a:latin typeface="Consolas"/>
              </a:rPr>
              <a:t> </a:t>
            </a:r>
            <a:r>
              <a:rPr lang="en-US" sz="800" dirty="0" err="1">
                <a:solidFill>
                  <a:srgbClr val="008200"/>
                </a:solidFill>
                <a:latin typeface="Consolas"/>
              </a:rPr>
              <a:t>splitted</a:t>
            </a:r>
            <a:r>
              <a:rPr lang="en-US" sz="800" dirty="0">
                <a:solidFill>
                  <a:srgbClr val="008200"/>
                </a:solidFill>
                <a:latin typeface="Consolas"/>
              </a:rPr>
              <a:t> </a:t>
            </a:r>
            <a:r>
              <a:rPr lang="en-US" sz="800" dirty="0" smtClean="0">
                <a:solidFill>
                  <a:srgbClr val="008200"/>
                </a:solidFill>
                <a:latin typeface="Consolas"/>
              </a:rPr>
              <a:t>in more packets.</a:t>
            </a:r>
          </a:p>
          <a:p>
            <a:r>
              <a:rPr lang="it-IT" sz="800" dirty="0" smtClean="0">
                <a:solidFill>
                  <a:srgbClr val="008200"/>
                </a:solidFill>
                <a:latin typeface="Consolas"/>
              </a:rPr>
              <a:t>*/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8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800" b="1" dirty="0" err="1">
                <a:solidFill>
                  <a:srgbClr val="2E8B57"/>
                </a:solidFill>
                <a:latin typeface="Consolas"/>
              </a:rPr>
              <a:t>int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it-IT" sz="800" dirty="0" err="1">
                <a:solidFill>
                  <a:srgbClr val="000000"/>
                </a:solidFill>
                <a:latin typeface="Consolas"/>
              </a:rPr>
              <a:t>http_filter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800" b="1" dirty="0" err="1">
                <a:solidFill>
                  <a:srgbClr val="006699"/>
                </a:solidFill>
                <a:latin typeface="Consolas"/>
              </a:rPr>
              <a:t>struct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 __</a:t>
            </a:r>
            <a:r>
              <a:rPr lang="it-IT" sz="800" dirty="0" err="1">
                <a:solidFill>
                  <a:srgbClr val="000000"/>
                </a:solidFill>
                <a:latin typeface="Consolas"/>
              </a:rPr>
              <a:t>sk_buff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 *</a:t>
            </a:r>
            <a:r>
              <a:rPr lang="it-IT" sz="800" dirty="0" err="1">
                <a:solidFill>
                  <a:srgbClr val="000000"/>
                </a:solidFill>
                <a:latin typeface="Consolas"/>
              </a:rPr>
              <a:t>skb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) {  </a:t>
            </a:r>
            <a:endParaRPr lang="it-IT" sz="8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8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800" dirty="0">
                <a:solidFill>
                  <a:srgbClr val="008200"/>
                </a:solidFill>
                <a:latin typeface="Consolas"/>
              </a:rPr>
              <a:t>//code </a:t>
            </a:r>
            <a:r>
              <a:rPr lang="it-IT" sz="800" dirty="0" smtClean="0">
                <a:solidFill>
                  <a:srgbClr val="008200"/>
                </a:solidFill>
                <a:latin typeface="Consolas"/>
              </a:rPr>
              <a:t>...</a:t>
            </a:r>
            <a:endParaRPr lang="it-IT" sz="800" dirty="0" smtClean="0">
              <a:solidFill>
                <a:srgbClr val="000000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800" dirty="0">
                <a:solidFill>
                  <a:srgbClr val="008200"/>
                </a:solidFill>
                <a:latin typeface="Consolas"/>
              </a:rPr>
              <a:t>//send packet to </a:t>
            </a:r>
            <a:r>
              <a:rPr lang="en-US" sz="800" dirty="0" err="1" smtClean="0">
                <a:solidFill>
                  <a:srgbClr val="008200"/>
                </a:solidFill>
                <a:latin typeface="Consolas"/>
              </a:rPr>
              <a:t>userspace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8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    KEEP:  </a:t>
            </a:r>
            <a:endParaRPr lang="en-US" sz="8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800" b="1" dirty="0">
                <a:solidFill>
                  <a:srgbClr val="006699"/>
                </a:solidFill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 -1;  </a:t>
            </a:r>
            <a:endParaRPr lang="en-US" sz="8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800" dirty="0">
                <a:solidFill>
                  <a:srgbClr val="008200"/>
                </a:solidFill>
                <a:latin typeface="Consolas"/>
              </a:rPr>
              <a:t>//drop the </a:t>
            </a:r>
            <a:r>
              <a:rPr lang="en-US" sz="800" dirty="0" smtClean="0">
                <a:solidFill>
                  <a:srgbClr val="008200"/>
                </a:solidFill>
                <a:latin typeface="Consolas"/>
              </a:rPr>
              <a:t>packet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8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    DROP:  </a:t>
            </a:r>
            <a:endParaRPr lang="en-US" sz="8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800" b="1" dirty="0">
                <a:solidFill>
                  <a:srgbClr val="006699"/>
                </a:solidFill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 0;  </a:t>
            </a:r>
            <a:endParaRPr lang="it-IT" sz="800" dirty="0" smtClean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8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800" dirty="0">
              <a:solidFill>
                <a:srgbClr val="5C5C5C"/>
              </a:solidFill>
              <a:latin typeface="Consolas"/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687860" y="5805264"/>
            <a:ext cx="1951753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1400" dirty="0" err="1" smtClean="0"/>
              <a:t>Raw</a:t>
            </a:r>
            <a:r>
              <a:rPr lang="it-IT" sz="1400" dirty="0" smtClean="0"/>
              <a:t> </a:t>
            </a:r>
            <a:r>
              <a:rPr lang="it-IT" sz="1400" dirty="0" err="1" smtClean="0"/>
              <a:t>Socket</a:t>
            </a:r>
            <a:r>
              <a:rPr lang="it-IT" sz="1400" dirty="0" smtClean="0"/>
              <a:t> </a:t>
            </a:r>
            <a:r>
              <a:rPr lang="it-IT" sz="1400" dirty="0" err="1" smtClean="0"/>
              <a:t>Bind</a:t>
            </a:r>
            <a:r>
              <a:rPr lang="it-IT" sz="1400" dirty="0" smtClean="0"/>
              <a:t> to eth0</a:t>
            </a:r>
            <a:endParaRPr lang="it-IT" sz="1400" dirty="0"/>
          </a:p>
        </p:txBody>
      </p:sp>
      <p:sp>
        <p:nvSpPr>
          <p:cNvPr id="23" name="Segnaposto contenuto 2"/>
          <p:cNvSpPr>
            <a:spLocks noGrp="1"/>
          </p:cNvSpPr>
          <p:nvPr>
            <p:ph idx="1"/>
          </p:nvPr>
        </p:nvSpPr>
        <p:spPr>
          <a:xfrm>
            <a:off x="3997672" y="5587122"/>
            <a:ext cx="4068756" cy="739301"/>
          </a:xfrm>
        </p:spPr>
        <p:txBody>
          <a:bodyPr>
            <a:normAutofit/>
          </a:bodyPr>
          <a:lstStyle/>
          <a:p>
            <a:r>
              <a:rPr lang="en-US" sz="1800" i="1" dirty="0" smtClean="0"/>
              <a:t>This version solve the problem of long </a:t>
            </a:r>
            <a:r>
              <a:rPr lang="en-US" sz="1800" i="1" dirty="0" err="1" smtClean="0"/>
              <a:t>urls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splitted</a:t>
            </a:r>
            <a:r>
              <a:rPr lang="en-US" sz="1800" i="1" dirty="0" smtClean="0"/>
              <a:t> in more packets</a:t>
            </a:r>
            <a:endParaRPr lang="en-US" sz="1800" i="1" dirty="0"/>
          </a:p>
        </p:txBody>
      </p:sp>
      <p:pic>
        <p:nvPicPr>
          <p:cNvPr id="2050" name="Picture 2" descr="C:\Users\Matteo\AppData\Local\Microsoft\Windows\INetCache\IE\RVGUN97H\NIC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31113"/>
            <a:ext cx="654444" cy="58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ttore 4 24"/>
          <p:cNvCxnSpPr>
            <a:stCxn id="2050" idx="3"/>
            <a:endCxn id="21" idx="2"/>
          </p:cNvCxnSpPr>
          <p:nvPr/>
        </p:nvCxnSpPr>
        <p:spPr>
          <a:xfrm flipV="1">
            <a:off x="833956" y="6113041"/>
            <a:ext cx="829781" cy="40920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5" name="Freccia bidirezionale verticale 2064"/>
          <p:cNvSpPr/>
          <p:nvPr/>
        </p:nvSpPr>
        <p:spPr>
          <a:xfrm>
            <a:off x="1520024" y="2845439"/>
            <a:ext cx="45719" cy="32572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6" name="Freccia bidirezionale verticale 2065"/>
          <p:cNvSpPr/>
          <p:nvPr/>
        </p:nvSpPr>
        <p:spPr>
          <a:xfrm>
            <a:off x="1609063" y="5517232"/>
            <a:ext cx="66937" cy="30192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7" name="CasellaDiTesto 2066"/>
          <p:cNvSpPr txBox="1"/>
          <p:nvPr/>
        </p:nvSpPr>
        <p:spPr>
          <a:xfrm>
            <a:off x="2051720" y="2905582"/>
            <a:ext cx="1127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 smtClean="0"/>
              <a:t>http-parse-v2.c</a:t>
            </a:r>
            <a:endParaRPr lang="it-IT" sz="1200" i="1" dirty="0"/>
          </a:p>
        </p:txBody>
      </p:sp>
      <p:sp>
        <p:nvSpPr>
          <p:cNvPr id="2068" name="CasellaDiTesto 2067"/>
          <p:cNvSpPr txBox="1"/>
          <p:nvPr/>
        </p:nvSpPr>
        <p:spPr>
          <a:xfrm>
            <a:off x="4184855" y="1544548"/>
            <a:ext cx="4176464" cy="2031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Load </a:t>
            </a:r>
            <a:r>
              <a:rPr lang="en-US" sz="1400" dirty="0" err="1">
                <a:solidFill>
                  <a:schemeClr val="tx1"/>
                </a:solidFill>
              </a:rPr>
              <a:t>eBPF</a:t>
            </a:r>
            <a:r>
              <a:rPr lang="en-US" sz="1400" dirty="0">
                <a:solidFill>
                  <a:schemeClr val="tx1"/>
                </a:solidFill>
              </a:rPr>
              <a:t> program.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Attach it to raw socket bind to eth0.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Initialize sessions Map.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Key:</a:t>
            </a:r>
            <a:r>
              <a:rPr lang="it-IT" sz="1400" dirty="0">
                <a:solidFill>
                  <a:schemeClr val="tx1"/>
                </a:solidFill>
              </a:rPr>
              <a:t>(</a:t>
            </a:r>
            <a:r>
              <a:rPr lang="it-IT" sz="1400" dirty="0" err="1">
                <a:solidFill>
                  <a:schemeClr val="tx1"/>
                </a:solidFill>
              </a:rPr>
              <a:t>ip_src,ip_dst,port_src,port_dst</a:t>
            </a:r>
            <a:r>
              <a:rPr lang="it-IT" sz="1400" dirty="0">
                <a:solidFill>
                  <a:schemeClr val="tx1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Value: timestamp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Read filtered packet (all packets of HTTP session)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Perform some check to eventually </a:t>
            </a:r>
            <a:r>
              <a:rPr lang="it-IT" sz="1400" dirty="0" err="1">
                <a:solidFill>
                  <a:schemeClr val="tx1"/>
                </a:solidFill>
              </a:rPr>
              <a:t>reassemble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>
                <a:solidFill>
                  <a:schemeClr val="tx1"/>
                </a:solidFill>
              </a:rPr>
              <a:t>splitted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>
                <a:solidFill>
                  <a:schemeClr val="tx1"/>
                </a:solidFill>
              </a:rPr>
              <a:t>packets</a:t>
            </a:r>
            <a:r>
              <a:rPr lang="it-IT" sz="14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print the </a:t>
            </a:r>
            <a:r>
              <a:rPr lang="en-US" sz="1400" dirty="0" err="1">
                <a:solidFill>
                  <a:schemeClr val="tx1"/>
                </a:solidFill>
              </a:rPr>
              <a:t>url</a:t>
            </a:r>
            <a:r>
              <a:rPr lang="en-US" sz="1400" dirty="0">
                <a:solidFill>
                  <a:schemeClr val="tx1"/>
                </a:solidFill>
              </a:rPr>
              <a:t> contained in HTTP GET/POST request.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54" name="CasellaDiTesto 53"/>
          <p:cNvSpPr txBox="1"/>
          <p:nvPr/>
        </p:nvSpPr>
        <p:spPr>
          <a:xfrm>
            <a:off x="7163403" y="1247159"/>
            <a:ext cx="1210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 smtClean="0"/>
              <a:t>http-parse-v2.py</a:t>
            </a:r>
            <a:endParaRPr lang="it-IT" sz="1200" i="1" dirty="0"/>
          </a:p>
        </p:txBody>
      </p:sp>
      <p:cxnSp>
        <p:nvCxnSpPr>
          <p:cNvPr id="2072" name="Connettore 4 2071"/>
          <p:cNvCxnSpPr/>
          <p:nvPr/>
        </p:nvCxnSpPr>
        <p:spPr>
          <a:xfrm flipV="1">
            <a:off x="3203847" y="2744877"/>
            <a:ext cx="1027836" cy="1813312"/>
          </a:xfrm>
          <a:prstGeom prst="bentConnector3">
            <a:avLst>
              <a:gd name="adj1" fmla="val 3062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>
            <a:endCxn id="38" idx="0"/>
          </p:cNvCxnSpPr>
          <p:nvPr/>
        </p:nvCxnSpPr>
        <p:spPr>
          <a:xfrm>
            <a:off x="6188437" y="3575873"/>
            <a:ext cx="0" cy="12322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/>
          <p:cNvSpPr txBox="1"/>
          <p:nvPr/>
        </p:nvSpPr>
        <p:spPr>
          <a:xfrm>
            <a:off x="4231683" y="4808098"/>
            <a:ext cx="3913507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i="1" dirty="0"/>
              <a:t>GET /</a:t>
            </a:r>
            <a:r>
              <a:rPr lang="it-IT" i="1" dirty="0" err="1"/>
              <a:t>path</a:t>
            </a:r>
            <a:r>
              <a:rPr lang="it-IT" i="1" dirty="0"/>
              <a:t>/to/file/index.html </a:t>
            </a:r>
            <a:r>
              <a:rPr lang="it-IT" i="1" dirty="0" smtClean="0"/>
              <a:t>HTTP/1.0</a:t>
            </a:r>
          </a:p>
          <a:p>
            <a:r>
              <a:rPr lang="it-IT" i="1" dirty="0" smtClean="0"/>
              <a:t>POST </a:t>
            </a:r>
            <a:r>
              <a:rPr lang="it-IT" i="1" dirty="0"/>
              <a:t>/</a:t>
            </a:r>
            <a:r>
              <a:rPr lang="it-IT" i="1" dirty="0" err="1"/>
              <a:t>path</a:t>
            </a:r>
            <a:r>
              <a:rPr lang="it-IT" i="1" dirty="0"/>
              <a:t>/to/file/index.html </a:t>
            </a:r>
            <a:r>
              <a:rPr lang="it-IT" i="1" dirty="0" smtClean="0"/>
              <a:t>HTTP/1.0</a:t>
            </a:r>
            <a:endParaRPr lang="it-IT" i="1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501742" y="2375545"/>
            <a:ext cx="218328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BPF session </a:t>
            </a:r>
            <a:r>
              <a:rPr lang="it-IT" dirty="0" err="1" smtClean="0"/>
              <a:t>Map</a:t>
            </a:r>
            <a:endParaRPr lang="it-IT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3209080" y="3919343"/>
            <a:ext cx="1194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i="1" dirty="0" err="1" smtClean="0"/>
              <a:t>Filtered</a:t>
            </a:r>
            <a:r>
              <a:rPr lang="it-IT" sz="1200" i="1" dirty="0" smtClean="0"/>
              <a:t> </a:t>
            </a:r>
            <a:r>
              <a:rPr lang="it-IT" sz="1200" i="1" dirty="0" err="1" smtClean="0"/>
              <a:t>packets</a:t>
            </a:r>
            <a:r>
              <a:rPr lang="it-IT" sz="1200" i="1" dirty="0" smtClean="0"/>
              <a:t> </a:t>
            </a:r>
          </a:p>
          <a:p>
            <a:pPr algn="ctr"/>
            <a:r>
              <a:rPr lang="it-IT" sz="1200" i="1" dirty="0" smtClean="0"/>
              <a:t>on </a:t>
            </a:r>
            <a:r>
              <a:rPr lang="it-IT" sz="1200" i="1" dirty="0" err="1" smtClean="0"/>
              <a:t>socket</a:t>
            </a:r>
            <a:endParaRPr lang="it-IT" sz="1200" i="1" dirty="0"/>
          </a:p>
        </p:txBody>
      </p:sp>
    </p:spTree>
    <p:extLst>
      <p:ext uri="{BB962C8B-B14F-4D97-AF65-F5344CB8AC3E}">
        <p14:creationId xmlns:p14="http://schemas.microsoft.com/office/powerpoint/2010/main" val="21659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0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0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 animBg="1"/>
      <p:bldP spid="13" grpId="0" animBg="1"/>
      <p:bldP spid="18" grpId="0" animBg="1"/>
      <p:bldP spid="21" grpId="0" animBg="1"/>
      <p:bldP spid="23" grpId="0" build="p"/>
      <p:bldP spid="2065" grpId="0" animBg="1"/>
      <p:bldP spid="2066" grpId="0" animBg="1"/>
      <p:bldP spid="2067" grpId="0"/>
      <p:bldP spid="54" grpId="0"/>
      <p:bldP spid="38" grpId="0" animBg="1"/>
      <p:bldP spid="22" grpId="0" animBg="1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Filter</a:t>
            </a:r>
            <a:r>
              <a:rPr lang="it-IT" dirty="0" smtClean="0"/>
              <a:t> HTTP </a:t>
            </a:r>
            <a:r>
              <a:rPr lang="it-IT" dirty="0" err="1" smtClean="0"/>
              <a:t>traffic</a:t>
            </a:r>
            <a:r>
              <a:rPr lang="it-IT" dirty="0" smtClean="0"/>
              <a:t> (</a:t>
            </a:r>
            <a:r>
              <a:rPr lang="it-IT" dirty="0" err="1" smtClean="0"/>
              <a:t>version</a:t>
            </a:r>
            <a:r>
              <a:rPr lang="it-IT" dirty="0" smtClean="0"/>
              <a:t> II)</a:t>
            </a:r>
            <a:br>
              <a:rPr lang="it-IT" dirty="0" smtClean="0"/>
            </a:br>
            <a:r>
              <a:rPr lang="it-IT" sz="2800" dirty="0" smtClean="0"/>
              <a:t>http-parse-v2.c </a:t>
            </a:r>
            <a:endParaRPr lang="it-IT" sz="28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83568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683568" y="1484784"/>
            <a:ext cx="5378395" cy="5216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it-IT" sz="900" b="1" dirty="0" err="1">
                <a:solidFill>
                  <a:srgbClr val="006699"/>
                </a:solidFill>
                <a:latin typeface="Consolas"/>
              </a:rPr>
              <a:t>struct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Key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{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u32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src_ip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;           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//source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ip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u32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dst_ip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;           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//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destination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ip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unsigned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it-IT" sz="900" b="1" dirty="0">
                <a:solidFill>
                  <a:srgbClr val="2E8B57"/>
                </a:solidFill>
                <a:latin typeface="Consolas"/>
              </a:rPr>
              <a:t>short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src_port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;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//source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port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unsigned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it-IT" sz="900" b="1" dirty="0">
                <a:solidFill>
                  <a:srgbClr val="2E8B57"/>
                </a:solidFill>
                <a:latin typeface="Consolas"/>
              </a:rPr>
              <a:t>short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dst_port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;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//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destination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port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   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};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b="1" dirty="0" err="1">
                <a:solidFill>
                  <a:srgbClr val="006699"/>
                </a:solidFill>
                <a:latin typeface="Consolas"/>
              </a:rPr>
              <a:t>struct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Leaf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{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b="1" dirty="0" err="1">
                <a:solidFill>
                  <a:srgbClr val="2E8B57"/>
                </a:solidFill>
                <a:latin typeface="Consolas"/>
              </a:rPr>
              <a:t>int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timestamp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;        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//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timestamp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in ns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};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8200"/>
                </a:solidFill>
                <a:latin typeface="Consolas"/>
              </a:rPr>
              <a:t>//BPF_TABLE(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map_type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,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key_type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,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leaf_type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,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table_name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,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num_entry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) 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8200"/>
                </a:solidFill>
                <a:latin typeface="Consolas"/>
              </a:rPr>
              <a:t>//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map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&lt;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Key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,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Leaf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&gt;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8200"/>
                </a:solidFill>
                <a:latin typeface="Consolas"/>
              </a:rPr>
              <a:t>//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tracing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sessions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having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same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Key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(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dst_ip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,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src_ip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,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dst_port,src_port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)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BPF_TABLE(</a:t>
            </a:r>
            <a:r>
              <a:rPr lang="it-IT" sz="9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it-IT" sz="900" dirty="0" err="1">
                <a:solidFill>
                  <a:srgbClr val="0000FF"/>
                </a:solidFill>
                <a:latin typeface="Consolas"/>
              </a:rPr>
              <a:t>hash</a:t>
            </a:r>
            <a:r>
              <a:rPr lang="it-IT" sz="9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it-IT" sz="900" b="1" dirty="0" err="1">
                <a:solidFill>
                  <a:srgbClr val="006699"/>
                </a:solidFill>
                <a:latin typeface="Consolas"/>
              </a:rPr>
              <a:t>struct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Key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it-IT" sz="900" b="1" dirty="0" err="1">
                <a:solidFill>
                  <a:srgbClr val="006699"/>
                </a:solidFill>
                <a:latin typeface="Consolas"/>
              </a:rPr>
              <a:t>struct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Leaf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, sessions, 1024);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b="1" dirty="0" err="1">
                <a:solidFill>
                  <a:srgbClr val="2E8B57"/>
                </a:solidFill>
                <a:latin typeface="Consolas"/>
              </a:rPr>
              <a:t>int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http_filter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900" b="1" dirty="0" err="1">
                <a:solidFill>
                  <a:srgbClr val="006699"/>
                </a:solidFill>
                <a:latin typeface="Consolas"/>
              </a:rPr>
              <a:t>struct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__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sk_buff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*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skb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 {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b="1" dirty="0" err="1">
                <a:solidFill>
                  <a:srgbClr val="006699"/>
                </a:solidFill>
                <a:latin typeface="Consolas"/>
              </a:rPr>
              <a:t>struct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ethernet_t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*ethernet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cursor_advance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cursor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it-IT" sz="900" b="1" dirty="0" err="1">
                <a:solidFill>
                  <a:srgbClr val="006699"/>
                </a:solidFill>
                <a:latin typeface="Consolas"/>
              </a:rPr>
              <a:t>sizeof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(*ethernet));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//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filter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IP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packets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(ethernet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type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= 0x0800)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b="1" dirty="0" err="1">
                <a:solidFill>
                  <a:srgbClr val="006699"/>
                </a:solidFill>
                <a:latin typeface="Consolas"/>
              </a:rPr>
              <a:t>if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(!(ethernet-&gt;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type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== 0x0800)){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it-IT" sz="900" b="1" dirty="0">
                <a:solidFill>
                  <a:srgbClr val="006699"/>
                </a:solidFill>
                <a:latin typeface="Consolas"/>
              </a:rPr>
              <a:t>goto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DROP;  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}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b="1" dirty="0" err="1">
                <a:solidFill>
                  <a:srgbClr val="006699"/>
                </a:solidFill>
                <a:latin typeface="Consolas"/>
              </a:rPr>
              <a:t>struct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ip_t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*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ip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cursor_advance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cursor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it-IT" sz="900" b="1" dirty="0" err="1">
                <a:solidFill>
                  <a:srgbClr val="006699"/>
                </a:solidFill>
                <a:latin typeface="Consolas"/>
              </a:rPr>
              <a:t>sizeof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(*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ip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));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//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filter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TCP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packets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(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ip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next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protocol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= 0x06)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b="1" dirty="0" err="1">
                <a:solidFill>
                  <a:srgbClr val="006699"/>
                </a:solidFill>
                <a:latin typeface="Consolas"/>
              </a:rPr>
              <a:t>if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ip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nextp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!= IP_TCP) {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it-IT" sz="900" b="1" dirty="0">
                <a:solidFill>
                  <a:srgbClr val="006699"/>
                </a:solidFill>
                <a:latin typeface="Consolas"/>
              </a:rPr>
              <a:t>goto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DROP;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}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//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retrieve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ip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src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/dest and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port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src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/dest of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current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packet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//and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save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into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struct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Key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key.dst_ip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ip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dst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;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key.src_ip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ip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src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;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key.dst_port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tcp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dst_port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;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key.src_port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tcp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src_port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;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endParaRPr lang="it-IT" sz="900" dirty="0"/>
          </a:p>
        </p:txBody>
      </p:sp>
    </p:spTree>
    <p:extLst>
      <p:ext uri="{BB962C8B-B14F-4D97-AF65-F5344CB8AC3E}">
        <p14:creationId xmlns:p14="http://schemas.microsoft.com/office/powerpoint/2010/main" val="360910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Filter</a:t>
            </a:r>
            <a:r>
              <a:rPr lang="it-IT" dirty="0"/>
              <a:t> HTTP </a:t>
            </a:r>
            <a:r>
              <a:rPr lang="it-IT" dirty="0" err="1"/>
              <a:t>traffic</a:t>
            </a:r>
            <a:r>
              <a:rPr lang="it-IT" dirty="0"/>
              <a:t> (</a:t>
            </a:r>
            <a:r>
              <a:rPr lang="it-IT" dirty="0" err="1"/>
              <a:t>version</a:t>
            </a:r>
            <a:r>
              <a:rPr lang="it-IT" dirty="0"/>
              <a:t> II)</a:t>
            </a:r>
            <a:br>
              <a:rPr lang="it-IT" dirty="0"/>
            </a:br>
            <a:r>
              <a:rPr lang="it-IT" sz="2800" dirty="0"/>
              <a:t>http-parse-v2.c 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83568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179512" y="1412776"/>
            <a:ext cx="839204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//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find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a match with an HTTP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message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//HTTP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b="1" dirty="0" err="1">
                <a:solidFill>
                  <a:srgbClr val="006699"/>
                </a:solidFill>
                <a:latin typeface="Consolas"/>
              </a:rPr>
              <a:t>if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( 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payload_array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[0] == </a:t>
            </a:r>
            <a:r>
              <a:rPr lang="it-IT" sz="900" dirty="0">
                <a:solidFill>
                  <a:srgbClr val="0000FF"/>
                </a:solidFill>
                <a:latin typeface="Consolas"/>
              </a:rPr>
              <a:t>'H'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 &amp;&amp; 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payload_array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[1] == </a:t>
            </a:r>
            <a:r>
              <a:rPr lang="it-IT" sz="900" dirty="0">
                <a:solidFill>
                  <a:srgbClr val="0000FF"/>
                </a:solidFill>
                <a:latin typeface="Consolas"/>
              </a:rPr>
              <a:t>'T'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 &amp;&amp; 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payload_array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[2] == </a:t>
            </a:r>
            <a:r>
              <a:rPr lang="it-IT" sz="900" dirty="0">
                <a:solidFill>
                  <a:srgbClr val="0000FF"/>
                </a:solidFill>
                <a:latin typeface="Consolas"/>
              </a:rPr>
              <a:t>'T'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 &amp;&amp; 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payload_array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[3] == </a:t>
            </a:r>
            <a:r>
              <a:rPr lang="it-IT" sz="900" dirty="0">
                <a:solidFill>
                  <a:srgbClr val="0000FF"/>
                </a:solidFill>
                <a:latin typeface="Consolas"/>
              </a:rPr>
              <a:t>'P'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)){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it-IT" sz="900" b="1" dirty="0">
                <a:solidFill>
                  <a:srgbClr val="006699"/>
                </a:solidFill>
                <a:latin typeface="Consolas"/>
              </a:rPr>
              <a:t>goto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HTTP_MATCH;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}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//GET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b="1" dirty="0" err="1">
                <a:solidFill>
                  <a:srgbClr val="006699"/>
                </a:solidFill>
                <a:latin typeface="Consolas"/>
              </a:rPr>
              <a:t>if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( 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payload_array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[0] == </a:t>
            </a:r>
            <a:r>
              <a:rPr lang="it-IT" sz="900" dirty="0">
                <a:solidFill>
                  <a:srgbClr val="0000FF"/>
                </a:solidFill>
                <a:latin typeface="Consolas"/>
              </a:rPr>
              <a:t>'G'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 &amp;&amp; 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payload_array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[1] == </a:t>
            </a:r>
            <a:r>
              <a:rPr lang="it-IT" sz="900" dirty="0">
                <a:solidFill>
                  <a:srgbClr val="0000FF"/>
                </a:solidFill>
                <a:latin typeface="Consolas"/>
              </a:rPr>
              <a:t>'E'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 &amp;&amp; 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payload_array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[2] == </a:t>
            </a:r>
            <a:r>
              <a:rPr lang="it-IT" sz="900" dirty="0">
                <a:solidFill>
                  <a:srgbClr val="0000FF"/>
                </a:solidFill>
                <a:latin typeface="Consolas"/>
              </a:rPr>
              <a:t>'T'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 ){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it-IT" sz="900" b="1" dirty="0">
                <a:solidFill>
                  <a:srgbClr val="006699"/>
                </a:solidFill>
                <a:latin typeface="Consolas"/>
              </a:rPr>
              <a:t>goto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HTTP_MATCH;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}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//POST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b="1" dirty="0" err="1">
                <a:solidFill>
                  <a:srgbClr val="006699"/>
                </a:solidFill>
                <a:latin typeface="Consolas"/>
              </a:rPr>
              <a:t>if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( 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payload_array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[0] == </a:t>
            </a:r>
            <a:r>
              <a:rPr lang="it-IT" sz="900" dirty="0">
                <a:solidFill>
                  <a:srgbClr val="0000FF"/>
                </a:solidFill>
                <a:latin typeface="Consolas"/>
              </a:rPr>
              <a:t>'P'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 &amp;&amp; 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payload_array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[1] == </a:t>
            </a:r>
            <a:r>
              <a:rPr lang="it-IT" sz="900" dirty="0">
                <a:solidFill>
                  <a:srgbClr val="0000FF"/>
                </a:solidFill>
                <a:latin typeface="Consolas"/>
              </a:rPr>
              <a:t>'O'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 &amp;&amp; 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payload_array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[2] == </a:t>
            </a:r>
            <a:r>
              <a:rPr lang="it-IT" sz="900" dirty="0">
                <a:solidFill>
                  <a:srgbClr val="0000FF"/>
                </a:solidFill>
                <a:latin typeface="Consolas"/>
              </a:rPr>
              <a:t>'S'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 &amp;&amp; 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payload_array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[3] == </a:t>
            </a:r>
            <a:r>
              <a:rPr lang="it-IT" sz="900" dirty="0">
                <a:solidFill>
                  <a:srgbClr val="0000FF"/>
                </a:solidFill>
                <a:latin typeface="Consolas"/>
              </a:rPr>
              <a:t>'T'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)){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it-IT" sz="900" b="1" dirty="0">
                <a:solidFill>
                  <a:srgbClr val="006699"/>
                </a:solidFill>
                <a:latin typeface="Consolas"/>
              </a:rPr>
              <a:t>goto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HTTP_MATCH;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}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//no HTTP match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//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check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if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packet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belong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to an HTTP session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b="1" dirty="0" err="1">
                <a:solidFill>
                  <a:srgbClr val="006699"/>
                </a:solidFill>
                <a:latin typeface="Consolas"/>
              </a:rPr>
              <a:t>struct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Leaf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*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lookup_leaf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sessions.lookup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(&amp;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key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);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b="1" dirty="0" err="1">
                <a:solidFill>
                  <a:srgbClr val="006699"/>
                </a:solidFill>
                <a:latin typeface="Consolas"/>
              </a:rPr>
              <a:t>if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lookup_leaf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){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//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send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packet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to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userspace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it-IT" sz="900" b="1" dirty="0">
                <a:solidFill>
                  <a:srgbClr val="006699"/>
                </a:solidFill>
                <a:latin typeface="Consolas"/>
              </a:rPr>
              <a:t>goto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KEEP;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}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b="1" dirty="0">
                <a:solidFill>
                  <a:srgbClr val="006699"/>
                </a:solidFill>
                <a:latin typeface="Consolas"/>
              </a:rPr>
              <a:t>goto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DROP;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//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keep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the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packet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and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send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to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userspace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retruning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-1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HTTP_MATCH: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//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if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not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already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present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,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insert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into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map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&lt;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Key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,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Leaf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&gt;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leaf.timestamp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0;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sessions.lookup_or_init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(&amp;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key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, &amp;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leaf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);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sessions.update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(&amp;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key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,&amp;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leaf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);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//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send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packet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to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userspace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returning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-1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KEEP: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b="1" dirty="0" err="1">
                <a:solidFill>
                  <a:srgbClr val="006699"/>
                </a:solidFill>
                <a:latin typeface="Consolas"/>
              </a:rPr>
              <a:t>return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-1;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//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drop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the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packet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returning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0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DROP: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b="1" dirty="0" err="1">
                <a:solidFill>
                  <a:srgbClr val="006699"/>
                </a:solidFill>
                <a:latin typeface="Consolas"/>
              </a:rPr>
              <a:t>return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0;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}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endParaRPr lang="it-IT" sz="900" dirty="0"/>
          </a:p>
        </p:txBody>
      </p:sp>
    </p:spTree>
    <p:extLst>
      <p:ext uri="{BB962C8B-B14F-4D97-AF65-F5344CB8AC3E}">
        <p14:creationId xmlns:p14="http://schemas.microsoft.com/office/powerpoint/2010/main" val="357311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Filter</a:t>
            </a:r>
            <a:r>
              <a:rPr lang="it-IT" dirty="0"/>
              <a:t> HTTP </a:t>
            </a:r>
            <a:r>
              <a:rPr lang="it-IT" dirty="0" err="1"/>
              <a:t>traffic</a:t>
            </a:r>
            <a:r>
              <a:rPr lang="it-IT" dirty="0"/>
              <a:t> (</a:t>
            </a:r>
            <a:r>
              <a:rPr lang="it-IT" dirty="0" err="1"/>
              <a:t>version</a:t>
            </a:r>
            <a:r>
              <a:rPr lang="it-IT" dirty="0"/>
              <a:t> II)</a:t>
            </a:r>
            <a:br>
              <a:rPr lang="it-IT" dirty="0"/>
            </a:br>
            <a:r>
              <a:rPr lang="it-IT" sz="2800" dirty="0" smtClean="0"/>
              <a:t>http-parse-v2.py 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83568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467544" y="1556792"/>
            <a:ext cx="672491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8200"/>
                </a:solidFill>
                <a:latin typeface="Consolas"/>
              </a:rPr>
              <a:t>#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initialize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BPF -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load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source code from http-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parse.c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 err="1">
                <a:solidFill>
                  <a:srgbClr val="000000"/>
                </a:solidFill>
                <a:latin typeface="Consolas"/>
              </a:rPr>
              <a:t>bpf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BPF(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src_file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>
                <a:solidFill>
                  <a:srgbClr val="0000FF"/>
                </a:solidFill>
                <a:latin typeface="Consolas"/>
              </a:rPr>
              <a:t>"http-parse-v2.c"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,debug = 0)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load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eBPF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program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http_filter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of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type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SOCKET_FILTER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into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the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kernel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eBPF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vm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8200"/>
                </a:solidFill>
                <a:latin typeface="Consolas"/>
              </a:rPr>
              <a:t>#more info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about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eBPF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program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types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8200"/>
                </a:solidFill>
                <a:latin typeface="Consolas"/>
              </a:rPr>
              <a:t>#http://man7.org/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linux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/man-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pages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/man2/bpf.2.html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 err="1">
                <a:solidFill>
                  <a:srgbClr val="000000"/>
                </a:solidFill>
                <a:latin typeface="Consolas"/>
              </a:rPr>
              <a:t>function_http_filter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bpf.load_func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9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it-IT" sz="900" dirty="0" err="1">
                <a:solidFill>
                  <a:srgbClr val="0000FF"/>
                </a:solidFill>
                <a:latin typeface="Consolas"/>
              </a:rPr>
              <a:t>http_filter</a:t>
            </a:r>
            <a:r>
              <a:rPr lang="it-IT" sz="9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, BPF.SOCKET_FILTER)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8200"/>
                </a:solidFill>
                <a:latin typeface="Consolas"/>
              </a:rPr>
              <a:t>#create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raw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socket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,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bind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to eth0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attach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bpf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program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to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socket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created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 err="1">
                <a:solidFill>
                  <a:srgbClr val="000000"/>
                </a:solidFill>
                <a:latin typeface="Consolas"/>
              </a:rPr>
              <a:t>BPF.attach_raw_socket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function_http_filter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it-IT" sz="900" dirty="0">
                <a:solidFill>
                  <a:srgbClr val="0000FF"/>
                </a:solidFill>
                <a:latin typeface="Consolas"/>
              </a:rPr>
              <a:t>"eth0"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get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file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descriptor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of the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socket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previously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created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inside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BPF.attach_raw_socket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 err="1">
                <a:solidFill>
                  <a:srgbClr val="000000"/>
                </a:solidFill>
                <a:latin typeface="Consolas"/>
              </a:rPr>
              <a:t>socket_fd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function_http_filter.sock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8200"/>
                </a:solidFill>
                <a:latin typeface="Consolas"/>
              </a:rPr>
              <a:t>#create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python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socket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object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, from the file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descriptor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 err="1">
                <a:solidFill>
                  <a:srgbClr val="000000"/>
                </a:solidFill>
                <a:latin typeface="Consolas"/>
              </a:rPr>
              <a:t>sock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socket.fromfd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socket_fd,socket.PF_PACKET,socket.SOCK_RAW,socket.IPPROTO_IP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8200"/>
                </a:solidFill>
                <a:latin typeface="Consolas"/>
              </a:rPr>
              <a:t>#set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as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blocking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socket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 err="1">
                <a:solidFill>
                  <a:srgbClr val="000000"/>
                </a:solidFill>
                <a:latin typeface="Consolas"/>
              </a:rPr>
              <a:t>sock.setblocking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(True)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get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pointer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to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bpf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map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of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type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hash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 err="1">
                <a:solidFill>
                  <a:srgbClr val="000000"/>
                </a:solidFill>
                <a:latin typeface="Consolas"/>
              </a:rPr>
              <a:t>bpf_sessions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bpf.get_table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900" dirty="0">
                <a:solidFill>
                  <a:srgbClr val="0000FF"/>
                </a:solidFill>
                <a:latin typeface="Consolas"/>
              </a:rPr>
              <a:t>"sessions"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packets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counter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 err="1">
                <a:solidFill>
                  <a:srgbClr val="000000"/>
                </a:solidFill>
                <a:latin typeface="Consolas"/>
              </a:rPr>
              <a:t>packet_count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0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dictionary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containing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association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&lt;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key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(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ipsrc,ipdst,portsrc,portdst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),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payload_string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&gt;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if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url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is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not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entirely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contained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in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only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one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packet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,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save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the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firt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part of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in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this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local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dict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when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I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find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\r\n in a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next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pkt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,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append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and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print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all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the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url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 err="1">
                <a:solidFill>
                  <a:srgbClr val="000000"/>
                </a:solidFill>
                <a:latin typeface="Consolas"/>
              </a:rPr>
              <a:t>local_dictionary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{}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endParaRPr lang="it-IT" sz="900" dirty="0"/>
          </a:p>
        </p:txBody>
      </p:sp>
    </p:spTree>
    <p:extLst>
      <p:ext uri="{BB962C8B-B14F-4D97-AF65-F5344CB8AC3E}">
        <p14:creationId xmlns:p14="http://schemas.microsoft.com/office/powerpoint/2010/main" val="335404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Filter</a:t>
            </a:r>
            <a:r>
              <a:rPr lang="it-IT" dirty="0"/>
              <a:t> HTTP </a:t>
            </a:r>
            <a:r>
              <a:rPr lang="it-IT" dirty="0" err="1"/>
              <a:t>traffic</a:t>
            </a:r>
            <a:r>
              <a:rPr lang="it-IT" dirty="0"/>
              <a:t> (</a:t>
            </a:r>
            <a:r>
              <a:rPr lang="it-IT" dirty="0" err="1"/>
              <a:t>version</a:t>
            </a:r>
            <a:r>
              <a:rPr lang="it-IT" dirty="0"/>
              <a:t> II)</a:t>
            </a:r>
            <a:br>
              <a:rPr lang="it-IT" dirty="0"/>
            </a:br>
            <a:r>
              <a:rPr lang="it-IT" sz="2800" dirty="0" smtClean="0"/>
              <a:t>http-parse-v2.py 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83568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179512" y="1340768"/>
            <a:ext cx="6532558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retrieve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raw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packet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from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socket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packet_str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os.read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(socket_fd,4096)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#set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packet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lenght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to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max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packet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lenght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on the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interface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packet_count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+= 1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it-IT" sz="900" dirty="0" smtClean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 smtClean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convert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packet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into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bytearray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packet_bytearray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bytearray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packet_str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#ethernet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header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length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ETH_HLEN = 14 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#IP HEADER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#https://tools.ietf.org/html/rfc791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 0 1 2 3 4 5 6 7 8 9 0 1 2 3 4 5 6 7 8 9 0 1 2 3 4 5 6 7 8 9 0 1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 +-+-+-+-+-+-+-+-+-+-+-+-+-+-+-+-+-+-+-+-+-+-+-+-+-+-+-+-+-+-+-+-+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 |Version|  IHL  |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Type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of Service|          Total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Length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        |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 +-+-+-+-+-+-+-+-+-+-+-+-+-+-+-+-+-+-+-+-+-+-+-+-+-+-+-+-+-+-+-+-+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#IHL : Internet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Header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Length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is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the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length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of the internet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header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value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to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multiply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* 4 byte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#e.g. IHL = 5 ; IP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Header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Length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= 5 * 4 byte = 20 byte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#Total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Lenght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: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This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16-bit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field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defines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the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entire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packet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size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, 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including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header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and data, in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bytes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.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calculate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packet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total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lenght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total_lenght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packet_bytearray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[ETH_HLEN + 2]           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load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MSB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total_lenght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total_lenght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&lt;&lt; 8                        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shift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MSB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total_lenght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total_lenght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+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packet_bytearray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[ETH_HLEN+3]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add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LSB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calculate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ip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header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lenght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ip_header_length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packet_bytearray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[ETH_HLEN]           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load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Byte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ip_header_length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ip_header_length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&amp; 0x0F              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mask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bits 0..3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ip_header_length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ip_header_length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&lt;&lt; 2                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shift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to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obtain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lenght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retrieve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ip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source/dest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ip_src_str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packet_str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[ETH_HLEN+12:ETH_HLEN+16]            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ip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source offset 12..15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ip_dst_str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packet_str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[ETH_HLEN+16:ETH_HLEN+20]            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ip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dest   offset 16..19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ip_src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toHex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ip_src_str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),16)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ip_dst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toHex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ip_dst_str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),16)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7586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0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Filter</a:t>
            </a:r>
            <a:r>
              <a:rPr lang="it-IT" dirty="0"/>
              <a:t> HTTP </a:t>
            </a:r>
            <a:r>
              <a:rPr lang="it-IT" dirty="0" err="1"/>
              <a:t>traffic</a:t>
            </a:r>
            <a:r>
              <a:rPr lang="it-IT" dirty="0"/>
              <a:t> (</a:t>
            </a:r>
            <a:r>
              <a:rPr lang="it-IT" dirty="0" err="1"/>
              <a:t>version</a:t>
            </a:r>
            <a:r>
              <a:rPr lang="it-IT" dirty="0"/>
              <a:t> II)</a:t>
            </a:r>
            <a:br>
              <a:rPr lang="it-IT" dirty="0"/>
            </a:br>
            <a:r>
              <a:rPr lang="it-IT" sz="2800" dirty="0" smtClean="0"/>
              <a:t>http-parse-v2.py 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83568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179512" y="1340768"/>
            <a:ext cx="672491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#TCP HEADER 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#https://www.rfc-editor.org/rfc/rfc793.txt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  12              13              14              15  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  0 1 2 3 4 5 6 7 8 9 0 1 2 3 4 5 6 7 8 9 0 1 2 3 4 5 6 7 8 9 0 1 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 +-+-+-+-+-+-+-+-+-+-+-+-+-+-+-+-+-+-+-+-+-+-+-+-+-+-+-+-+-+-+-+-+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 |  Data |           |U|A|P|R|S|F|                               |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 | Offset|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Reserved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 |R|C|S|S|Y|I|           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Window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            |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 |       |           |G|K|H|T|N|N|                               |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 +-+-+-+-+-+-+-+-+-+-+-+-+-+-+-+-+-+-+-+-+-+-+-+-+-+-+-+-+-+-+-+-+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#Data Offset: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This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indicates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where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the data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begins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.  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#The TCP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header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is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an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integral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number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of 32 bits long.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value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to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multiply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* 4 byte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#e.g.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DataOffset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= 5 ; TCP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Header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Length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= 5 * 4 byte = 20 byte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calculate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tcp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header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lenght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tcp_header_lenght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packet_bytearray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[ETH_HLEN +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ip_header_length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+ 12]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load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Byte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tcp_header_lenght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tcp_header_lenght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&amp; 0xF0                        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mask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bit 4..7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tcp_header_lenght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tcp_header_lenght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&gt;&gt; 2                          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#SHR 4 ; SHL 2 -&gt; SHR 2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retrieve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port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source/dest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port_src_str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packet_str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[ETH_HLEN+ip_header_length:ETH_HLEN+ip_header_length+2]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port_dst_str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packet_str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[ETH_HLEN+ip_header_length+2:ETH_HLEN+ip_header_length+4]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port_src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toHex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port_src_str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),16)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port_dst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toHex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port_dst_str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),16)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calculate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payload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offset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payload_offset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ETH_HLEN +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ip_header_length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+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tcp_header_lenght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payload_string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contains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only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packet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payload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payload_string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packet_str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[(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payload_offset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):(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len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packet_bytearray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))]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#CR + LF (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substring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to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find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)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crlf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>
                <a:solidFill>
                  <a:srgbClr val="0000FF"/>
                </a:solidFill>
                <a:latin typeface="Consolas"/>
              </a:rPr>
              <a:t>"\r\n"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current_Key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contains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ip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source/dest and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port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source/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map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useful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for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direct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bpf_sessions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map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access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current_Key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bpf_sessions.Key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ip_src,ip_dst,port_src,port_dst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7408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0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683568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107504" y="38994"/>
            <a:ext cx="5878532" cy="6961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8200"/>
                </a:solidFill>
                <a:latin typeface="Consolas"/>
              </a:rPr>
              <a:t>#looking for HTTP GET/POST request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if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((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payload_string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[:3] == </a:t>
            </a:r>
            <a:r>
              <a:rPr lang="en-US" sz="720" dirty="0">
                <a:solidFill>
                  <a:srgbClr val="0000FF"/>
                </a:solidFill>
                <a:latin typeface="Consolas"/>
              </a:rPr>
              <a:t>"GET"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)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or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payload_string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[:4] == </a:t>
            </a:r>
            <a:r>
              <a:rPr lang="en-US" sz="720" dirty="0">
                <a:solidFill>
                  <a:srgbClr val="0000FF"/>
                </a:solidFill>
                <a:latin typeface="Consolas"/>
              </a:rPr>
              <a:t>"POST"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)  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or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payload_string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[:4] == </a:t>
            </a:r>
            <a:r>
              <a:rPr lang="en-US" sz="720" dirty="0">
                <a:solidFill>
                  <a:srgbClr val="0000FF"/>
                </a:solidFill>
                <a:latin typeface="Consolas"/>
              </a:rPr>
              <a:t>"HTTP"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)  \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or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( 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payload_string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[:3] == </a:t>
            </a:r>
            <a:r>
              <a:rPr lang="en-US" sz="720" dirty="0">
                <a:solidFill>
                  <a:srgbClr val="0000FF"/>
                </a:solidFill>
                <a:latin typeface="Consolas"/>
              </a:rPr>
              <a:t>"PUT"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)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or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payload_string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[:6] == </a:t>
            </a:r>
            <a:r>
              <a:rPr lang="en-US" sz="720" dirty="0">
                <a:solidFill>
                  <a:srgbClr val="0000FF"/>
                </a:solidFill>
                <a:latin typeface="Consolas"/>
              </a:rPr>
              <a:t>"DELETE"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)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or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payload_string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[:4] == </a:t>
            </a:r>
            <a:r>
              <a:rPr lang="en-US" sz="720" dirty="0">
                <a:solidFill>
                  <a:srgbClr val="0000FF"/>
                </a:solidFill>
                <a:latin typeface="Consolas"/>
              </a:rPr>
              <a:t>"HEAD"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) ):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#match: HTTP GET/POST packet found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if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crlf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in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payload_string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):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en-US" sz="720" dirty="0" err="1">
                <a:solidFill>
                  <a:srgbClr val="008200"/>
                </a:solidFill>
                <a:latin typeface="Consolas"/>
              </a:rPr>
              <a:t>url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 entirely contained in first packet -&gt; print it all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printUntilCRLF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payload_string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)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#delete </a:t>
            </a:r>
            <a:r>
              <a:rPr lang="en-US" sz="720" dirty="0" err="1">
                <a:solidFill>
                  <a:srgbClr val="008200"/>
                </a:solidFill>
                <a:latin typeface="Consolas"/>
              </a:rPr>
              <a:t>current_Key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 from </a:t>
            </a:r>
            <a:r>
              <a:rPr lang="en-US" sz="720" dirty="0" err="1">
                <a:solidFill>
                  <a:srgbClr val="008200"/>
                </a:solidFill>
                <a:latin typeface="Consolas"/>
              </a:rPr>
              <a:t>bpf_sessions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, </a:t>
            </a:r>
            <a:r>
              <a:rPr lang="en-US" sz="720" dirty="0" err="1">
                <a:solidFill>
                  <a:srgbClr val="008200"/>
                </a:solidFill>
                <a:latin typeface="Consolas"/>
              </a:rPr>
              <a:t>url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 already printed. current session not useful anymore 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try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: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del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bpf_sessions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current_Key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]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except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: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print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en-US" sz="720" dirty="0">
                <a:solidFill>
                  <a:srgbClr val="0000FF"/>
                </a:solidFill>
                <a:latin typeface="Consolas"/>
              </a:rPr>
              <a:t>"error during delete from </a:t>
            </a:r>
            <a:r>
              <a:rPr lang="en-US" sz="720" dirty="0" err="1">
                <a:solidFill>
                  <a:srgbClr val="0000FF"/>
                </a:solidFill>
                <a:latin typeface="Consolas"/>
              </a:rPr>
              <a:t>bpf</a:t>
            </a:r>
            <a:r>
              <a:rPr lang="en-US" sz="720" dirty="0">
                <a:solidFill>
                  <a:srgbClr val="0000FF"/>
                </a:solidFill>
                <a:latin typeface="Consolas"/>
              </a:rPr>
              <a:t> map "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)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else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: 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en-US" sz="720" dirty="0" err="1">
                <a:solidFill>
                  <a:srgbClr val="008200"/>
                </a:solidFill>
                <a:latin typeface="Consolas"/>
              </a:rPr>
              <a:t>url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 NOT entirely contained in first packet   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#not found \r\n in payload. 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#save current part of the </a:t>
            </a:r>
            <a:r>
              <a:rPr lang="en-US" sz="720" dirty="0" err="1">
                <a:solidFill>
                  <a:srgbClr val="008200"/>
                </a:solidFill>
                <a:latin typeface="Consolas"/>
              </a:rPr>
              <a:t>payload_string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 in dictionary &lt;key(</a:t>
            </a:r>
            <a:r>
              <a:rPr lang="en-US" sz="720" dirty="0" err="1">
                <a:solidFill>
                  <a:srgbClr val="008200"/>
                </a:solidFill>
                <a:latin typeface="Consolas"/>
              </a:rPr>
              <a:t>ips,ipd,ports,portd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),</a:t>
            </a:r>
            <a:r>
              <a:rPr lang="en-US" sz="720" dirty="0" err="1">
                <a:solidFill>
                  <a:srgbClr val="008200"/>
                </a:solidFill>
                <a:latin typeface="Consolas"/>
              </a:rPr>
              <a:t>payload_string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&gt;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local_dictionary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binascii.hexlify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current_Key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)] = 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payload_string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else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: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#NO match: HTTP GET/POST  NOT found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#check if the packet belong to a session saved in </a:t>
            </a:r>
            <a:r>
              <a:rPr lang="en-US" sz="720" dirty="0" err="1">
                <a:solidFill>
                  <a:srgbClr val="008200"/>
                </a:solidFill>
                <a:latin typeface="Consolas"/>
              </a:rPr>
              <a:t>bpf_sessions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if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current_Key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in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bpf_sessions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):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#check id the packet belong to a session saved in </a:t>
            </a:r>
            <a:r>
              <a:rPr lang="en-US" sz="720" dirty="0" err="1">
                <a:solidFill>
                  <a:srgbClr val="008200"/>
                </a:solidFill>
                <a:latin typeface="Consolas"/>
              </a:rPr>
              <a:t>local_dictionary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#(</a:t>
            </a:r>
            <a:r>
              <a:rPr lang="en-US" sz="720" dirty="0" err="1">
                <a:solidFill>
                  <a:srgbClr val="008200"/>
                </a:solidFill>
                <a:latin typeface="Consolas"/>
              </a:rPr>
              <a:t>local_dictionary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en-US" sz="720" dirty="0" err="1">
                <a:solidFill>
                  <a:srgbClr val="008200"/>
                </a:solidFill>
                <a:latin typeface="Consolas"/>
              </a:rPr>
              <a:t>mantains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 HTTP GET/POST </a:t>
            </a:r>
            <a:r>
              <a:rPr lang="en-US" sz="720" dirty="0" err="1">
                <a:solidFill>
                  <a:srgbClr val="008200"/>
                </a:solidFill>
                <a:latin typeface="Consolas"/>
              </a:rPr>
              <a:t>url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 not printed yet because </a:t>
            </a:r>
            <a:r>
              <a:rPr lang="en-US" sz="720" dirty="0" err="1">
                <a:solidFill>
                  <a:srgbClr val="008200"/>
                </a:solidFill>
                <a:latin typeface="Consolas"/>
              </a:rPr>
              <a:t>splitted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 in N packets)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if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binascii.hexlify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current_Key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)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in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local_dictionary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):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#first part of the HTTP GET/POST </a:t>
            </a:r>
            <a:r>
              <a:rPr lang="en-US" sz="720" dirty="0" err="1">
                <a:solidFill>
                  <a:srgbClr val="008200"/>
                </a:solidFill>
                <a:latin typeface="Consolas"/>
              </a:rPr>
              <a:t>url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 is already present in local dictionary (</a:t>
            </a:r>
            <a:r>
              <a:rPr lang="en-US" sz="720" dirty="0" err="1">
                <a:solidFill>
                  <a:srgbClr val="008200"/>
                </a:solidFill>
                <a:latin typeface="Consolas"/>
              </a:rPr>
              <a:t>prev_payload_string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)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prev_payload_string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local_dictionary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binascii.hexlify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current_Key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)]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#looking for CR+LF in current packet. 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if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crlf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in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payload_string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):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  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#last packet. containing last part of HTTP GET/POST </a:t>
            </a:r>
            <a:r>
              <a:rPr lang="en-US" sz="720" dirty="0" err="1">
                <a:solidFill>
                  <a:srgbClr val="008200"/>
                </a:solidFill>
                <a:latin typeface="Consolas"/>
              </a:rPr>
              <a:t>url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en-US" sz="720" dirty="0" err="1">
                <a:solidFill>
                  <a:srgbClr val="008200"/>
                </a:solidFill>
                <a:latin typeface="Consolas"/>
              </a:rPr>
              <a:t>splitted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 in N packets.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  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#append current payload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  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prev_payload_string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+= 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payload_string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  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#print HTTP GET/POST </a:t>
            </a:r>
            <a:r>
              <a:rPr lang="en-US" sz="720" dirty="0" err="1">
                <a:solidFill>
                  <a:srgbClr val="008200"/>
                </a:solidFill>
                <a:latin typeface="Consolas"/>
              </a:rPr>
              <a:t>url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  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printUntilCRLF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prev_payload_string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)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  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#clean </a:t>
            </a:r>
            <a:r>
              <a:rPr lang="en-US" sz="720" dirty="0" err="1">
                <a:solidFill>
                  <a:srgbClr val="008200"/>
                </a:solidFill>
                <a:latin typeface="Consolas"/>
              </a:rPr>
              <a:t>bpf_sessions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 &amp; </a:t>
            </a:r>
            <a:r>
              <a:rPr lang="en-US" sz="720" dirty="0" err="1">
                <a:solidFill>
                  <a:srgbClr val="008200"/>
                </a:solidFill>
                <a:latin typeface="Consolas"/>
              </a:rPr>
              <a:t>local_dictionary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 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try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: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   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del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bpf_sessions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current_Key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]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   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del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local_dictionary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binascii.hexlify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current_Key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)]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 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except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: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   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print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en-US" sz="720" dirty="0">
                <a:solidFill>
                  <a:srgbClr val="0000FF"/>
                </a:solidFill>
                <a:latin typeface="Consolas"/>
              </a:rPr>
              <a:t>"error deleting from map or dictionary"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)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else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: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  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#NOT last packet. containing part of HTTP GET/POST </a:t>
            </a:r>
            <a:r>
              <a:rPr lang="en-US" sz="720" dirty="0" err="1">
                <a:solidFill>
                  <a:srgbClr val="008200"/>
                </a:solidFill>
                <a:latin typeface="Consolas"/>
              </a:rPr>
              <a:t>url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en-US" sz="720" dirty="0" err="1">
                <a:solidFill>
                  <a:srgbClr val="008200"/>
                </a:solidFill>
                <a:latin typeface="Consolas"/>
              </a:rPr>
              <a:t>splitted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 in N packets.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  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#append current payload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  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prev_payload_string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+= 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payload_string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  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#check if not size exceeding (usually HTTP GET/POST </a:t>
            </a:r>
            <a:r>
              <a:rPr lang="en-US" sz="720" dirty="0" err="1">
                <a:solidFill>
                  <a:srgbClr val="008200"/>
                </a:solidFill>
                <a:latin typeface="Consolas"/>
              </a:rPr>
              <a:t>url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 &lt; 8K )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 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if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len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prev_payload_string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) &gt; MAX_URL_STRING_LEN):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   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print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72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720" dirty="0" err="1">
                <a:solidFill>
                  <a:srgbClr val="0000FF"/>
                </a:solidFill>
                <a:latin typeface="Consolas"/>
              </a:rPr>
              <a:t>url</a:t>
            </a:r>
            <a:r>
              <a:rPr lang="en-US" sz="720" dirty="0">
                <a:solidFill>
                  <a:srgbClr val="0000FF"/>
                </a:solidFill>
                <a:latin typeface="Consolas"/>
              </a:rPr>
              <a:t> too long"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)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   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try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: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     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del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bpf_sessions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current_Key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]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     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del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local_dictionary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binascii.hexlify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current_Key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)]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   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except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: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     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print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en-US" sz="720" dirty="0">
                <a:solidFill>
                  <a:srgbClr val="0000FF"/>
                </a:solidFill>
                <a:latin typeface="Consolas"/>
              </a:rPr>
              <a:t>"error deleting from map or </a:t>
            </a:r>
            <a:r>
              <a:rPr lang="en-US" sz="720" dirty="0" err="1">
                <a:solidFill>
                  <a:srgbClr val="0000FF"/>
                </a:solidFill>
                <a:latin typeface="Consolas"/>
              </a:rPr>
              <a:t>dict</a:t>
            </a:r>
            <a:r>
              <a:rPr lang="en-US" sz="72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)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  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#update dictionary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  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local_dictionary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binascii.hexlify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current_Key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)] = 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prev_payload_string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 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else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: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#first part of the HTTP GET/POST </a:t>
            </a:r>
            <a:r>
              <a:rPr lang="en-US" sz="720" dirty="0" err="1">
                <a:solidFill>
                  <a:srgbClr val="008200"/>
                </a:solidFill>
                <a:latin typeface="Consolas"/>
              </a:rPr>
              <a:t>url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 is NOT present in local dictionary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en-US" sz="720" dirty="0" err="1">
                <a:solidFill>
                  <a:srgbClr val="008200"/>
                </a:solidFill>
                <a:latin typeface="Consolas"/>
              </a:rPr>
              <a:t>bpf_sessions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 contains invalid entry -&gt; delete it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try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: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 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del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bpf_sessions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current_Key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]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except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: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 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print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en-US" sz="720" dirty="0">
                <a:solidFill>
                  <a:srgbClr val="0000FF"/>
                </a:solidFill>
                <a:latin typeface="Consolas"/>
              </a:rPr>
              <a:t>"error del </a:t>
            </a:r>
            <a:r>
              <a:rPr lang="en-US" sz="720" dirty="0" err="1">
                <a:solidFill>
                  <a:srgbClr val="0000FF"/>
                </a:solidFill>
                <a:latin typeface="Consolas"/>
              </a:rPr>
              <a:t>bpf_session</a:t>
            </a:r>
            <a:r>
              <a:rPr lang="en-US" sz="72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)  </a:t>
            </a:r>
            <a:endParaRPr lang="en-US" sz="720" b="0" i="0" dirty="0">
              <a:solidFill>
                <a:srgbClr val="5C5C5C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8021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Filter</a:t>
            </a:r>
            <a:r>
              <a:rPr lang="it-IT" dirty="0"/>
              <a:t> HTTP </a:t>
            </a:r>
            <a:r>
              <a:rPr lang="it-IT" dirty="0" err="1"/>
              <a:t>traffic</a:t>
            </a:r>
            <a:r>
              <a:rPr lang="it-IT" dirty="0"/>
              <a:t> (</a:t>
            </a:r>
            <a:r>
              <a:rPr lang="it-IT" dirty="0" err="1"/>
              <a:t>version</a:t>
            </a:r>
            <a:r>
              <a:rPr lang="it-IT" dirty="0"/>
              <a:t> II)</a:t>
            </a:r>
            <a:br>
              <a:rPr lang="it-IT" dirty="0"/>
            </a:br>
            <a:r>
              <a:rPr lang="it-IT" sz="2800" dirty="0" smtClean="0"/>
              <a:t>http-parse-v2.py 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83568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346047" y="1628800"/>
            <a:ext cx="5763116" cy="4108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CLEANUP_N_PACKETS  = 50   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run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cleanup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every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CLEANUP_N_PACKETS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packets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received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MAX_URL_STRING_LEN = 8192 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max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url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string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len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(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usually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8K)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MAX_AGE_SECONDS    = 30   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max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age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entry in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bpf_sessions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map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cleanup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function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b="1" dirty="0" err="1">
                <a:solidFill>
                  <a:srgbClr val="006699"/>
                </a:solidFill>
                <a:latin typeface="Consolas"/>
              </a:rPr>
              <a:t>def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cleanup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():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get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current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time in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seconds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current_time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time.time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())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looking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for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leaf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having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: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timestap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 == 0        --&gt; update with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current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timestamp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#AGE &gt; MAX_AGE_SECONDS --&gt; delete item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b="1" dirty="0">
                <a:solidFill>
                  <a:srgbClr val="006699"/>
                </a:solidFill>
                <a:latin typeface="Consolas"/>
              </a:rPr>
              <a:t>for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key,leaf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it-IT" sz="900" b="1" dirty="0">
                <a:solidFill>
                  <a:srgbClr val="006699"/>
                </a:solidFill>
                <a:latin typeface="Consolas"/>
              </a:rPr>
              <a:t>in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bpf_sessions.items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():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it-IT" sz="900" b="1" dirty="0" err="1">
                <a:solidFill>
                  <a:srgbClr val="006699"/>
                </a:solidFill>
                <a:latin typeface="Consolas"/>
              </a:rPr>
              <a:t>try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: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current_leaf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bpf_sessions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key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]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#set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timestamp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if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timestamp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== 0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it-IT" sz="900" b="1" dirty="0" err="1">
                <a:solidFill>
                  <a:srgbClr val="006699"/>
                </a:solidFill>
                <a:latin typeface="Consolas"/>
              </a:rPr>
              <a:t>if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current_leaf.timestamp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== 0):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    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bpf_sessions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key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]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bpf_sessions.Leaf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current_time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it-IT" sz="900" b="1" dirty="0">
                <a:solidFill>
                  <a:srgbClr val="006699"/>
                </a:solidFill>
                <a:latin typeface="Consolas"/>
              </a:rPr>
              <a:t>else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: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  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#delete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older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entries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      </a:t>
            </a:r>
            <a:r>
              <a:rPr lang="it-IT" sz="900" b="1" dirty="0" err="1">
                <a:solidFill>
                  <a:srgbClr val="006699"/>
                </a:solidFill>
                <a:latin typeface="Consolas"/>
              </a:rPr>
              <a:t>if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current_time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-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current_leaf.timestamp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&gt; MAX_AGE_SECONDS):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it-IT" sz="900" b="1" dirty="0">
                <a:solidFill>
                  <a:srgbClr val="006699"/>
                </a:solidFill>
                <a:latin typeface="Consolas"/>
              </a:rPr>
              <a:t>del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bpf_sessions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key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]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it-IT" sz="900" b="1" dirty="0" err="1">
                <a:solidFill>
                  <a:srgbClr val="006699"/>
                </a:solidFill>
                <a:latin typeface="Consolas"/>
              </a:rPr>
              <a:t>except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: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it-IT" sz="900" b="1" dirty="0" err="1">
                <a:solidFill>
                  <a:srgbClr val="006699"/>
                </a:solidFill>
                <a:latin typeface="Consolas"/>
              </a:rPr>
              <a:t>print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9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it-IT" sz="900" dirty="0" err="1">
                <a:solidFill>
                  <a:srgbClr val="0000FF"/>
                </a:solidFill>
                <a:latin typeface="Consolas"/>
              </a:rPr>
              <a:t>cleanup</a:t>
            </a:r>
            <a:r>
              <a:rPr lang="it-IT" sz="900" dirty="0">
                <a:solidFill>
                  <a:srgbClr val="0000FF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00FF"/>
                </a:solidFill>
                <a:latin typeface="Consolas"/>
              </a:rPr>
              <a:t>exception</a:t>
            </a:r>
            <a:r>
              <a:rPr lang="it-IT" sz="900" dirty="0">
                <a:solidFill>
                  <a:srgbClr val="0000FF"/>
                </a:solidFill>
                <a:latin typeface="Consolas"/>
              </a:rPr>
              <a:t>."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b="1" dirty="0" err="1">
                <a:solidFill>
                  <a:srgbClr val="006699"/>
                </a:solidFill>
                <a:latin typeface="Consolas"/>
              </a:rPr>
              <a:t>return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check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if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dirty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entry are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present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in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bpf_sessions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b="1" dirty="0" err="1">
                <a:solidFill>
                  <a:srgbClr val="006699"/>
                </a:solidFill>
                <a:latin typeface="Consolas"/>
              </a:rPr>
              <a:t>if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(((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packet_count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 % CLEANUP_N_PACKETS) == 0):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cleanup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()  </a:t>
            </a:r>
            <a:endParaRPr lang="it-IT" sz="900" b="0" i="0" dirty="0">
              <a:solidFill>
                <a:srgbClr val="5C5C5C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3719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Project Code Links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604664"/>
          </a:xfrm>
        </p:spPr>
        <p:txBody>
          <a:bodyPr/>
          <a:lstStyle/>
          <a:p>
            <a:r>
              <a:rPr lang="it-IT" dirty="0">
                <a:hlinkClick r:id="rId2"/>
              </a:rPr>
              <a:t>https://</a:t>
            </a:r>
            <a:r>
              <a:rPr lang="it-IT" dirty="0" smtClean="0">
                <a:hlinkClick r:id="rId2"/>
              </a:rPr>
              <a:t>github.com/netgroup-polito/ebpf-test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452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Conclusions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EBPF is very powerful for some specific kind of analysis </a:t>
            </a:r>
            <a:r>
              <a:rPr lang="en-US" dirty="0"/>
              <a:t>and processing. For Example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statistics</a:t>
            </a:r>
            <a:r>
              <a:rPr lang="en-US" dirty="0"/>
              <a:t> on traffic type, 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traffic control</a:t>
            </a:r>
            <a:r>
              <a:rPr lang="en-US" dirty="0"/>
              <a:t>,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kernel events </a:t>
            </a:r>
            <a:r>
              <a:rPr lang="en-US" dirty="0"/>
              <a:t>and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analysis </a:t>
            </a:r>
            <a:r>
              <a:rPr lang="en-US" dirty="0"/>
              <a:t>etc...</a:t>
            </a:r>
          </a:p>
          <a:p>
            <a:r>
              <a:rPr lang="en-US" dirty="0"/>
              <a:t>In my case (Application-layer traffic) some constraints on </a:t>
            </a:r>
            <a:r>
              <a:rPr lang="en-US" dirty="0" err="1"/>
              <a:t>eBPF</a:t>
            </a:r>
            <a:r>
              <a:rPr lang="en-US" dirty="0"/>
              <a:t> language forced me to split this type of analysis in part in </a:t>
            </a:r>
            <a:r>
              <a:rPr lang="en-US" dirty="0" err="1"/>
              <a:t>eBPF</a:t>
            </a:r>
            <a:r>
              <a:rPr lang="en-US" dirty="0"/>
              <a:t> and in part in </a:t>
            </a:r>
            <a:r>
              <a:rPr lang="en-US" dirty="0" err="1"/>
              <a:t>userspace</a:t>
            </a:r>
            <a:r>
              <a:rPr lang="en-US" dirty="0"/>
              <a:t>.</a:t>
            </a:r>
          </a:p>
          <a:p>
            <a:r>
              <a:rPr lang="en-US" dirty="0"/>
              <a:t>This hybrid approach is the only way because I can't perform complex HTTP payload analysis inside </a:t>
            </a:r>
            <a:r>
              <a:rPr lang="en-US" dirty="0" err="1"/>
              <a:t>ebpf</a:t>
            </a:r>
            <a:r>
              <a:rPr lang="en-US" dirty="0"/>
              <a:t> program, mainly because of limitations on string operation.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608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BPF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eBPF</a:t>
            </a:r>
            <a:r>
              <a:rPr lang="en-US" dirty="0"/>
              <a:t> - </a:t>
            </a:r>
            <a:r>
              <a:rPr lang="en-US" dirty="0" smtClean="0"/>
              <a:t>Extended </a:t>
            </a:r>
            <a:r>
              <a:rPr lang="en-US" dirty="0"/>
              <a:t>BPF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Idea</a:t>
            </a:r>
            <a:r>
              <a:rPr lang="it-IT" dirty="0"/>
              <a:t>: </a:t>
            </a:r>
            <a:r>
              <a:rPr lang="it-IT" dirty="0" err="1"/>
              <a:t>improve</a:t>
            </a:r>
            <a:r>
              <a:rPr lang="it-IT" dirty="0"/>
              <a:t> and </a:t>
            </a:r>
            <a:r>
              <a:rPr lang="it-IT" dirty="0" err="1"/>
              <a:t>extend</a:t>
            </a:r>
            <a:r>
              <a:rPr lang="it-IT" dirty="0"/>
              <a:t> </a:t>
            </a:r>
            <a:r>
              <a:rPr lang="it-IT" dirty="0" err="1"/>
              <a:t>existing</a:t>
            </a:r>
            <a:r>
              <a:rPr lang="it-IT" dirty="0"/>
              <a:t> BPF </a:t>
            </a:r>
            <a:r>
              <a:rPr lang="it-IT" dirty="0" err="1"/>
              <a:t>infrastructure</a:t>
            </a:r>
            <a:r>
              <a:rPr lang="it-IT" dirty="0"/>
              <a:t>.</a:t>
            </a:r>
          </a:p>
          <a:p>
            <a:r>
              <a:rPr lang="it-IT" dirty="0"/>
              <a:t>Programs can be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written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C and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translated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into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eBPF</a:t>
            </a:r>
            <a:r>
              <a:rPr lang="it-IT" dirty="0" smtClean="0"/>
              <a:t>.</a:t>
            </a:r>
          </a:p>
          <a:p>
            <a:r>
              <a:rPr lang="it-IT" dirty="0"/>
              <a:t>New set of </a:t>
            </a:r>
            <a:r>
              <a:rPr lang="it-IT" dirty="0" err="1"/>
              <a:t>patches</a:t>
            </a:r>
            <a:r>
              <a:rPr lang="it-IT" dirty="0"/>
              <a:t> </a:t>
            </a:r>
            <a:r>
              <a:rPr lang="it-IT" dirty="0" err="1"/>
              <a:t>introduced</a:t>
            </a:r>
            <a:r>
              <a:rPr lang="it-IT" dirty="0"/>
              <a:t> in the Linux </a:t>
            </a:r>
            <a:r>
              <a:rPr lang="it-IT" dirty="0" err="1"/>
              <a:t>kernel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3.15 (</a:t>
            </a:r>
            <a:r>
              <a:rPr lang="it-IT" dirty="0" err="1"/>
              <a:t>June</a:t>
            </a:r>
            <a:r>
              <a:rPr lang="it-IT" dirty="0"/>
              <a:t> 8th, 2014).</a:t>
            </a:r>
          </a:p>
          <a:p>
            <a:r>
              <a:rPr lang="it-IT" dirty="0" err="1"/>
              <a:t>Current</a:t>
            </a:r>
            <a:r>
              <a:rPr lang="it-IT" dirty="0"/>
              <a:t> Linux </a:t>
            </a:r>
            <a:r>
              <a:rPr lang="it-IT" dirty="0" err="1"/>
              <a:t>kernel</a:t>
            </a:r>
            <a:r>
              <a:rPr lang="it-IT" dirty="0"/>
              <a:t> </a:t>
            </a:r>
            <a:r>
              <a:rPr lang="it-IT" dirty="0" err="1"/>
              <a:t>version</a:t>
            </a:r>
            <a:r>
              <a:rPr lang="it-IT" dirty="0"/>
              <a:t> 4.3.99 (</a:t>
            </a:r>
            <a:r>
              <a:rPr lang="it-IT" dirty="0" err="1"/>
              <a:t>November</a:t>
            </a:r>
            <a:r>
              <a:rPr lang="it-IT" dirty="0"/>
              <a:t> 2015</a:t>
            </a:r>
            <a:r>
              <a:rPr lang="it-IT" dirty="0" smtClean="0"/>
              <a:t>).</a:t>
            </a:r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Cases</a:t>
            </a:r>
            <a:r>
              <a:rPr lang="it-IT" dirty="0"/>
              <a:t>:</a:t>
            </a:r>
          </a:p>
          <a:p>
            <a:r>
              <a:rPr lang="it-IT" dirty="0"/>
              <a:t>Networking (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packet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filtrering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 network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traffic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control</a:t>
            </a:r>
            <a:r>
              <a:rPr lang="it-IT" dirty="0"/>
              <a:t>, </a:t>
            </a:r>
            <a:r>
              <a:rPr lang="it-IT" dirty="0" err="1"/>
              <a:t>etc</a:t>
            </a:r>
            <a:r>
              <a:rPr lang="it-IT" dirty="0"/>
              <a:t> ...)</a:t>
            </a:r>
          </a:p>
          <a:p>
            <a:r>
              <a:rPr lang="it-IT" dirty="0" err="1"/>
              <a:t>Tracing</a:t>
            </a:r>
            <a:r>
              <a:rPr lang="it-IT" dirty="0"/>
              <a:t> (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analytics</a:t>
            </a:r>
            <a:r>
              <a:rPr lang="it-IT" dirty="0"/>
              <a:t>,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monitoring</a:t>
            </a:r>
            <a:r>
              <a:rPr lang="it-IT" dirty="0"/>
              <a:t>,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debugging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288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eBPF</a:t>
            </a:r>
            <a:r>
              <a:rPr lang="en-US" dirty="0"/>
              <a:t> </a:t>
            </a:r>
            <a:r>
              <a:rPr lang="en-US" dirty="0" err="1"/>
              <a:t>Usecases</a:t>
            </a:r>
            <a:r>
              <a:rPr lang="en-US" dirty="0"/>
              <a:t> &amp; Examples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04775" indent="0">
              <a:buClr>
                <a:srgbClr val="FF6633"/>
              </a:buClr>
              <a:buSzPct val="45000"/>
              <a:buNone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100" b="1" dirty="0"/>
              <a:t>Some </a:t>
            </a:r>
            <a:r>
              <a:rPr lang="en-US" sz="2100" b="1" dirty="0" err="1"/>
              <a:t>eBPF</a:t>
            </a:r>
            <a:r>
              <a:rPr lang="en-US" sz="2100" b="1" dirty="0"/>
              <a:t> example using BCC (from https://github.com/iovisor/bcc) </a:t>
            </a:r>
          </a:p>
          <a:p>
            <a:pPr marL="423863" indent="-319088"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400" dirty="0">
                <a:solidFill>
                  <a:srgbClr val="CCCCFF"/>
                </a:solidFill>
                <a:hlinkClick r:id="rId2"/>
              </a:rPr>
              <a:t>tools/</a:t>
            </a:r>
            <a:r>
              <a:rPr lang="en-US" sz="2400" dirty="0" err="1">
                <a:solidFill>
                  <a:srgbClr val="CCCCFF"/>
                </a:solidFill>
                <a:hlinkClick r:id="rId2"/>
              </a:rPr>
              <a:t>tcpaccept</a:t>
            </a:r>
            <a:r>
              <a:rPr lang="en-US" sz="2400" dirty="0">
                <a:solidFill>
                  <a:srgbClr val="CCCCFF"/>
                </a:solidFill>
                <a:hlinkClick r:id="rId2"/>
              </a:rPr>
              <a:t>:</a:t>
            </a:r>
            <a:r>
              <a:rPr lang="en-US" sz="2400" dirty="0"/>
              <a:t> Trace TCP passive connections (accept()).</a:t>
            </a:r>
          </a:p>
          <a:p>
            <a:pPr marL="423863" indent="-319088"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400" dirty="0">
                <a:solidFill>
                  <a:srgbClr val="CCCCFF"/>
                </a:solidFill>
                <a:hlinkClick r:id="rId3"/>
              </a:rPr>
              <a:t>tools/</a:t>
            </a:r>
            <a:r>
              <a:rPr lang="en-US" sz="2400" dirty="0" err="1">
                <a:solidFill>
                  <a:srgbClr val="CCCCFF"/>
                </a:solidFill>
                <a:hlinkClick r:id="rId3"/>
              </a:rPr>
              <a:t>tcpconnect:</a:t>
            </a:r>
            <a:r>
              <a:rPr lang="en-US" sz="2400" dirty="0" err="1"/>
              <a:t>Trace</a:t>
            </a:r>
            <a:r>
              <a:rPr lang="en-US" sz="2400" dirty="0"/>
              <a:t> TCP active connections (connect()).</a:t>
            </a:r>
          </a:p>
          <a:p>
            <a:pPr marL="423863" indent="-319088"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400" dirty="0">
                <a:solidFill>
                  <a:srgbClr val="CCCCFF"/>
                </a:solidFill>
                <a:hlinkClick r:id="rId4"/>
              </a:rPr>
              <a:t>examples/</a:t>
            </a:r>
            <a:r>
              <a:rPr lang="en-US" sz="2400" dirty="0" err="1">
                <a:solidFill>
                  <a:srgbClr val="CCCCFF"/>
                </a:solidFill>
                <a:hlinkClick r:id="rId4"/>
              </a:rPr>
              <a:t>distributed_bridge</a:t>
            </a:r>
            <a:r>
              <a:rPr lang="en-US" sz="2400" dirty="0">
                <a:solidFill>
                  <a:srgbClr val="CCCCFF"/>
                </a:solidFill>
                <a:hlinkClick r:id="rId4"/>
              </a:rPr>
              <a:t>/:</a:t>
            </a:r>
            <a:r>
              <a:rPr lang="en-US" sz="2400" dirty="0"/>
              <a:t> Distributed bridge example.</a:t>
            </a:r>
          </a:p>
          <a:p>
            <a:pPr marL="423863" indent="-319088"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400" dirty="0">
                <a:solidFill>
                  <a:srgbClr val="CCCCFF"/>
                </a:solidFill>
                <a:hlinkClick r:id="rId5"/>
              </a:rPr>
              <a:t>examples/simple_tc.py:</a:t>
            </a:r>
            <a:r>
              <a:rPr lang="en-US" sz="2400" dirty="0"/>
              <a:t> Simple traffic control example.</a:t>
            </a:r>
          </a:p>
          <a:p>
            <a:pPr marL="423863" indent="-319088"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400" dirty="0">
                <a:solidFill>
                  <a:srgbClr val="CCCCFF"/>
                </a:solidFill>
                <a:hlinkClick r:id="rId6"/>
              </a:rPr>
              <a:t>examples/tc_neighbor_sharing.py</a:t>
            </a:r>
            <a:r>
              <a:rPr lang="en-US" sz="2400" dirty="0"/>
              <a:t>: Per-IP classification and rate limiting.</a:t>
            </a:r>
          </a:p>
          <a:p>
            <a:pPr marL="423863" indent="-319088"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400" dirty="0">
                <a:solidFill>
                  <a:srgbClr val="CCCCFF"/>
                </a:solidFill>
                <a:hlinkClick r:id="rId7"/>
              </a:rPr>
              <a:t>examples/</a:t>
            </a:r>
            <a:r>
              <a:rPr lang="en-US" sz="2400" dirty="0" err="1">
                <a:solidFill>
                  <a:srgbClr val="CCCCFF"/>
                </a:solidFill>
                <a:hlinkClick r:id="rId7"/>
              </a:rPr>
              <a:t>tunnel_monitor</a:t>
            </a:r>
            <a:r>
              <a:rPr lang="en-US" sz="2400" dirty="0">
                <a:solidFill>
                  <a:srgbClr val="CCCCFF"/>
                </a:solidFill>
                <a:hlinkClick r:id="rId7"/>
              </a:rPr>
              <a:t>/:</a:t>
            </a:r>
            <a:r>
              <a:rPr lang="en-US" sz="2400" dirty="0"/>
              <a:t> Efficiently monitor traffic flows.</a:t>
            </a:r>
          </a:p>
          <a:p>
            <a:pPr marL="423863" indent="-319088"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400" dirty="0">
                <a:solidFill>
                  <a:srgbClr val="CCCCFF"/>
                </a:solidFill>
                <a:hlinkClick r:id="rId8"/>
              </a:rPr>
              <a:t>examples/vlan_learning.py:</a:t>
            </a:r>
            <a:r>
              <a:rPr lang="en-US" sz="2400" dirty="0"/>
              <a:t> </a:t>
            </a:r>
            <a:r>
              <a:rPr lang="en-US" sz="2400" dirty="0" err="1"/>
              <a:t>Demux</a:t>
            </a:r>
            <a:r>
              <a:rPr lang="en-US" sz="2400" dirty="0"/>
              <a:t> Ethernet traffic into worker </a:t>
            </a:r>
            <a:r>
              <a:rPr lang="en-US" sz="2400" dirty="0" err="1"/>
              <a:t>veth+namespaces</a:t>
            </a:r>
            <a:r>
              <a:rPr lang="en-US" sz="2400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397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Links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800600"/>
          </a:xfrm>
        </p:spPr>
        <p:txBody>
          <a:bodyPr>
            <a:normAutofit fontScale="55000" lnSpcReduction="20000"/>
          </a:bodyPr>
          <a:lstStyle/>
          <a:p>
            <a:pPr marL="423863" indent="-319088">
              <a:spcAft>
                <a:spcPts val="863"/>
              </a:spcAft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400" dirty="0">
                <a:solidFill>
                  <a:srgbClr val="CCCCFF"/>
                </a:solidFill>
                <a:hlinkClick r:id="rId2"/>
              </a:rPr>
              <a:t>https://github.com/iovisor/bcc</a:t>
            </a:r>
          </a:p>
          <a:p>
            <a:pPr marL="423863" indent="-319088">
              <a:spcAft>
                <a:spcPts val="863"/>
              </a:spcAft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400" dirty="0">
                <a:solidFill>
                  <a:srgbClr val="CCCCFF"/>
                </a:solidFill>
                <a:hlinkClick r:id="rId3"/>
              </a:rPr>
              <a:t>https://github.com/iovisor/bpf-docs</a:t>
            </a:r>
          </a:p>
          <a:p>
            <a:pPr marL="423863" indent="-319088">
              <a:spcAft>
                <a:spcPts val="863"/>
              </a:spcAft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400" dirty="0">
                <a:solidFill>
                  <a:srgbClr val="CCCCFF"/>
                </a:solidFill>
                <a:hlinkClick r:id="rId4"/>
              </a:rPr>
              <a:t>http://lwn.net/Articles/603984/</a:t>
            </a:r>
          </a:p>
          <a:p>
            <a:pPr marL="423863" indent="-319088">
              <a:spcAft>
                <a:spcPts val="863"/>
              </a:spcAft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400" dirty="0">
                <a:solidFill>
                  <a:srgbClr val="CCCCFF"/>
                </a:solidFill>
                <a:hlinkClick r:id="rId5"/>
              </a:rPr>
              <a:t>http://lwn.net/Articles/603983/</a:t>
            </a:r>
          </a:p>
          <a:p>
            <a:pPr marL="423863" indent="-319088">
              <a:spcAft>
                <a:spcPts val="863"/>
              </a:spcAft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400" dirty="0">
                <a:solidFill>
                  <a:srgbClr val="CCCCFF"/>
                </a:solidFill>
                <a:hlinkClick r:id="rId6"/>
              </a:rPr>
              <a:t>https://lwn.net/Articles/625224/</a:t>
            </a:r>
          </a:p>
          <a:p>
            <a:pPr marL="423863" indent="-319088">
              <a:spcAft>
                <a:spcPts val="863"/>
              </a:spcAft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400" dirty="0">
                <a:solidFill>
                  <a:srgbClr val="CCCCFF"/>
                </a:solidFill>
                <a:hlinkClick r:id="rId7"/>
              </a:rPr>
              <a:t>https://www.kernel.org/doc/Documentation/networking/filter.txt</a:t>
            </a:r>
          </a:p>
          <a:p>
            <a:pPr marL="423863" indent="-319088">
              <a:spcAft>
                <a:spcPts val="863"/>
              </a:spcAft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400" dirty="0">
                <a:solidFill>
                  <a:srgbClr val="CCCCFF"/>
                </a:solidFill>
                <a:hlinkClick r:id="rId8"/>
              </a:rPr>
              <a:t>http://man7.org/linux/man-pages/man2/bpf.2.html</a:t>
            </a:r>
          </a:p>
          <a:p>
            <a:pPr marL="423863" indent="-319088">
              <a:spcAft>
                <a:spcPts val="863"/>
              </a:spcAft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400" dirty="0">
                <a:solidFill>
                  <a:srgbClr val="CCCCFF"/>
                </a:solidFill>
                <a:hlinkClick r:id="rId9"/>
              </a:rPr>
              <a:t>https://linuxplumbersconf.org/2015/ocw//system/presentations/3249/original/bpf_llvm_2015aug19.pdf</a:t>
            </a:r>
          </a:p>
          <a:p>
            <a:pPr marL="423863" indent="-319088">
              <a:spcAft>
                <a:spcPts val="863"/>
              </a:spcAft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400" dirty="0">
                <a:solidFill>
                  <a:srgbClr val="CCCCFF"/>
                </a:solidFill>
                <a:hlinkClick r:id="rId10"/>
              </a:rPr>
              <a:t>https://videos.cdn.redhat.com/summit2015/presentations/13737_an-overview-of-linux-networking-subsystem-extended-bpf.pdf</a:t>
            </a:r>
          </a:p>
          <a:p>
            <a:pPr marL="423863" indent="-319088">
              <a:spcAft>
                <a:spcPts val="863"/>
              </a:spcAft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400" dirty="0">
                <a:solidFill>
                  <a:srgbClr val="CCCCFF"/>
                </a:solidFill>
                <a:hlinkClick r:id="rId11"/>
              </a:rPr>
              <a:t>https://github.com/torvalds/linux/tree/master/samples/bpf</a:t>
            </a:r>
          </a:p>
          <a:p>
            <a:pPr marL="423863" indent="-319088">
              <a:spcAft>
                <a:spcPts val="863"/>
              </a:spcAft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400" dirty="0">
                <a:solidFill>
                  <a:srgbClr val="CCCCFF"/>
                </a:solidFill>
                <a:hlinkClick r:id="rId12"/>
              </a:rPr>
              <a:t>https://suchakra.wordpress.com/2015/05/18/bpf-internals-i/</a:t>
            </a:r>
          </a:p>
          <a:p>
            <a:pPr marL="423863" indent="-319088">
              <a:spcAft>
                <a:spcPts val="863"/>
              </a:spcAft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400" dirty="0">
                <a:solidFill>
                  <a:srgbClr val="CCCCFF"/>
                </a:solidFill>
                <a:hlinkClick r:id="rId13"/>
              </a:rPr>
              <a:t>https://suchakra.wordpress.com/2015/08/12/bpf-internals-ii/</a:t>
            </a:r>
          </a:p>
          <a:p>
            <a:pPr marL="423863" indent="-319088">
              <a:spcAft>
                <a:spcPts val="863"/>
              </a:spcAft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400" dirty="0">
                <a:solidFill>
                  <a:srgbClr val="CCCCFF"/>
                </a:solidFill>
                <a:hlinkClick r:id="rId14"/>
              </a:rPr>
              <a:t>http://events.linuxfoundation.org/sites/events/files/slides/tracing-linux-ezannoni-linuxcon-ja-2015_0.pdf</a:t>
            </a:r>
          </a:p>
          <a:p>
            <a:pPr marL="11430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125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eBPF</a:t>
            </a:r>
            <a:r>
              <a:rPr lang="it-IT" dirty="0"/>
              <a:t> </a:t>
            </a:r>
            <a:r>
              <a:rPr lang="it-IT" dirty="0" smtClean="0"/>
              <a:t> </a:t>
            </a:r>
            <a:r>
              <a:rPr lang="it-IT" dirty="0" err="1" smtClean="0"/>
              <a:t>kernel</a:t>
            </a:r>
            <a:r>
              <a:rPr lang="it-IT" dirty="0" smtClean="0"/>
              <a:t> </a:t>
            </a:r>
            <a:r>
              <a:rPr lang="it-IT" dirty="0" err="1" smtClean="0"/>
              <a:t>internals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Internally</a:t>
            </a:r>
            <a:r>
              <a:rPr lang="en-US" dirty="0"/>
              <a:t>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 set </a:t>
            </a:r>
            <a:r>
              <a:rPr lang="en-US" dirty="0"/>
              <a:t>format with similar underlying principles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BPF</a:t>
            </a:r>
            <a:r>
              <a:rPr lang="en-US" dirty="0"/>
              <a:t>.</a:t>
            </a:r>
          </a:p>
          <a:p>
            <a:r>
              <a:rPr lang="en-US" dirty="0"/>
              <a:t>This new ISA is called '</a:t>
            </a:r>
            <a:r>
              <a:rPr lang="en-US" dirty="0" err="1"/>
              <a:t>eBPF</a:t>
            </a:r>
            <a:r>
              <a:rPr lang="en-US" dirty="0"/>
              <a:t>'.</a:t>
            </a:r>
          </a:p>
          <a:p>
            <a:r>
              <a:rPr lang="en-US" dirty="0"/>
              <a:t>It is designed to be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JITed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one to one mapping</a:t>
            </a:r>
            <a:r>
              <a:rPr lang="en-US" dirty="0"/>
              <a:t>.</a:t>
            </a:r>
          </a:p>
          <a:p>
            <a:r>
              <a:rPr lang="en-US" dirty="0"/>
              <a:t>It opens up the possibility for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GCC/LLVM compilers</a:t>
            </a:r>
            <a:r>
              <a:rPr lang="en-US" dirty="0"/>
              <a:t> to generate optimized </a:t>
            </a:r>
            <a:r>
              <a:rPr lang="en-US" dirty="0" err="1"/>
              <a:t>eBPF</a:t>
            </a:r>
            <a:r>
              <a:rPr lang="en-US" dirty="0"/>
              <a:t> code </a:t>
            </a:r>
            <a:r>
              <a:rPr lang="en-US" dirty="0" smtClean="0"/>
              <a:t>through an </a:t>
            </a:r>
            <a:r>
              <a:rPr lang="en-US" dirty="0" err="1"/>
              <a:t>eBPF</a:t>
            </a:r>
            <a:r>
              <a:rPr lang="en-US" dirty="0"/>
              <a:t> backend that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performs almost as fast as natively compiled code</a:t>
            </a:r>
            <a:r>
              <a:rPr lang="en-US" dirty="0"/>
              <a:t>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Purpose</a:t>
            </a:r>
            <a:r>
              <a:rPr lang="en-US" dirty="0"/>
              <a:t>: Write programs in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"restricted C" </a:t>
            </a:r>
            <a:r>
              <a:rPr lang="en-US" dirty="0"/>
              <a:t>and compile into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eBPF</a:t>
            </a:r>
            <a:r>
              <a:rPr lang="en-US" dirty="0"/>
              <a:t>, so that it can just-in-time map to modern 64-bit CPUs with minimal performance overhead over two </a:t>
            </a:r>
            <a:r>
              <a:rPr lang="en-US" dirty="0" smtClean="0"/>
              <a:t>steps:</a:t>
            </a:r>
          </a:p>
          <a:p>
            <a:r>
              <a:rPr lang="en-US" dirty="0" smtClean="0"/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eBPF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native code</a:t>
            </a:r>
            <a:r>
              <a:rPr lang="en-US" dirty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881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eBPF</a:t>
            </a:r>
            <a:r>
              <a:rPr lang="it-IT" dirty="0" smtClean="0"/>
              <a:t>   LLVM </a:t>
            </a:r>
            <a:r>
              <a:rPr lang="it-IT" dirty="0"/>
              <a:t>back-end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It's a very small and simple backend.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is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support for global variables</a:t>
            </a:r>
            <a:r>
              <a:rPr lang="en-US" dirty="0"/>
              <a:t>,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arbitrary function</a:t>
            </a:r>
            <a:r>
              <a:rPr lang="en-US" dirty="0"/>
              <a:t> calls,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floating point</a:t>
            </a:r>
            <a:r>
              <a:rPr lang="en-US" dirty="0"/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varargs</a:t>
            </a:r>
            <a:r>
              <a:rPr lang="en-US" dirty="0"/>
              <a:t>,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exceptions</a:t>
            </a:r>
            <a:r>
              <a:rPr lang="en-US" dirty="0"/>
              <a:t>,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indirect jumps</a:t>
            </a:r>
            <a:r>
              <a:rPr lang="en-US" dirty="0"/>
              <a:t>,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arbitrary pointer arithmetic</a:t>
            </a:r>
            <a:r>
              <a:rPr lang="en-US" dirty="0"/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alloca</a:t>
            </a:r>
            <a:r>
              <a:rPr lang="en-US" dirty="0"/>
              <a:t>, etc. 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 front-end point of view it's very restricted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It's </a:t>
            </a:r>
            <a:r>
              <a:rPr lang="en-US" dirty="0"/>
              <a:t>done on purpose, since kernel rejects all programs that it cannot prove safe.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rejects</a:t>
            </a:r>
            <a:r>
              <a:rPr lang="en-US" dirty="0"/>
              <a:t> programs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loops and with memory accesses via arbitrary pointers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kernel accepts the program it is guaranteed that program will terminate and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not crash the kernel</a:t>
            </a:r>
            <a:r>
              <a:rPr lang="en-US" dirty="0"/>
              <a:t>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8176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eBPF</a:t>
            </a:r>
            <a:r>
              <a:rPr lang="it-IT" dirty="0" smtClean="0"/>
              <a:t>  </a:t>
            </a:r>
            <a:r>
              <a:rPr lang="it-IT" dirty="0" err="1"/>
              <a:t>M</a:t>
            </a:r>
            <a:r>
              <a:rPr lang="it-IT" dirty="0" err="1" smtClean="0"/>
              <a:t>aps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 memory allocated.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Transfer data from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userspace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kernel and vice versa</a:t>
            </a:r>
            <a:r>
              <a:rPr lang="en-US" dirty="0"/>
              <a:t>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key/value storage</a:t>
            </a:r>
            <a:r>
              <a:rPr lang="en-US" dirty="0"/>
              <a:t> of different types.</a:t>
            </a:r>
          </a:p>
          <a:p>
            <a:r>
              <a:rPr lang="en-US" dirty="0"/>
              <a:t>A map is identified by a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descriptor</a:t>
            </a:r>
            <a:r>
              <a:rPr lang="en-US" dirty="0"/>
              <a:t> returned by a </a:t>
            </a:r>
            <a:r>
              <a:rPr lang="en-US" dirty="0" err="1"/>
              <a:t>bpf</a:t>
            </a:r>
            <a:r>
              <a:rPr lang="en-US" dirty="0"/>
              <a:t>() system call that creates the map</a:t>
            </a:r>
          </a:p>
          <a:p>
            <a:r>
              <a:rPr lang="en-US" dirty="0"/>
              <a:t>Types of maps: BPF_MAP_TYPE_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en-US" dirty="0"/>
              <a:t>, BPF_MAP_TYPE_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HASH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 data among many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eBPF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programs</a:t>
            </a:r>
            <a:r>
              <a:rPr lang="en-US" dirty="0"/>
              <a:t> (see next)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33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eBPF</a:t>
            </a:r>
            <a:r>
              <a:rPr lang="it-IT" dirty="0" smtClean="0"/>
              <a:t> </a:t>
            </a:r>
            <a:r>
              <a:rPr lang="it-IT" dirty="0" err="1" smtClean="0"/>
              <a:t>Maps</a:t>
            </a:r>
            <a:r>
              <a:rPr lang="it-IT" dirty="0" smtClean="0"/>
              <a:t> - </a:t>
            </a:r>
            <a:r>
              <a:rPr lang="it-IT" dirty="0" err="1" smtClean="0"/>
              <a:t>Example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2"/>
          </p:nvPr>
        </p:nvSpPr>
        <p:spPr>
          <a:xfrm>
            <a:off x="467544" y="2780928"/>
            <a:ext cx="7571184" cy="2337123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114300" indent="0">
              <a:buNone/>
            </a:pPr>
            <a:endParaRPr lang="it-IT" dirty="0"/>
          </a:p>
          <a:p>
            <a:pPr>
              <a:buFont typeface="+mj-lt"/>
              <a:buAutoNum type="arabicPeriod"/>
            </a:pPr>
            <a:r>
              <a:rPr lang="it-IT" sz="1000" b="1" dirty="0" err="1">
                <a:solidFill>
                  <a:srgbClr val="2E8B57"/>
                </a:solidFill>
                <a:latin typeface="Consolas"/>
              </a:rPr>
              <a:t>int</a:t>
            </a:r>
            <a:r>
              <a:rPr lang="it-IT" sz="1000" dirty="0">
                <a:solidFill>
                  <a:srgbClr val="000000"/>
                </a:solidFill>
                <a:latin typeface="Consolas"/>
              </a:rPr>
              <a:t> bpf_prog1(</a:t>
            </a:r>
            <a:r>
              <a:rPr lang="it-IT" sz="1000" b="1" dirty="0" err="1">
                <a:solidFill>
                  <a:srgbClr val="006699"/>
                </a:solidFill>
                <a:latin typeface="Consolas"/>
              </a:rPr>
              <a:t>struct</a:t>
            </a:r>
            <a:r>
              <a:rPr lang="it-IT" sz="1000" dirty="0">
                <a:solidFill>
                  <a:srgbClr val="000000"/>
                </a:solidFill>
                <a:latin typeface="Consolas"/>
              </a:rPr>
              <a:t> __</a:t>
            </a:r>
            <a:r>
              <a:rPr lang="it-IT" sz="1000" dirty="0" err="1">
                <a:solidFill>
                  <a:srgbClr val="000000"/>
                </a:solidFill>
                <a:latin typeface="Consolas"/>
              </a:rPr>
              <a:t>sk_buff</a:t>
            </a:r>
            <a:r>
              <a:rPr lang="it-IT" sz="1000" dirty="0">
                <a:solidFill>
                  <a:srgbClr val="000000"/>
                </a:solidFill>
                <a:latin typeface="Consolas"/>
              </a:rPr>
              <a:t> *</a:t>
            </a:r>
            <a:r>
              <a:rPr lang="it-IT" sz="1000" dirty="0" err="1">
                <a:solidFill>
                  <a:srgbClr val="000000"/>
                </a:solidFill>
                <a:latin typeface="Consolas"/>
              </a:rPr>
              <a:t>skb</a:t>
            </a:r>
            <a:r>
              <a:rPr lang="it-IT" sz="1000" dirty="0">
                <a:solidFill>
                  <a:srgbClr val="000000"/>
                </a:solidFill>
                <a:latin typeface="Consolas"/>
              </a:rPr>
              <a:t>)  </a:t>
            </a:r>
            <a:endParaRPr lang="it-IT" sz="10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1000" dirty="0">
                <a:solidFill>
                  <a:srgbClr val="000000"/>
                </a:solidFill>
                <a:latin typeface="Consolas"/>
              </a:rPr>
              <a:t>{  </a:t>
            </a:r>
            <a:endParaRPr lang="it-IT" sz="10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10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1000" b="1" dirty="0" err="1">
                <a:solidFill>
                  <a:srgbClr val="2E8B57"/>
                </a:solidFill>
                <a:latin typeface="Consolas"/>
              </a:rPr>
              <a:t>int</a:t>
            </a:r>
            <a:r>
              <a:rPr lang="it-IT" sz="1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it-IT" sz="1000" dirty="0" err="1">
                <a:solidFill>
                  <a:srgbClr val="000000"/>
                </a:solidFill>
                <a:latin typeface="Consolas"/>
              </a:rPr>
              <a:t>index</a:t>
            </a:r>
            <a:r>
              <a:rPr lang="it-IT" sz="10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1000" dirty="0" err="1">
                <a:solidFill>
                  <a:srgbClr val="000000"/>
                </a:solidFill>
                <a:latin typeface="Consolas"/>
              </a:rPr>
              <a:t>load_byte</a:t>
            </a:r>
            <a:r>
              <a:rPr lang="it-IT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1000" dirty="0" err="1">
                <a:solidFill>
                  <a:srgbClr val="000000"/>
                </a:solidFill>
                <a:latin typeface="Consolas"/>
              </a:rPr>
              <a:t>skb</a:t>
            </a:r>
            <a:r>
              <a:rPr lang="it-IT" sz="1000" dirty="0">
                <a:solidFill>
                  <a:srgbClr val="000000"/>
                </a:solidFill>
                <a:latin typeface="Consolas"/>
              </a:rPr>
              <a:t>, ETH_HLEN +   </a:t>
            </a:r>
            <a:endParaRPr lang="it-IT" sz="10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1000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it-IT" sz="1000" dirty="0" err="1" smtClean="0">
                <a:solidFill>
                  <a:srgbClr val="000000"/>
                </a:solidFill>
                <a:latin typeface="Consolas"/>
              </a:rPr>
              <a:t>offsetof</a:t>
            </a:r>
            <a:r>
              <a:rPr lang="it-IT" sz="1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1000" b="1" dirty="0" err="1" smtClean="0">
                <a:solidFill>
                  <a:srgbClr val="006699"/>
                </a:solidFill>
                <a:latin typeface="Consolas"/>
              </a:rPr>
              <a:t>struct</a:t>
            </a:r>
            <a:r>
              <a:rPr lang="it-IT" sz="1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it-IT" sz="1000" dirty="0" err="1">
                <a:solidFill>
                  <a:srgbClr val="000000"/>
                </a:solidFill>
                <a:latin typeface="Consolas"/>
              </a:rPr>
              <a:t>iphdr</a:t>
            </a:r>
            <a:r>
              <a:rPr lang="it-IT" sz="10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it-IT" sz="1000" dirty="0" err="1">
                <a:solidFill>
                  <a:srgbClr val="000000"/>
                </a:solidFill>
                <a:latin typeface="Consolas"/>
              </a:rPr>
              <a:t>protocol</a:t>
            </a:r>
            <a:r>
              <a:rPr lang="it-IT" sz="1000" dirty="0">
                <a:solidFill>
                  <a:srgbClr val="000000"/>
                </a:solidFill>
                <a:latin typeface="Consolas"/>
              </a:rPr>
              <a:t>));            </a:t>
            </a:r>
            <a:r>
              <a:rPr lang="it-IT" sz="1000" dirty="0" smtClean="0">
                <a:solidFill>
                  <a:srgbClr val="008200"/>
                </a:solidFill>
                <a:latin typeface="Consolas"/>
              </a:rPr>
              <a:t>//</a:t>
            </a:r>
            <a:r>
              <a:rPr lang="it-IT" sz="1000" dirty="0" err="1">
                <a:solidFill>
                  <a:srgbClr val="008200"/>
                </a:solidFill>
                <a:latin typeface="Consolas"/>
              </a:rPr>
              <a:t>load</a:t>
            </a:r>
            <a:r>
              <a:rPr lang="it-IT" sz="1000" dirty="0">
                <a:solidFill>
                  <a:srgbClr val="008200"/>
                </a:solidFill>
                <a:latin typeface="Consolas"/>
              </a:rPr>
              <a:t> in </a:t>
            </a:r>
            <a:r>
              <a:rPr lang="it-IT" sz="1000" dirty="0" err="1">
                <a:solidFill>
                  <a:srgbClr val="008200"/>
                </a:solidFill>
                <a:latin typeface="Consolas"/>
              </a:rPr>
              <a:t>index</a:t>
            </a:r>
            <a:r>
              <a:rPr lang="it-IT" sz="10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1000" dirty="0" err="1">
                <a:solidFill>
                  <a:srgbClr val="008200"/>
                </a:solidFill>
                <a:latin typeface="Consolas"/>
              </a:rPr>
              <a:t>protocol</a:t>
            </a:r>
            <a:r>
              <a:rPr lang="it-IT" sz="1000" dirty="0">
                <a:solidFill>
                  <a:srgbClr val="008200"/>
                </a:solidFill>
                <a:latin typeface="Consolas"/>
              </a:rPr>
              <a:t> of </a:t>
            </a:r>
            <a:r>
              <a:rPr lang="it-IT" sz="1000" dirty="0" err="1">
                <a:solidFill>
                  <a:srgbClr val="008200"/>
                </a:solidFill>
                <a:latin typeface="Consolas"/>
              </a:rPr>
              <a:t>current</a:t>
            </a:r>
            <a:r>
              <a:rPr lang="it-IT" sz="10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1000" dirty="0" err="1">
                <a:solidFill>
                  <a:srgbClr val="008200"/>
                </a:solidFill>
                <a:latin typeface="Consolas"/>
              </a:rPr>
              <a:t>pkt</a:t>
            </a:r>
            <a:r>
              <a:rPr lang="it-IT" sz="10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10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10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1000" b="1" dirty="0">
                <a:solidFill>
                  <a:srgbClr val="2E8B57"/>
                </a:solidFill>
                <a:latin typeface="Consolas"/>
              </a:rPr>
              <a:t>long</a:t>
            </a:r>
            <a:r>
              <a:rPr lang="it-IT" sz="1000" dirty="0">
                <a:solidFill>
                  <a:srgbClr val="000000"/>
                </a:solidFill>
                <a:latin typeface="Consolas"/>
              </a:rPr>
              <a:t> *</a:t>
            </a:r>
            <a:r>
              <a:rPr lang="it-IT" sz="1000" dirty="0" err="1">
                <a:solidFill>
                  <a:srgbClr val="000000"/>
                </a:solidFill>
                <a:latin typeface="Consolas"/>
              </a:rPr>
              <a:t>value</a:t>
            </a:r>
            <a:r>
              <a:rPr lang="it-IT" sz="1000" dirty="0">
                <a:solidFill>
                  <a:srgbClr val="000000"/>
                </a:solidFill>
                <a:latin typeface="Consolas"/>
              </a:rPr>
              <a:t>;  </a:t>
            </a:r>
            <a:endParaRPr lang="it-IT" sz="10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10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10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10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1000" dirty="0" err="1">
                <a:solidFill>
                  <a:srgbClr val="000000"/>
                </a:solidFill>
                <a:latin typeface="Consolas"/>
              </a:rPr>
              <a:t>value</a:t>
            </a:r>
            <a:r>
              <a:rPr lang="it-IT" sz="10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1000" dirty="0" err="1">
                <a:solidFill>
                  <a:srgbClr val="000000"/>
                </a:solidFill>
                <a:latin typeface="Consolas"/>
              </a:rPr>
              <a:t>bpf_map_lookup_elem</a:t>
            </a:r>
            <a:r>
              <a:rPr lang="it-IT" sz="1000" dirty="0">
                <a:solidFill>
                  <a:srgbClr val="000000"/>
                </a:solidFill>
                <a:latin typeface="Consolas"/>
              </a:rPr>
              <a:t>(&amp;</a:t>
            </a:r>
            <a:r>
              <a:rPr lang="it-IT" sz="1000" dirty="0" err="1">
                <a:solidFill>
                  <a:srgbClr val="000000"/>
                </a:solidFill>
                <a:latin typeface="Consolas"/>
              </a:rPr>
              <a:t>my_map</a:t>
            </a:r>
            <a:r>
              <a:rPr lang="it-IT" sz="1000" dirty="0">
                <a:solidFill>
                  <a:srgbClr val="000000"/>
                </a:solidFill>
                <a:latin typeface="Consolas"/>
              </a:rPr>
              <a:t>, &amp;</a:t>
            </a:r>
            <a:r>
              <a:rPr lang="it-IT" sz="1000" dirty="0" err="1">
                <a:solidFill>
                  <a:srgbClr val="000000"/>
                </a:solidFill>
                <a:latin typeface="Consolas"/>
              </a:rPr>
              <a:t>index</a:t>
            </a:r>
            <a:r>
              <a:rPr lang="it-IT" sz="1000" dirty="0">
                <a:solidFill>
                  <a:srgbClr val="000000"/>
                </a:solidFill>
                <a:latin typeface="Consolas"/>
              </a:rPr>
              <a:t>);  </a:t>
            </a:r>
            <a:r>
              <a:rPr lang="it-IT" sz="10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it-IT" sz="1000" dirty="0" smtClean="0">
                <a:solidFill>
                  <a:srgbClr val="008200"/>
                </a:solidFill>
                <a:latin typeface="Consolas"/>
              </a:rPr>
              <a:t>//</a:t>
            </a:r>
            <a:r>
              <a:rPr lang="it-IT" sz="1000" dirty="0" err="1">
                <a:solidFill>
                  <a:srgbClr val="008200"/>
                </a:solidFill>
                <a:latin typeface="Consolas"/>
              </a:rPr>
              <a:t>lookup</a:t>
            </a:r>
            <a:r>
              <a:rPr lang="it-IT" sz="1000" dirty="0">
                <a:solidFill>
                  <a:srgbClr val="008200"/>
                </a:solidFill>
                <a:latin typeface="Consolas"/>
              </a:rPr>
              <a:t> in </a:t>
            </a:r>
            <a:r>
              <a:rPr lang="it-IT" sz="1000" dirty="0" err="1">
                <a:solidFill>
                  <a:srgbClr val="008200"/>
                </a:solidFill>
                <a:latin typeface="Consolas"/>
              </a:rPr>
              <a:t>bpf</a:t>
            </a:r>
            <a:r>
              <a:rPr lang="it-IT" sz="10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1000" dirty="0" err="1">
                <a:solidFill>
                  <a:srgbClr val="008200"/>
                </a:solidFill>
                <a:latin typeface="Consolas"/>
              </a:rPr>
              <a:t>map</a:t>
            </a:r>
            <a:r>
              <a:rPr lang="it-IT" sz="1000" dirty="0">
                <a:solidFill>
                  <a:srgbClr val="008200"/>
                </a:solidFill>
                <a:latin typeface="Consolas"/>
              </a:rPr>
              <a:t> (</a:t>
            </a:r>
            <a:r>
              <a:rPr lang="it-IT" sz="1000" dirty="0" err="1">
                <a:solidFill>
                  <a:srgbClr val="008200"/>
                </a:solidFill>
                <a:latin typeface="Consolas"/>
              </a:rPr>
              <a:t>my_map</a:t>
            </a:r>
            <a:r>
              <a:rPr lang="it-IT" sz="1000" dirty="0">
                <a:solidFill>
                  <a:srgbClr val="008200"/>
                </a:solidFill>
                <a:latin typeface="Consolas"/>
              </a:rPr>
              <a:t>)</a:t>
            </a:r>
            <a:r>
              <a:rPr lang="it-IT" sz="10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10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10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1000" b="1" dirty="0" err="1">
                <a:solidFill>
                  <a:srgbClr val="006699"/>
                </a:solidFill>
                <a:latin typeface="Consolas"/>
              </a:rPr>
              <a:t>if</a:t>
            </a:r>
            <a:r>
              <a:rPr lang="it-IT" sz="1000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it-IT" sz="1000" dirty="0" err="1">
                <a:solidFill>
                  <a:srgbClr val="000000"/>
                </a:solidFill>
                <a:latin typeface="Consolas"/>
              </a:rPr>
              <a:t>value</a:t>
            </a:r>
            <a:r>
              <a:rPr lang="it-IT" sz="1000" dirty="0">
                <a:solidFill>
                  <a:srgbClr val="000000"/>
                </a:solidFill>
                <a:latin typeface="Consolas"/>
              </a:rPr>
              <a:t>)  </a:t>
            </a:r>
            <a:endParaRPr lang="it-IT" sz="10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1000" dirty="0">
                <a:solidFill>
                  <a:srgbClr val="000000"/>
                </a:solidFill>
                <a:latin typeface="Consolas"/>
              </a:rPr>
              <a:t>        __</a:t>
            </a:r>
            <a:r>
              <a:rPr lang="it-IT" sz="1000" dirty="0" err="1">
                <a:solidFill>
                  <a:srgbClr val="000000"/>
                </a:solidFill>
                <a:latin typeface="Consolas"/>
              </a:rPr>
              <a:t>sync_fetch_and_add</a:t>
            </a:r>
            <a:r>
              <a:rPr lang="it-IT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1000" dirty="0" err="1">
                <a:solidFill>
                  <a:srgbClr val="000000"/>
                </a:solidFill>
                <a:latin typeface="Consolas"/>
              </a:rPr>
              <a:t>value</a:t>
            </a:r>
            <a:r>
              <a:rPr lang="it-IT" sz="1000" dirty="0">
                <a:solidFill>
                  <a:srgbClr val="000000"/>
                </a:solidFill>
                <a:latin typeface="Consolas"/>
              </a:rPr>
              <a:t>, 1);         </a:t>
            </a:r>
            <a:r>
              <a:rPr lang="it-IT" sz="1000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it-IT" sz="1000" dirty="0" smtClean="0">
                <a:solidFill>
                  <a:srgbClr val="008200"/>
                </a:solidFill>
                <a:latin typeface="Consolas"/>
              </a:rPr>
              <a:t>//</a:t>
            </a:r>
            <a:r>
              <a:rPr lang="it-IT" sz="1000" dirty="0" err="1">
                <a:solidFill>
                  <a:srgbClr val="008200"/>
                </a:solidFill>
                <a:latin typeface="Consolas"/>
              </a:rPr>
              <a:t>increment</a:t>
            </a:r>
            <a:r>
              <a:rPr lang="it-IT" sz="10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1000" dirty="0" err="1">
                <a:solidFill>
                  <a:srgbClr val="008200"/>
                </a:solidFill>
                <a:latin typeface="Consolas"/>
              </a:rPr>
              <a:t>counter</a:t>
            </a:r>
            <a:r>
              <a:rPr lang="it-IT" sz="1000" dirty="0">
                <a:solidFill>
                  <a:srgbClr val="008200"/>
                </a:solidFill>
                <a:latin typeface="Consolas"/>
              </a:rPr>
              <a:t> for </a:t>
            </a:r>
            <a:r>
              <a:rPr lang="it-IT" sz="1000" dirty="0" err="1">
                <a:solidFill>
                  <a:srgbClr val="008200"/>
                </a:solidFill>
                <a:latin typeface="Consolas"/>
              </a:rPr>
              <a:t>current</a:t>
            </a:r>
            <a:r>
              <a:rPr lang="it-IT" sz="10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1000" dirty="0" err="1">
                <a:solidFill>
                  <a:srgbClr val="008200"/>
                </a:solidFill>
                <a:latin typeface="Consolas"/>
              </a:rPr>
              <a:t>protocol</a:t>
            </a:r>
            <a:r>
              <a:rPr lang="it-IT" sz="10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10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10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1000" b="1" dirty="0" err="1">
                <a:solidFill>
                  <a:srgbClr val="006699"/>
                </a:solidFill>
                <a:latin typeface="Consolas"/>
              </a:rPr>
              <a:t>return</a:t>
            </a:r>
            <a:r>
              <a:rPr lang="it-IT" sz="1000" dirty="0">
                <a:solidFill>
                  <a:srgbClr val="000000"/>
                </a:solidFill>
                <a:latin typeface="Consolas"/>
              </a:rPr>
              <a:t> 0;  </a:t>
            </a:r>
            <a:endParaRPr lang="it-IT" sz="10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1000" dirty="0">
                <a:solidFill>
                  <a:srgbClr val="000000"/>
                </a:solidFill>
                <a:latin typeface="Consolas"/>
              </a:rPr>
              <a:t>}  </a:t>
            </a:r>
            <a:endParaRPr lang="it-IT" sz="1000" dirty="0">
              <a:solidFill>
                <a:srgbClr val="5C5C5C"/>
              </a:solidFill>
              <a:latin typeface="Consolas"/>
            </a:endParaRPr>
          </a:p>
          <a:p>
            <a:pPr marL="114300" indent="0">
              <a:buNone/>
            </a:pP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755576" y="18448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8" name="Segnaposto contenuto 2"/>
          <p:cNvSpPr>
            <a:spLocks noGrp="1"/>
          </p:cNvSpPr>
          <p:nvPr>
            <p:ph idx="1"/>
          </p:nvPr>
        </p:nvSpPr>
        <p:spPr>
          <a:xfrm>
            <a:off x="395536" y="1628800"/>
            <a:ext cx="7620000" cy="720080"/>
          </a:xfrm>
        </p:spPr>
        <p:txBody>
          <a:bodyPr/>
          <a:lstStyle/>
          <a:p>
            <a:r>
              <a:rPr lang="en-US" dirty="0" err="1"/>
              <a:t>Mantain</a:t>
            </a:r>
            <a:r>
              <a:rPr lang="en-US" dirty="0"/>
              <a:t> a statistic on different traffic type (TCP,UDP,ICMP</a:t>
            </a:r>
            <a:r>
              <a:rPr lang="en-US" dirty="0" smtClean="0"/>
              <a:t>…)</a:t>
            </a:r>
          </a:p>
          <a:p>
            <a:r>
              <a:rPr lang="en-US" dirty="0"/>
              <a:t>(</a:t>
            </a:r>
            <a:r>
              <a:rPr lang="en-US" dirty="0" smtClean="0"/>
              <a:t>In efficient way, with a map)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2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eBPF</a:t>
            </a:r>
            <a:r>
              <a:rPr lang="it-IT" dirty="0" smtClean="0"/>
              <a:t>  </a:t>
            </a:r>
            <a:r>
              <a:rPr lang="it-IT" dirty="0" err="1" smtClean="0"/>
              <a:t>Maps</a:t>
            </a:r>
            <a:r>
              <a:rPr lang="it-IT" dirty="0" smtClean="0"/>
              <a:t> </a:t>
            </a:r>
            <a:r>
              <a:rPr lang="it-IT" dirty="0" err="1" smtClean="0"/>
              <a:t>sharing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260848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eBPF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programs can be attached to different events</a:t>
            </a:r>
            <a:r>
              <a:rPr lang="en-US" sz="1700" dirty="0" smtClean="0"/>
              <a:t>.</a:t>
            </a:r>
            <a:br>
              <a:rPr lang="en-US" sz="1700" dirty="0" smtClean="0"/>
            </a:br>
            <a:r>
              <a:rPr lang="en-US" sz="1700" dirty="0" smtClean="0"/>
              <a:t>These 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events</a:t>
            </a:r>
            <a:r>
              <a:rPr lang="en-US" sz="1700" dirty="0"/>
              <a:t> can be the 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arrival of network packets, tracing events, classification events </a:t>
            </a:r>
            <a:r>
              <a:rPr lang="en-US" sz="1700" dirty="0"/>
              <a:t>by network </a:t>
            </a:r>
            <a:r>
              <a:rPr lang="en-US" sz="1700" dirty="0" err="1"/>
              <a:t>queueing</a:t>
            </a:r>
            <a:r>
              <a:rPr lang="en-US" sz="1700" dirty="0"/>
              <a:t> disciplines (for </a:t>
            </a:r>
            <a:r>
              <a:rPr lang="en-US" sz="1700" dirty="0" err="1"/>
              <a:t>eBPF</a:t>
            </a:r>
            <a:r>
              <a:rPr lang="en-US" sz="1700" dirty="0"/>
              <a:t> programs attached to a </a:t>
            </a:r>
            <a:r>
              <a:rPr lang="en-US" sz="1700" dirty="0" err="1">
                <a:hlinkClick r:id="rId2"/>
              </a:rPr>
              <a:t>tc</a:t>
            </a:r>
            <a:r>
              <a:rPr lang="en-US" sz="1700" dirty="0">
                <a:hlinkClick r:id="rId2"/>
              </a:rPr>
              <a:t>(8)</a:t>
            </a:r>
            <a:r>
              <a:rPr lang="en-US" sz="1700" dirty="0"/>
              <a:t> classifier), and other types that may be added in the future. 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new event triggers execution of the </a:t>
            </a:r>
            <a:r>
              <a:rPr 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eBPF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program</a:t>
            </a:r>
            <a:r>
              <a:rPr lang="en-US" sz="1700" dirty="0"/>
              <a:t>, which 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store information about the event in </a:t>
            </a:r>
            <a:r>
              <a:rPr 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eBPF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maps</a:t>
            </a:r>
            <a:r>
              <a:rPr lang="en-US" sz="1700" dirty="0"/>
              <a:t>. Beyond storing data, </a:t>
            </a:r>
            <a:r>
              <a:rPr lang="en-US" sz="1700" dirty="0" err="1"/>
              <a:t>eBPF</a:t>
            </a:r>
            <a:r>
              <a:rPr lang="en-US" sz="1700" dirty="0"/>
              <a:t> programs may call a fixed set of in-kernel helper functions. 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same </a:t>
            </a:r>
            <a:r>
              <a:rPr 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eBPF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program can be attached to multiple events and different </a:t>
            </a:r>
            <a:r>
              <a:rPr 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eBPF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programs can access the same map</a:t>
            </a:r>
            <a:r>
              <a:rPr lang="en-US" sz="1700" dirty="0"/>
              <a:t>:</a:t>
            </a:r>
            <a:endParaRPr lang="it-IT" sz="1700" dirty="0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75" y="3933056"/>
            <a:ext cx="7200800" cy="234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8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eBPF</a:t>
            </a:r>
            <a:r>
              <a:rPr lang="it-IT" dirty="0" smtClean="0"/>
              <a:t>  </a:t>
            </a:r>
            <a:r>
              <a:rPr lang="it-IT" dirty="0" err="1" smtClean="0"/>
              <a:t>Function</a:t>
            </a:r>
            <a:r>
              <a:rPr lang="it-IT" dirty="0" smtClean="0"/>
              <a:t> </a:t>
            </a:r>
            <a:r>
              <a:rPr lang="it-IT" dirty="0" err="1" smtClean="0"/>
              <a:t>Calls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10872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It's possible to use map index as function pointer and use it to jump to other </a:t>
            </a:r>
            <a:r>
              <a:rPr lang="en-US" dirty="0" err="1"/>
              <a:t>ebpf</a:t>
            </a:r>
            <a:r>
              <a:rPr lang="en-US" dirty="0"/>
              <a:t> functions</a:t>
            </a:r>
            <a:r>
              <a:rPr lang="en-US" dirty="0" smtClean="0"/>
              <a:t>.</a:t>
            </a:r>
          </a:p>
          <a:p>
            <a:r>
              <a:rPr lang="en-US" sz="1600" dirty="0">
                <a:hlinkClick r:id="rId2"/>
              </a:rPr>
              <a:t>https://github.com/iovisor/bcc/tree/master/examples/networking/tunnel_monitor</a:t>
            </a:r>
            <a:r>
              <a:rPr lang="en-US" dirty="0" smtClean="0"/>
              <a:t/>
            </a:r>
            <a:br>
              <a:rPr lang="en-US" dirty="0" smtClean="0"/>
            </a:br>
            <a:endParaRPr lang="it-IT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467544" y="2492896"/>
            <a:ext cx="7571184" cy="22322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it-IT" sz="900" dirty="0" smtClean="0">
                <a:solidFill>
                  <a:srgbClr val="008200"/>
                </a:solidFill>
                <a:latin typeface="Consolas"/>
              </a:rPr>
              <a:t>/*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from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tunnel_monitor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/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monitor.c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*/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BPF_TABLE(</a:t>
            </a:r>
            <a:r>
              <a:rPr lang="it-IT" sz="9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it-IT" sz="900" dirty="0" err="1">
                <a:solidFill>
                  <a:srgbClr val="0000FF"/>
                </a:solidFill>
                <a:latin typeface="Consolas"/>
              </a:rPr>
              <a:t>prog</a:t>
            </a:r>
            <a:r>
              <a:rPr lang="it-IT" sz="9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it-IT" sz="900" b="1" dirty="0" err="1">
                <a:solidFill>
                  <a:srgbClr val="2E8B57"/>
                </a:solidFill>
                <a:latin typeface="Consolas"/>
              </a:rPr>
              <a:t>int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it-IT" sz="900" b="1" dirty="0" err="1">
                <a:solidFill>
                  <a:srgbClr val="2E8B57"/>
                </a:solidFill>
                <a:latin typeface="Consolas"/>
              </a:rPr>
              <a:t>int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parser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, 10);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//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initialize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map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of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type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prog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...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b="1" dirty="0" err="1">
                <a:solidFill>
                  <a:srgbClr val="2E8B57"/>
                </a:solidFill>
                <a:latin typeface="Consolas"/>
              </a:rPr>
              <a:t>int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handle_ingress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900" b="1" dirty="0" err="1">
                <a:solidFill>
                  <a:srgbClr val="006699"/>
                </a:solidFill>
                <a:latin typeface="Consolas"/>
              </a:rPr>
              <a:t>struct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__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sk_buff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*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skb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 {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...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parser.call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skb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, 1);                  </a:t>
            </a:r>
            <a:r>
              <a:rPr lang="it-IT" sz="9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it-IT" sz="900" dirty="0" smtClean="0">
                <a:solidFill>
                  <a:srgbClr val="008200"/>
                </a:solidFill>
                <a:latin typeface="Consolas"/>
              </a:rPr>
              <a:t>//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jump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to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function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1,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using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pointer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present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in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map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...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}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b="1" dirty="0" err="1">
                <a:solidFill>
                  <a:srgbClr val="2E8B57"/>
                </a:solidFill>
                <a:latin typeface="Consolas"/>
              </a:rPr>
              <a:t>int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handle_egress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900" b="1" dirty="0" err="1">
                <a:solidFill>
                  <a:srgbClr val="006699"/>
                </a:solidFill>
                <a:latin typeface="Consolas"/>
              </a:rPr>
              <a:t>struct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__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sk_buff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*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skb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 {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... 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parser.call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skb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, 2);                 </a:t>
            </a:r>
            <a:r>
              <a:rPr lang="it-IT" sz="9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//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jump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to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function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2,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using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pointer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present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in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map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...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}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 marL="114300" indent="0">
              <a:buFont typeface="Arial" pitchFamily="34" charset="0"/>
              <a:buNone/>
            </a:pP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476597" y="5013176"/>
            <a:ext cx="7571184" cy="14675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8200"/>
                </a:solidFill>
                <a:latin typeface="Consolas"/>
              </a:rPr>
              <a:t># from tunnel_monitor/monitor.py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 err="1">
                <a:solidFill>
                  <a:srgbClr val="000000"/>
                </a:solidFill>
                <a:latin typeface="Consolas"/>
              </a:rPr>
              <a:t>outer_fn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b.load_func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9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it-IT" sz="900" dirty="0" err="1">
                <a:solidFill>
                  <a:srgbClr val="0000FF"/>
                </a:solidFill>
                <a:latin typeface="Consolas"/>
              </a:rPr>
              <a:t>handle_outer</a:t>
            </a:r>
            <a:r>
              <a:rPr lang="it-IT" sz="9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, BPF.SCHED_CLS)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load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bpf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function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 err="1">
                <a:solidFill>
                  <a:srgbClr val="000000"/>
                </a:solidFill>
                <a:latin typeface="Consolas"/>
              </a:rPr>
              <a:t>inner_fn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b.load_func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9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it-IT" sz="900" dirty="0" err="1">
                <a:solidFill>
                  <a:srgbClr val="0000FF"/>
                </a:solidFill>
                <a:latin typeface="Consolas"/>
              </a:rPr>
              <a:t>handle_inner</a:t>
            </a:r>
            <a:r>
              <a:rPr lang="it-IT" sz="9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, BPF.SCHED_CLS)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load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bpf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function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8200"/>
                </a:solidFill>
                <a:latin typeface="Consolas"/>
              </a:rPr>
              <a:t>#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using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jump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table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for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inner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and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outer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packet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split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 err="1">
                <a:solidFill>
                  <a:srgbClr val="000000"/>
                </a:solidFill>
                <a:latin typeface="Consolas"/>
              </a:rPr>
              <a:t>parser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b.get_table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9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it-IT" sz="900" dirty="0" err="1">
                <a:solidFill>
                  <a:srgbClr val="0000FF"/>
                </a:solidFill>
                <a:latin typeface="Consolas"/>
              </a:rPr>
              <a:t>parser</a:t>
            </a:r>
            <a:r>
              <a:rPr lang="it-IT" sz="9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          </a:t>
            </a:r>
            <a:r>
              <a:rPr lang="it-IT" sz="9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it-IT" sz="900" dirty="0" smtClean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retrieve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map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handle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 err="1">
                <a:solidFill>
                  <a:srgbClr val="000000"/>
                </a:solidFill>
                <a:latin typeface="Consolas"/>
              </a:rPr>
              <a:t>parser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c_int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(1)]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c_int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outer_fn.fd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   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populate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map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with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function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pointers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 err="1">
                <a:solidFill>
                  <a:srgbClr val="000000"/>
                </a:solidFill>
                <a:latin typeface="Consolas"/>
              </a:rPr>
              <a:t>parser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c_int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(2)]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c_int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inner_fn.fd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   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populate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map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with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function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pointers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 marL="114300" indent="0">
              <a:buFont typeface="Arial" pitchFamily="34" charset="0"/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60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iacente">
  <a:themeElements>
    <a:clrScheme name="Adiacent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iacent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403</TotalTime>
  <Words>1302</Words>
  <Application>Microsoft Office PowerPoint</Application>
  <PresentationFormat>Presentazione su schermo (4:3)</PresentationFormat>
  <Paragraphs>550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2" baseType="lpstr">
      <vt:lpstr>Adiacente</vt:lpstr>
      <vt:lpstr>eBPF extended Barkeley packet filter  Brief Introduction</vt:lpstr>
      <vt:lpstr>BPF vs eBPF - Classic BPF</vt:lpstr>
      <vt:lpstr>BPF vs eBPF - Extended BPF</vt:lpstr>
      <vt:lpstr>eBPF  kernel internals</vt:lpstr>
      <vt:lpstr>eBPF   LLVM back-end</vt:lpstr>
      <vt:lpstr>eBPF  Maps</vt:lpstr>
      <vt:lpstr>eBPF Maps - Example</vt:lpstr>
      <vt:lpstr>eBPF  Maps sharing</vt:lpstr>
      <vt:lpstr>eBPF  Function Calls</vt:lpstr>
      <vt:lpstr>BCC  - BPF Compiler Collection</vt:lpstr>
      <vt:lpstr>BCC  - BPF Compiler Collection</vt:lpstr>
      <vt:lpstr>BCC  - BPF Compiler Collection</vt:lpstr>
      <vt:lpstr>eBPF &amp; Networking Hooking into Linux networking stack</vt:lpstr>
      <vt:lpstr>eBPF Retrieving Data</vt:lpstr>
      <vt:lpstr>eBPF  Limitation and Safety</vt:lpstr>
      <vt:lpstr>eBPF – Some basic functions</vt:lpstr>
      <vt:lpstr>Application-layer traffic processing with eBPF </vt:lpstr>
      <vt:lpstr>Project purpose</vt:lpstr>
      <vt:lpstr>Filter HTTP traffic (version I)</vt:lpstr>
      <vt:lpstr>Filter HTTP traffic (version II)</vt:lpstr>
      <vt:lpstr>Filter HTTP traffic (version II) http-parse-v2.c </vt:lpstr>
      <vt:lpstr>Filter HTTP traffic (version II) http-parse-v2.c </vt:lpstr>
      <vt:lpstr>Filter HTTP traffic (version II) http-parse-v2.py </vt:lpstr>
      <vt:lpstr>Filter HTTP traffic (version II) http-parse-v2.py </vt:lpstr>
      <vt:lpstr>Filter HTTP traffic (version II) http-parse-v2.py </vt:lpstr>
      <vt:lpstr>Presentazione standard di PowerPoint</vt:lpstr>
      <vt:lpstr>Filter HTTP traffic (version II) http-parse-v2.py </vt:lpstr>
      <vt:lpstr>Project Code Links</vt:lpstr>
      <vt:lpstr>Conclusions</vt:lpstr>
      <vt:lpstr>eBPF Usecases &amp; Examples</vt:lpstr>
      <vt:lpstr>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eBPF extended Barkeley packet filter  Brief Introduction</dc:title>
  <dc:creator>Matteo Bertrone</dc:creator>
  <cp:lastModifiedBy>Matteo Bertrone</cp:lastModifiedBy>
  <cp:revision>31</cp:revision>
  <dcterms:created xsi:type="dcterms:W3CDTF">2015-12-20T09:36:52Z</dcterms:created>
  <dcterms:modified xsi:type="dcterms:W3CDTF">2015-12-20T19:17:13Z</dcterms:modified>
</cp:coreProperties>
</file>