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57" r:id="rId4"/>
    <p:sldId id="258" r:id="rId5"/>
    <p:sldId id="259" r:id="rId6"/>
    <p:sldId id="274" r:id="rId7"/>
    <p:sldId id="283" r:id="rId8"/>
    <p:sldId id="276" r:id="rId9"/>
    <p:sldId id="271" r:id="rId10"/>
    <p:sldId id="269" r:id="rId11"/>
    <p:sldId id="272" r:id="rId12"/>
    <p:sldId id="280" r:id="rId13"/>
    <p:sldId id="281" r:id="rId14"/>
    <p:sldId id="282" r:id="rId15"/>
    <p:sldId id="284" r:id="rId16"/>
    <p:sldId id="286" r:id="rId17"/>
    <p:sldId id="287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5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2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136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30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86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779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088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963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31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21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5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548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04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4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4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96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35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934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21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endParaRPr lang="de-DE" dirty="0" smtClean="0"/>
          </a:p>
          <a:p>
            <a:r>
              <a:rPr lang="de-DE" dirty="0" smtClean="0"/>
              <a:t>Daniel Straub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1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cxnSp>
        <p:nvCxnSpPr>
          <p:cNvPr id="8" name="Gerade Verbindung mit Pfeil 7"/>
          <p:cNvCxnSpPr>
            <a:stCxn id="6" idx="3"/>
            <a:endCxn id="13" idx="1"/>
          </p:cNvCxnSpPr>
          <p:nvPr/>
        </p:nvCxnSpPr>
        <p:spPr>
          <a:xfrm flipV="1">
            <a:off x="3005295" y="5047333"/>
            <a:ext cx="1683697" cy="41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696300" y="51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  <a:endParaRPr lang="de-DE" sz="1600" dirty="0" smtClean="0"/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</a:t>
            </a:r>
            <a:r>
              <a:rPr lang="de-DE" dirty="0" smtClean="0"/>
              <a:t>3</a:t>
            </a:r>
            <a:endParaRPr lang="de-DE" dirty="0" smtClean="0"/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3005294" y="4916612"/>
            <a:ext cx="1683697" cy="4126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614895" y="4829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320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Client:</a:t>
            </a:r>
            <a:br>
              <a:rPr lang="de-DE" dirty="0" smtClean="0"/>
            </a:b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chunk</a:t>
            </a:r>
            <a:r>
              <a:rPr lang="de-DE" dirty="0" smtClean="0"/>
              <a:t> c,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lease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Master: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CS2</a:t>
            </a:r>
            <a:r>
              <a:rPr lang="de-DE" dirty="0" smtClean="0"/>
              <a:t>, CS1, CS3</a:t>
            </a:r>
          </a:p>
        </p:txBody>
      </p:sp>
    </p:spTree>
    <p:extLst>
      <p:ext uri="{BB962C8B-B14F-4D97-AF65-F5344CB8AC3E}">
        <p14:creationId xmlns:p14="http://schemas.microsoft.com/office/powerpoint/2010/main" val="2131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  <a:endParaRPr lang="de-DE" sz="1600" dirty="0" smtClean="0"/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</a:t>
            </a:r>
            <a:r>
              <a:rPr lang="de-DE" dirty="0" smtClean="0"/>
              <a:t>3</a:t>
            </a:r>
            <a:endParaRPr lang="de-DE" dirty="0" smtClean="0"/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2057400" y="3773092"/>
            <a:ext cx="540225" cy="1382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2233389" y="4066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320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 smtClean="0"/>
              <a:t>Client:</a:t>
            </a:r>
            <a:br>
              <a:rPr lang="de-DE" dirty="0" smtClean="0"/>
            </a:br>
            <a:r>
              <a:rPr lang="de-DE" dirty="0" smtClean="0"/>
              <a:t>Push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CSs,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buffer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CSs </a:t>
            </a:r>
            <a:r>
              <a:rPr lang="de-DE" dirty="0" err="1" smtClean="0"/>
              <a:t>ackknowledge</a:t>
            </a:r>
            <a:r>
              <a:rPr lang="de-DE" dirty="0" smtClean="0"/>
              <a:t> </a:t>
            </a:r>
            <a:r>
              <a:rPr lang="de-DE" dirty="0" err="1" smtClean="0"/>
              <a:t>reveiving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  <a:p>
            <a:pPr marL="342900" indent="-342900">
              <a:buAutoNum type="arabicPeriod" startAt="3"/>
            </a:pPr>
            <a:endParaRPr lang="de-DE" dirty="0" smtClean="0"/>
          </a:p>
          <a:p>
            <a:pPr marL="342900" indent="-342900">
              <a:buAutoNum type="arabicPeriod" startAt="3"/>
            </a:pPr>
            <a:r>
              <a:rPr lang="de-DE" dirty="0" smtClean="0"/>
              <a:t>Client: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Write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primary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Primary </a:t>
            </a:r>
            <a:r>
              <a:rPr lang="de-DE" dirty="0" err="1" smtClean="0"/>
              <a:t>applies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.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2860515" y="3757345"/>
            <a:ext cx="806574" cy="1397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2" idx="2"/>
          </p:cNvCxnSpPr>
          <p:nvPr/>
        </p:nvCxnSpPr>
        <p:spPr>
          <a:xfrm flipH="1">
            <a:off x="3083032" y="3773092"/>
            <a:ext cx="1978517" cy="1543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311274" y="4151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178391" y="4308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cxnSp>
        <p:nvCxnSpPr>
          <p:cNvPr id="36" name="Gerade Verbindung mit Pfeil 35"/>
          <p:cNvCxnSpPr>
            <a:stCxn id="6" idx="0"/>
          </p:cNvCxnSpPr>
          <p:nvPr/>
        </p:nvCxnSpPr>
        <p:spPr>
          <a:xfrm flipV="1">
            <a:off x="2700495" y="3805488"/>
            <a:ext cx="765074" cy="134973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897157" y="4140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73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  <p:bldP spid="29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  <a:endParaRPr lang="de-DE" sz="1600" dirty="0" smtClean="0"/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</a:t>
            </a:r>
            <a:r>
              <a:rPr lang="de-DE" dirty="0" smtClean="0"/>
              <a:t>3</a:t>
            </a:r>
            <a:endParaRPr lang="de-DE" dirty="0" smtClean="0"/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450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de-DE" dirty="0" smtClean="0"/>
              <a:t>Primary:</a:t>
            </a:r>
            <a:br>
              <a:rPr lang="de-DE" dirty="0" smtClean="0"/>
            </a:br>
            <a:r>
              <a:rPr lang="de-DE" dirty="0" smtClean="0"/>
              <a:t>Forward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secondaries</a:t>
            </a:r>
            <a:r>
              <a:rPr lang="de-DE" dirty="0" smtClean="0"/>
              <a:t>.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Secondaries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order</a:t>
            </a:r>
            <a:r>
              <a:rPr lang="de-DE" dirty="0" smtClean="0"/>
              <a:t>.</a:t>
            </a:r>
          </a:p>
          <a:p>
            <a:pPr marL="342900" indent="-342900">
              <a:buFont typeface="+mj-lt"/>
              <a:buAutoNum type="arabicPeriod" startAt="5"/>
            </a:pPr>
            <a:endParaRPr lang="de-DE" dirty="0" smtClean="0"/>
          </a:p>
          <a:p>
            <a:pPr marL="342900" indent="-342900">
              <a:buAutoNum type="arabicPeriod" startAt="5"/>
            </a:pPr>
            <a:r>
              <a:rPr lang="de-DE" dirty="0" err="1" smtClean="0"/>
              <a:t>Secondaries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Indicate</a:t>
            </a:r>
            <a:r>
              <a:rPr lang="de-DE" dirty="0" smtClean="0"/>
              <a:t> </a:t>
            </a:r>
            <a:r>
              <a:rPr lang="de-DE" dirty="0" err="1" smtClean="0"/>
              <a:t>completion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endParaRPr lang="de-DE" dirty="0" smtClean="0"/>
          </a:p>
        </p:txBody>
      </p:sp>
      <p:cxnSp>
        <p:nvCxnSpPr>
          <p:cNvPr id="25" name="Gerade Verbindung mit Pfeil 24"/>
          <p:cNvCxnSpPr>
            <a:stCxn id="12" idx="1"/>
            <a:endCxn id="11" idx="3"/>
          </p:cNvCxnSpPr>
          <p:nvPr/>
        </p:nvCxnSpPr>
        <p:spPr>
          <a:xfrm flipH="1" flipV="1">
            <a:off x="3967317" y="3297097"/>
            <a:ext cx="633984" cy="157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111865" y="3010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  <a:endParaRPr lang="de-DE" dirty="0" smtClean="0"/>
          </a:p>
        </p:txBody>
      </p:sp>
      <p:cxnSp>
        <p:nvCxnSpPr>
          <p:cNvPr id="36" name="Gerade Verbindung mit Pfeil 35"/>
          <p:cNvCxnSpPr>
            <a:stCxn id="11" idx="1"/>
            <a:endCxn id="10" idx="3"/>
          </p:cNvCxnSpPr>
          <p:nvPr/>
        </p:nvCxnSpPr>
        <p:spPr>
          <a:xfrm flipH="1">
            <a:off x="2428077" y="3297097"/>
            <a:ext cx="618743" cy="157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619264" y="300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  <a:endParaRPr lang="de-DE" dirty="0" smtClean="0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2428077" y="3463290"/>
            <a:ext cx="618743" cy="228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3967317" y="3463290"/>
            <a:ext cx="618743" cy="228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11644" y="3415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105513" y="3403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9557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8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13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  <a:endParaRPr lang="de-DE" sz="1600" dirty="0" smtClean="0"/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</a:t>
            </a:r>
            <a:r>
              <a:rPr lang="de-DE" dirty="0" smtClean="0"/>
              <a:t>3</a:t>
            </a:r>
            <a:endParaRPr lang="de-DE" dirty="0" smtClean="0"/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450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de-DE" dirty="0" smtClean="0"/>
              <a:t>Primary:</a:t>
            </a:r>
            <a:br>
              <a:rPr lang="de-DE" dirty="0" smtClean="0"/>
            </a:br>
            <a:r>
              <a:rPr lang="de-DE" dirty="0" smtClean="0"/>
              <a:t>Returns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will </a:t>
            </a:r>
            <a:r>
              <a:rPr lang="de-DE" dirty="0" err="1" smtClean="0"/>
              <a:t>retry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3.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persists</a:t>
            </a:r>
            <a:r>
              <a:rPr lang="de-DE" dirty="0" smtClean="0"/>
              <a:t>,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1.</a:t>
            </a:r>
          </a:p>
        </p:txBody>
      </p:sp>
      <p:cxnSp>
        <p:nvCxnSpPr>
          <p:cNvPr id="31" name="Gerade Verbindung mit Pfeil 30"/>
          <p:cNvCxnSpPr>
            <a:stCxn id="11" idx="2"/>
            <a:endCxn id="6" idx="0"/>
          </p:cNvCxnSpPr>
          <p:nvPr/>
        </p:nvCxnSpPr>
        <p:spPr>
          <a:xfrm flipH="1">
            <a:off x="2700495" y="3757345"/>
            <a:ext cx="806574" cy="13978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103782" y="4189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2741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</a:t>
            </a:r>
            <a:r>
              <a:rPr lang="de-DE" dirty="0" err="1" smtClean="0"/>
              <a:t>Atomic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0730" cy="4351338"/>
          </a:xfrm>
        </p:spPr>
        <p:txBody>
          <a:bodyPr/>
          <a:lstStyle/>
          <a:p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Write: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Client </a:t>
            </a:r>
            <a:r>
              <a:rPr lang="de-DE" dirty="0" err="1" smtClean="0"/>
              <a:t>pushes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last </a:t>
            </a:r>
            <a:r>
              <a:rPr lang="de-DE" dirty="0" err="1" smtClean="0"/>
              <a:t>chunk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Client </a:t>
            </a:r>
            <a:r>
              <a:rPr lang="de-DE" dirty="0" err="1" smtClean="0"/>
              <a:t>requests</a:t>
            </a:r>
            <a:r>
              <a:rPr lang="de-DE" dirty="0" smtClean="0"/>
              <a:t>: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endParaRPr lang="de-DE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Primary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fits</a:t>
            </a:r>
            <a:r>
              <a:rPr lang="de-DE" dirty="0" smtClean="0"/>
              <a:t> in </a:t>
            </a:r>
            <a:r>
              <a:rPr lang="de-DE" dirty="0" err="1" smtClean="0"/>
              <a:t>chunk</a:t>
            </a:r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7755875" y="2401677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0100 0100 0110 1101 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7755875" y="3553778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0100 0100 0110 1101 </a:t>
            </a:r>
            <a:r>
              <a:rPr lang="de-DE" dirty="0" smtClean="0">
                <a:solidFill>
                  <a:schemeClr val="accent1"/>
                </a:solidFill>
              </a:rPr>
              <a:t>0000 0000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755875" y="4766219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00B050"/>
                </a:solidFill>
              </a:rPr>
              <a:t>0010 0001 1000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755875" y="2884212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Trying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r>
              <a:rPr lang="de-DE" dirty="0" smtClean="0"/>
              <a:t> 	    0010 0001 </a:t>
            </a:r>
            <a:r>
              <a:rPr lang="de-DE" dirty="0" smtClean="0">
                <a:solidFill>
                  <a:srgbClr val="FF0000"/>
                </a:solidFill>
              </a:rPr>
              <a:t>1000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755875" y="3984791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does</a:t>
            </a:r>
            <a:r>
              <a:rPr lang="de-DE" dirty="0" smtClean="0"/>
              <a:t> not fit, </a:t>
            </a:r>
            <a:r>
              <a:rPr lang="de-DE" dirty="0" err="1" smtClean="0"/>
              <a:t>padding</a:t>
            </a:r>
            <a:r>
              <a:rPr lang="de-DE" dirty="0" smtClean="0"/>
              <a:t> </a:t>
            </a:r>
            <a:r>
              <a:rPr lang="de-DE" dirty="0" err="1" smtClean="0"/>
              <a:t>chunk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755875" y="5248754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 </a:t>
            </a:r>
            <a:r>
              <a:rPr lang="de-DE" dirty="0" err="1" smtClean="0"/>
              <a:t>tries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succeeds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12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5" grpId="0" animBg="1"/>
      <p:bldP spid="9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(In)</a:t>
            </a:r>
            <a:r>
              <a:rPr lang="de-DE" dirty="0" err="1"/>
              <a:t>c</a:t>
            </a:r>
            <a:r>
              <a:rPr lang="de-DE" dirty="0" err="1" smtClean="0"/>
              <a:t>onsistency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5274"/>
          </a:xfrm>
        </p:spPr>
        <p:txBody>
          <a:bodyPr>
            <a:normAutofit/>
          </a:bodyPr>
          <a:lstStyle/>
          <a:p>
            <a:r>
              <a:rPr lang="de-DE" dirty="0" err="1" smtClean="0"/>
              <a:t>Inconsistency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.</a:t>
            </a:r>
          </a:p>
          <a:p>
            <a:r>
              <a:rPr lang="en-US" dirty="0" smtClean="0"/>
              <a:t>“GFS </a:t>
            </a:r>
            <a:r>
              <a:rPr lang="en-US" dirty="0"/>
              <a:t>does not guarantee that </a:t>
            </a:r>
            <a:r>
              <a:rPr lang="en-US" dirty="0" smtClean="0"/>
              <a:t>all </a:t>
            </a:r>
            <a:r>
              <a:rPr lang="de-DE" dirty="0" err="1" smtClean="0"/>
              <a:t>replicas</a:t>
            </a:r>
            <a:r>
              <a:rPr lang="de-DE" dirty="0" smtClean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bytewise</a:t>
            </a:r>
            <a:r>
              <a:rPr lang="de-DE" dirty="0"/>
              <a:t> </a:t>
            </a:r>
            <a:r>
              <a:rPr lang="de-DE" dirty="0" err="1" smtClean="0"/>
              <a:t>identical</a:t>
            </a:r>
            <a:r>
              <a:rPr lang="de-DE" dirty="0" smtClean="0"/>
              <a:t>“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Inconsistency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handled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checksums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59837"/>
              </p:ext>
            </p:extLst>
          </p:nvPr>
        </p:nvGraphicFramePr>
        <p:xfrm>
          <a:off x="1372433" y="290607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Write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Record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Append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Serial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Defined</a:t>
                      </a:r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 err="1" smtClean="0"/>
                        <a:t>Defined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partly</a:t>
                      </a:r>
                      <a:endParaRPr lang="de-DE" dirty="0" smtClean="0"/>
                    </a:p>
                    <a:p>
                      <a:r>
                        <a:rPr lang="de-DE" dirty="0" err="1" smtClean="0"/>
                        <a:t>inconsistent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Concurrent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Consistent</a:t>
                      </a:r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Failure</a:t>
                      </a:r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Inconsistent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5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Garbage</a:t>
            </a:r>
            <a:r>
              <a:rPr lang="de-DE" dirty="0" smtClean="0"/>
              <a:t> Collection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825625"/>
            <a:ext cx="9265170" cy="4245391"/>
          </a:xfrm>
        </p:spPr>
        <p:txBody>
          <a:bodyPr>
            <a:normAutofit/>
          </a:bodyPr>
          <a:lstStyle/>
          <a:p>
            <a:r>
              <a:rPr lang="de-DE" dirty="0" err="1" smtClean="0"/>
              <a:t>Deleting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/</a:t>
            </a:r>
            <a:r>
              <a:rPr lang="de-DE" dirty="0" err="1" smtClean="0"/>
              <a:t>chunks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                        Delete                                   GC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GC also </a:t>
            </a:r>
            <a:r>
              <a:rPr lang="de-DE" dirty="0" err="1" smtClean="0"/>
              <a:t>removes</a:t>
            </a:r>
            <a:r>
              <a:rPr lang="de-DE" dirty="0" smtClean="0"/>
              <a:t> non </a:t>
            </a:r>
            <a:r>
              <a:rPr lang="de-DE" dirty="0" err="1" smtClean="0"/>
              <a:t>reachable</a:t>
            </a:r>
            <a:r>
              <a:rPr lang="de-DE" dirty="0" smtClean="0"/>
              <a:t> </a:t>
            </a:r>
            <a:r>
              <a:rPr lang="de-DE" dirty="0" err="1" smtClean="0"/>
              <a:t>chunks</a:t>
            </a:r>
            <a:endParaRPr lang="de-DE" dirty="0"/>
          </a:p>
        </p:txBody>
      </p:sp>
      <p:sp>
        <p:nvSpPr>
          <p:cNvPr id="3" name="Eine Ecke des Rechtecks schneiden 2"/>
          <p:cNvSpPr/>
          <p:nvPr/>
        </p:nvSpPr>
        <p:spPr>
          <a:xfrm>
            <a:off x="1288973" y="2849307"/>
            <a:ext cx="947451" cy="1134738"/>
          </a:xfrm>
          <a:prstGeom prst="snip1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x</a:t>
            </a:r>
            <a:endParaRPr lang="de-DE" dirty="0"/>
          </a:p>
        </p:txBody>
      </p:sp>
      <p:sp>
        <p:nvSpPr>
          <p:cNvPr id="7" name="Eine Ecke des Rechtecks schneiden 6"/>
          <p:cNvSpPr/>
          <p:nvPr/>
        </p:nvSpPr>
        <p:spPr>
          <a:xfrm>
            <a:off x="4625248" y="2849307"/>
            <a:ext cx="947451" cy="1134738"/>
          </a:xfrm>
          <a:prstGeom prst="snip1Rect">
            <a:avLst/>
          </a:prstGeom>
          <a:gradFill>
            <a:gsLst>
              <a:gs pos="0">
                <a:schemeClr val="accent4">
                  <a:satMod val="110000"/>
                  <a:lumMod val="100000"/>
                  <a:shade val="100000"/>
                  <a:alpha val="36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36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Time_x</a:t>
            </a:r>
            <a:endParaRPr lang="de-DE" dirty="0"/>
          </a:p>
        </p:txBody>
      </p:sp>
      <p:sp>
        <p:nvSpPr>
          <p:cNvPr id="8" name="Eine Ecke des Rechtecks schneiden 7"/>
          <p:cNvSpPr/>
          <p:nvPr/>
        </p:nvSpPr>
        <p:spPr>
          <a:xfrm>
            <a:off x="8164417" y="2849307"/>
            <a:ext cx="947451" cy="1134738"/>
          </a:xfrm>
          <a:prstGeom prst="snip1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36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36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Time_x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571520" y="2977236"/>
            <a:ext cx="171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On </a:t>
            </a:r>
            <a:r>
              <a:rPr lang="de-DE" dirty="0" err="1" smtClean="0"/>
              <a:t>deletion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renamed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009242" y="2947256"/>
            <a:ext cx="171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GC </a:t>
            </a:r>
            <a:r>
              <a:rPr lang="de-DE" dirty="0" err="1" smtClean="0"/>
              <a:t>sees</a:t>
            </a:r>
            <a:r>
              <a:rPr lang="de-DE" dirty="0" smtClean="0"/>
              <a:t> such a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finally</a:t>
            </a:r>
            <a:r>
              <a:rPr lang="de-DE" dirty="0" smtClean="0"/>
              <a:t> </a:t>
            </a:r>
            <a:r>
              <a:rPr lang="de-DE" dirty="0" err="1" smtClean="0"/>
              <a:t>deleted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8329670" y="3043929"/>
            <a:ext cx="561860" cy="816567"/>
          </a:xfrm>
          <a:prstGeom prst="line">
            <a:avLst/>
          </a:pr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 flipV="1">
            <a:off x="8375272" y="3035230"/>
            <a:ext cx="501268" cy="835356"/>
          </a:xfrm>
          <a:prstGeom prst="line">
            <a:avLst/>
          </a:pr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2093220" y="4512037"/>
            <a:ext cx="6071197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7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Replicas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Creation</a:t>
            </a:r>
            <a:endParaRPr lang="de-DE" dirty="0" smtClean="0"/>
          </a:p>
          <a:p>
            <a:r>
              <a:rPr lang="de-DE" dirty="0" smtClean="0"/>
              <a:t>Even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on CS</a:t>
            </a:r>
          </a:p>
          <a:p>
            <a:r>
              <a:rPr lang="de-DE" dirty="0" smtClean="0"/>
              <a:t>Limited #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recent</a:t>
            </a:r>
            <a:r>
              <a:rPr lang="de-DE" dirty="0" smtClean="0"/>
              <a:t> </a:t>
            </a:r>
            <a:r>
              <a:rPr lang="de-DE" dirty="0" err="1" smtClean="0"/>
              <a:t>creations</a:t>
            </a:r>
            <a:r>
              <a:rPr lang="de-DE" dirty="0" smtClean="0"/>
              <a:t> per CS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Re-</a:t>
            </a:r>
            <a:r>
              <a:rPr lang="de-DE" dirty="0" err="1" smtClean="0"/>
              <a:t>replication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#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r>
              <a:rPr lang="de-DE" dirty="0" smtClean="0"/>
              <a:t> &lt; </a:t>
            </a:r>
            <a:r>
              <a:rPr lang="de-DE" dirty="0" err="1" smtClean="0"/>
              <a:t>threshold</a:t>
            </a:r>
            <a:r>
              <a:rPr lang="de-DE" dirty="0" smtClean="0"/>
              <a:t>,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Rebalancing</a:t>
            </a:r>
            <a:endParaRPr lang="de-DE" dirty="0" smtClean="0"/>
          </a:p>
          <a:p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balancing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4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Large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Write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read</a:t>
            </a:r>
            <a:r>
              <a:rPr lang="de-DE" dirty="0" smtClean="0"/>
              <a:t> multiple </a:t>
            </a:r>
            <a:r>
              <a:rPr lang="de-DE" dirty="0" err="1" smtClean="0"/>
              <a:t>times</a:t>
            </a:r>
            <a:endParaRPr lang="de-DE" dirty="0" smtClean="0"/>
          </a:p>
          <a:p>
            <a:r>
              <a:rPr lang="de-DE" dirty="0" err="1" smtClean="0"/>
              <a:t>Appending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Streaming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</a:rPr>
              <a:t>Block </a:t>
            </a:r>
            <a:r>
              <a:rPr lang="de-DE" dirty="0" err="1" smtClean="0">
                <a:solidFill>
                  <a:srgbClr val="00B0F0"/>
                </a:solidFill>
              </a:rPr>
              <a:t>id</a:t>
            </a:r>
            <a:r>
              <a:rPr lang="de-DE" dirty="0" smtClean="0"/>
              <a:t> vs. </a:t>
            </a:r>
            <a:r>
              <a:rPr lang="de-DE" dirty="0" err="1" smtClean="0">
                <a:solidFill>
                  <a:srgbClr val="00B050"/>
                </a:solidFill>
              </a:rPr>
              <a:t>Chunk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index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err="1" smtClean="0">
                <a:solidFill>
                  <a:srgbClr val="00B050"/>
                </a:solidFill>
              </a:rPr>
              <a:t>Concurrently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/>
              <a:t>appending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  <a:p>
            <a:r>
              <a:rPr lang="de-DE" dirty="0" smtClean="0">
                <a:solidFill>
                  <a:srgbClr val="00B0F0"/>
                </a:solidFill>
              </a:rPr>
              <a:t>Open </a:t>
            </a:r>
            <a:r>
              <a:rPr lang="de-DE" dirty="0" err="1" smtClean="0">
                <a:solidFill>
                  <a:srgbClr val="00B0F0"/>
                </a:solidFill>
              </a:rPr>
              <a:t>source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vs. </a:t>
            </a:r>
            <a:r>
              <a:rPr lang="de-DE" dirty="0" err="1" smtClean="0">
                <a:solidFill>
                  <a:srgbClr val="00B050"/>
                </a:solidFill>
              </a:rPr>
              <a:t>Closed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source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err="1" smtClean="0">
                <a:solidFill>
                  <a:srgbClr val="00B0F0"/>
                </a:solidFill>
              </a:rPr>
              <a:t>Namenode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vs.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Master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 smtClean="0"/>
              <a:t>fail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18</a:t>
            </a:fld>
            <a:endParaRPr lang="de-DE" dirty="0"/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29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56" y="867950"/>
            <a:ext cx="3133344" cy="313334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storage</a:t>
            </a:r>
          </a:p>
          <a:p>
            <a:r>
              <a:rPr lang="en-US" dirty="0"/>
              <a:t>Reliable </a:t>
            </a:r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19</a:t>
            </a:fld>
            <a:endParaRPr lang="de-DE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16" y="1690688"/>
            <a:ext cx="1475930" cy="147593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8028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en-US" dirty="0"/>
              <a:t>K. </a:t>
            </a:r>
            <a:r>
              <a:rPr lang="en-US" dirty="0" err="1"/>
              <a:t>Shvachko</a:t>
            </a:r>
            <a:r>
              <a:rPr lang="en-US" dirty="0"/>
              <a:t>, H. </a:t>
            </a:r>
            <a:r>
              <a:rPr lang="en-US" dirty="0" err="1"/>
              <a:t>Kuang</a:t>
            </a:r>
            <a:r>
              <a:rPr lang="en-US" dirty="0"/>
              <a:t>, S. </a:t>
            </a:r>
            <a:r>
              <a:rPr lang="en-US" dirty="0" err="1"/>
              <a:t>Radia</a:t>
            </a:r>
            <a:r>
              <a:rPr lang="en-US" dirty="0"/>
              <a:t>, R. </a:t>
            </a:r>
            <a:r>
              <a:rPr lang="en-US" dirty="0" err="1"/>
              <a:t>Chansler</a:t>
            </a:r>
            <a:r>
              <a:rPr lang="en-US" dirty="0"/>
              <a:t>. The Hadoop Distributed File System. </a:t>
            </a:r>
            <a:r>
              <a:rPr lang="en-US" dirty="0" smtClean="0"/>
              <a:t>2010</a:t>
            </a:r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 smtClean="0"/>
              <a:t>S. </a:t>
            </a:r>
            <a:r>
              <a:rPr lang="de-DE" dirty="0" err="1" smtClean="0"/>
              <a:t>Ghemawat</a:t>
            </a:r>
            <a:r>
              <a:rPr lang="de-DE" dirty="0" smtClean="0"/>
              <a:t>, H. </a:t>
            </a:r>
            <a:r>
              <a:rPr lang="de-DE" dirty="0" err="1" smtClean="0"/>
              <a:t>Gobioff</a:t>
            </a:r>
            <a:r>
              <a:rPr lang="de-DE" dirty="0" smtClean="0"/>
              <a:t>, S. Leung. The Google File System. 2003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20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" y="1690688"/>
            <a:ext cx="734484" cy="550863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0" y="2970658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1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6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9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Large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>
                <a:solidFill>
                  <a:schemeClr val="accent6"/>
                </a:solidFill>
              </a:rPr>
              <a:t>(100MB </a:t>
            </a:r>
            <a:r>
              <a:rPr lang="de-DE" dirty="0" err="1">
                <a:solidFill>
                  <a:schemeClr val="accent6"/>
                </a:solidFill>
              </a:rPr>
              <a:t>and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more</a:t>
            </a:r>
            <a:r>
              <a:rPr lang="de-DE" dirty="0" smtClean="0">
                <a:solidFill>
                  <a:schemeClr val="accent6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 smtClean="0">
                <a:solidFill>
                  <a:schemeClr val="accent6"/>
                </a:solidFill>
              </a:rPr>
              <a:t>Commodity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hardware</a:t>
            </a:r>
            <a:r>
              <a:rPr lang="de-DE" dirty="0" smtClean="0">
                <a:solidFill>
                  <a:schemeClr val="accent6"/>
                </a:solidFill>
              </a:rPr>
              <a:t> (</a:t>
            </a:r>
            <a:r>
              <a:rPr lang="de-DE" dirty="0" err="1" smtClean="0">
                <a:solidFill>
                  <a:schemeClr val="accent6"/>
                </a:solidFill>
              </a:rPr>
              <a:t>failures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norm)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(</a:t>
            </a:r>
            <a:r>
              <a:rPr lang="de-DE" dirty="0" err="1" smtClean="0">
                <a:solidFill>
                  <a:schemeClr val="accent6"/>
                </a:solidFill>
              </a:rPr>
              <a:t>Concurrently</a:t>
            </a:r>
            <a:r>
              <a:rPr lang="de-DE" dirty="0" smtClean="0">
                <a:solidFill>
                  <a:schemeClr val="accent6"/>
                </a:solidFill>
              </a:rPr>
              <a:t>) </a:t>
            </a:r>
            <a:r>
              <a:rPr lang="de-DE" dirty="0" err="1" smtClean="0">
                <a:solidFill>
                  <a:schemeClr val="accent6"/>
                </a:solidFill>
              </a:rPr>
              <a:t>appending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Files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mostly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read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sequentially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High </a:t>
            </a:r>
            <a:r>
              <a:rPr lang="de-DE" dirty="0" err="1" smtClean="0">
                <a:solidFill>
                  <a:schemeClr val="accent6"/>
                </a:solidFill>
              </a:rPr>
              <a:t>data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throughput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Small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>
                <a:solidFill>
                  <a:srgbClr val="C00000"/>
                </a:solidFill>
              </a:rPr>
              <a:t>Modifying</a:t>
            </a:r>
            <a:r>
              <a:rPr lang="de-DE" dirty="0">
                <a:solidFill>
                  <a:srgbClr val="C00000"/>
                </a:solidFill>
              </a:rPr>
              <a:t> (not </a:t>
            </a:r>
            <a:r>
              <a:rPr lang="de-DE" dirty="0" err="1">
                <a:solidFill>
                  <a:srgbClr val="C00000"/>
                </a:solidFill>
              </a:rPr>
              <a:t>appending</a:t>
            </a:r>
            <a:r>
              <a:rPr lang="de-DE" dirty="0">
                <a:solidFill>
                  <a:srgbClr val="C00000"/>
                </a:solidFill>
              </a:rPr>
              <a:t>) </a:t>
            </a:r>
            <a:r>
              <a:rPr lang="de-DE" dirty="0" err="1" smtClean="0">
                <a:solidFill>
                  <a:srgbClr val="C00000"/>
                </a:solidFill>
              </a:rPr>
              <a:t>writes</a:t>
            </a:r>
            <a:endParaRPr lang="de-DE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Small </a:t>
            </a:r>
            <a:r>
              <a:rPr lang="de-DE" dirty="0" err="1" smtClean="0">
                <a:solidFill>
                  <a:srgbClr val="C00000"/>
                </a:solidFill>
              </a:rPr>
              <a:t>random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reads</a:t>
            </a:r>
            <a:endParaRPr lang="de-DE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High </a:t>
            </a:r>
            <a:r>
              <a:rPr lang="de-DE" dirty="0" err="1" smtClean="0">
                <a:solidFill>
                  <a:srgbClr val="C00000"/>
                </a:solidFill>
              </a:rPr>
              <a:t>latency</a:t>
            </a:r>
            <a:endParaRPr lang="de-DE" dirty="0">
              <a:solidFill>
                <a:srgbClr val="C00000"/>
              </a:solidFill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6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339584" y="3857442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/>
              <a:t>File2: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b,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x</a:t>
            </a:r>
          </a:p>
          <a:p>
            <a:r>
              <a:rPr lang="de-DE" sz="1600" dirty="0" smtClean="0"/>
              <a:t>…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7339583" y="1719755"/>
            <a:ext cx="23401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1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k</a:t>
            </a:r>
          </a:p>
          <a:p>
            <a:r>
              <a:rPr lang="de-DE" sz="1600" dirty="0" smtClean="0"/>
              <a:t>…</a:t>
            </a:r>
          </a:p>
          <a:p>
            <a:endParaRPr lang="de-DE" dirty="0" smtClean="0"/>
          </a:p>
          <a:p>
            <a:r>
              <a:rPr lang="de-DE" dirty="0" err="1" smtClean="0"/>
              <a:t>Chunk</a:t>
            </a:r>
            <a:r>
              <a:rPr lang="de-DE" dirty="0" smtClean="0"/>
              <a:t>: 64MB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339584" y="5282267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26" name="Gewinkelte Verbindung 25"/>
          <p:cNvCxnSpPr>
            <a:stCxn id="13" idx="1"/>
            <a:endCxn id="10" idx="2"/>
          </p:cNvCxnSpPr>
          <p:nvPr/>
        </p:nvCxnSpPr>
        <p:spPr>
          <a:xfrm rot="10800000">
            <a:off x="1850137" y="3039757"/>
            <a:ext cx="928115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0"/>
            <a:endCxn id="11" idx="2"/>
          </p:cNvCxnSpPr>
          <p:nvPr/>
        </p:nvCxnSpPr>
        <p:spPr>
          <a:xfrm rot="5400000" flipH="1" flipV="1">
            <a:off x="3195183" y="3218203"/>
            <a:ext cx="38838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13" idx="3"/>
            <a:endCxn id="12" idx="2"/>
          </p:cNvCxnSpPr>
          <p:nvPr/>
        </p:nvCxnSpPr>
        <p:spPr>
          <a:xfrm flipV="1">
            <a:off x="4000499" y="3039757"/>
            <a:ext cx="943357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>
            <a:stCxn id="13" idx="2"/>
            <a:endCxn id="6" idx="0"/>
          </p:cNvCxnSpPr>
          <p:nvPr/>
        </p:nvCxnSpPr>
        <p:spPr>
          <a:xfrm rot="5400000">
            <a:off x="2976685" y="5047333"/>
            <a:ext cx="82538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6" idx="3"/>
            <a:endCxn id="12" idx="3"/>
          </p:cNvCxnSpPr>
          <p:nvPr/>
        </p:nvCxnSpPr>
        <p:spPr>
          <a:xfrm flipV="1">
            <a:off x="3694175" y="2579509"/>
            <a:ext cx="1709929" cy="3185315"/>
          </a:xfrm>
          <a:prstGeom prst="bentConnector3">
            <a:avLst>
              <a:gd name="adj1" fmla="val 109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Nach oben gebogener Pfeil 55"/>
          <p:cNvSpPr/>
          <p:nvPr/>
        </p:nvSpPr>
        <p:spPr>
          <a:xfrm rot="16200000" flipH="1">
            <a:off x="3222360" y="3517924"/>
            <a:ext cx="2659909" cy="1703578"/>
          </a:xfrm>
          <a:prstGeom prst="bentUpArrow">
            <a:avLst>
              <a:gd name="adj1" fmla="val 7370"/>
              <a:gd name="adj2" fmla="val 9440"/>
              <a:gd name="adj3" fmla="val 14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838200" y="5651599"/>
            <a:ext cx="35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rechts 8"/>
          <p:cNvSpPr/>
          <p:nvPr/>
        </p:nvSpPr>
        <p:spPr>
          <a:xfrm>
            <a:off x="783337" y="5814072"/>
            <a:ext cx="451104" cy="212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298447" y="5475518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Control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289304" y="5773742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Data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690688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2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e</a:t>
            </a:r>
            <a:endParaRPr lang="de-DE" sz="1600" dirty="0" smtClean="0"/>
          </a:p>
          <a:p>
            <a:r>
              <a:rPr lang="de-DE" sz="1600" dirty="0" smtClean="0"/>
              <a:t>…</a:t>
            </a:r>
          </a:p>
          <a:p>
            <a:endParaRPr lang="de-DE" dirty="0"/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56" grpId="0" animBg="1"/>
      <p:bldP spid="9" grpId="0" animBg="1"/>
      <p:bldP spid="17" grpId="0"/>
      <p:bldP spid="24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(Read)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283885" y="3669089"/>
            <a:ext cx="494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Read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File: File1, </a:t>
            </a:r>
            <a:r>
              <a:rPr lang="de-DE" sz="2800" dirty="0" err="1" smtClean="0"/>
              <a:t>chunk</a:t>
            </a:r>
            <a:r>
              <a:rPr lang="de-DE" sz="2800" dirty="0" smtClean="0"/>
              <a:t> </a:t>
            </a:r>
            <a:r>
              <a:rPr lang="de-DE" sz="2800" dirty="0" err="1" smtClean="0"/>
              <a:t>index</a:t>
            </a:r>
            <a:r>
              <a:rPr lang="de-DE" sz="2800" dirty="0" smtClean="0"/>
              <a:t>: 3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location</a:t>
            </a:r>
            <a:r>
              <a:rPr lang="de-DE" sz="2800" dirty="0" smtClean="0"/>
              <a:t>: CS 1, CS 2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byte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r>
              <a:rPr lang="de-DE" sz="2800" dirty="0"/>
              <a:t>: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Data: </a:t>
            </a:r>
            <a:r>
              <a:rPr lang="de-DE" sz="2800" dirty="0" err="1" smtClean="0"/>
              <a:t>byte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endParaRPr lang="de-DE" sz="2800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279647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038855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55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386261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cxnSp>
        <p:nvCxnSpPr>
          <p:cNvPr id="21" name="Gewinkelte Verbindung 20"/>
          <p:cNvCxnSpPr>
            <a:stCxn id="6" idx="1"/>
            <a:endCxn id="10" idx="2"/>
          </p:cNvCxnSpPr>
          <p:nvPr/>
        </p:nvCxnSpPr>
        <p:spPr>
          <a:xfrm rot="10800000">
            <a:off x="1850137" y="3039758"/>
            <a:ext cx="1234439" cy="2725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810511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31" name="Gewinkelte Verbindung 30"/>
          <p:cNvCxnSpPr/>
          <p:nvPr/>
        </p:nvCxnSpPr>
        <p:spPr>
          <a:xfrm rot="16200000" flipV="1">
            <a:off x="952500" y="3857245"/>
            <a:ext cx="2862072" cy="1310637"/>
          </a:xfrm>
          <a:prstGeom prst="bentConnector3">
            <a:avLst>
              <a:gd name="adj1" fmla="val 16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459993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339584" y="3068471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File2: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b,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x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339584" y="1719755"/>
            <a:ext cx="1554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k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722772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</a:t>
            </a:r>
            <a:r>
              <a:rPr lang="de-DE" sz="1600" dirty="0">
                <a:solidFill>
                  <a:schemeClr val="bg2"/>
                </a:solidFill>
              </a:rPr>
              <a:t>e</a:t>
            </a:r>
            <a:endParaRPr lang="de-DE" sz="1600" dirty="0" smtClean="0">
              <a:solidFill>
                <a:schemeClr val="bg2"/>
              </a:solidFill>
            </a:endParaRP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pic>
        <p:nvPicPr>
          <p:cNvPr id="2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3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  <p:bldP spid="30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Leases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CS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leases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chunks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CS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lease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chunk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modify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r>
              <a:rPr lang="de-DE" dirty="0" smtClean="0"/>
              <a:t> a </a:t>
            </a:r>
            <a:r>
              <a:rPr lang="de-DE" dirty="0" err="1" smtClean="0"/>
              <a:t>chunk</a:t>
            </a:r>
            <a:r>
              <a:rPr lang="de-DE" dirty="0" smtClean="0"/>
              <a:t> lease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chunk‘s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7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Breitbild</PresentationFormat>
  <Paragraphs>281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HDFS - Architecture</vt:lpstr>
      <vt:lpstr>HDFS - Workflow</vt:lpstr>
      <vt:lpstr>HDFS - Purpose</vt:lpstr>
      <vt:lpstr>GFS - Purpose</vt:lpstr>
      <vt:lpstr>GFS - Architecture</vt:lpstr>
      <vt:lpstr>GFS – Workflow (Read)</vt:lpstr>
      <vt:lpstr>GFS – Leases</vt:lpstr>
      <vt:lpstr>GFS – Workflow (Write)</vt:lpstr>
      <vt:lpstr>GFS – Workflow (Write)</vt:lpstr>
      <vt:lpstr>GFS – Workflow (Write)</vt:lpstr>
      <vt:lpstr>GFS – Workflow (Write)</vt:lpstr>
      <vt:lpstr>GFS – Workflow (Atomic Record Append)</vt:lpstr>
      <vt:lpstr>GFS – (In)consistency</vt:lpstr>
      <vt:lpstr>GFS – Garbage Collection</vt:lpstr>
      <vt:lpstr>GFS – Replicas</vt:lpstr>
      <vt:lpstr>HDFS vs. GFS 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Daniel Straub</cp:lastModifiedBy>
  <cp:revision>50</cp:revision>
  <dcterms:created xsi:type="dcterms:W3CDTF">2015-04-21T15:40:43Z</dcterms:created>
  <dcterms:modified xsi:type="dcterms:W3CDTF">2015-05-05T16:03:51Z</dcterms:modified>
</cp:coreProperties>
</file>