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4" r:id="rId2"/>
    <p:sldId id="267" r:id="rId3"/>
    <p:sldId id="269" r:id="rId4"/>
    <p:sldId id="270" r:id="rId5"/>
    <p:sldId id="282" r:id="rId6"/>
    <p:sldId id="271" r:id="rId7"/>
    <p:sldId id="272" r:id="rId8"/>
    <p:sldId id="274" r:id="rId9"/>
    <p:sldId id="273" r:id="rId10"/>
    <p:sldId id="275" r:id="rId11"/>
    <p:sldId id="278" r:id="rId12"/>
    <p:sldId id="279" r:id="rId13"/>
    <p:sldId id="283" r:id="rId14"/>
    <p:sldId id="259" r:id="rId15"/>
    <p:sldId id="281" r:id="rId16"/>
    <p:sldId id="277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2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4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02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808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2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44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93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7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4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4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59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9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9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88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6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4.jpe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2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965660" y="3270725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8" name="Rounded Rectangle 37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8" name="Rounded Rectangle 47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38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5" name="Rounded Rectangle 64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7407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b="1" dirty="0" smtClean="0"/>
              <a:t>Secondary 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59" name="Rounded Rectangle 58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69" name="Rounded Rectangle 6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59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9729031" y="1438771"/>
            <a:ext cx="2100308" cy="1824030"/>
            <a:chOff x="9673103" y="1358112"/>
            <a:chExt cx="2100308" cy="18240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755" y="1358112"/>
              <a:ext cx="1371600" cy="1371600"/>
            </a:xfrm>
            <a:prstGeom prst="rect">
              <a:avLst/>
            </a:prstGeom>
          </p:spPr>
        </p:pic>
        <p:sp>
          <p:nvSpPr>
            <p:cNvPr id="86" name="Rounded Rectangle 85"/>
            <p:cNvSpPr/>
            <p:nvPr/>
          </p:nvSpPr>
          <p:spPr>
            <a:xfrm>
              <a:off x="9673103" y="2729712"/>
              <a:ext cx="2100308" cy="45243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Secondary 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" name="Straight Arrow Connector 8"/>
          <p:cNvCxnSpPr>
            <a:stCxn id="68" idx="3"/>
            <a:endCxn id="85" idx="1"/>
          </p:cNvCxnSpPr>
          <p:nvPr/>
        </p:nvCxnSpPr>
        <p:spPr>
          <a:xfrm>
            <a:off x="7358397" y="2100988"/>
            <a:ext cx="2716286" cy="23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54633" y="379631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5178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Secondary Node</a:t>
            </a:r>
          </a:p>
          <a:p>
            <a:r>
              <a:rPr lang="en-US" b="1" dirty="0" smtClean="0"/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2857308" y="1415188"/>
            <a:ext cx="8972031" cy="5363363"/>
            <a:chOff x="2857308" y="1415188"/>
            <a:chExt cx="8972031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4145564" y="1415188"/>
              <a:ext cx="6542244" cy="5363363"/>
              <a:chOff x="4145564" y="1415188"/>
              <a:chExt cx="6542244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4145564" y="1415188"/>
                <a:ext cx="5769307" cy="4129206"/>
                <a:chOff x="4145564" y="1415188"/>
                <a:chExt cx="5769307" cy="412920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145564" y="3691648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289818" y="3824222"/>
                  <a:ext cx="1239129" cy="1239129"/>
                  <a:chOff x="4289818" y="3824222"/>
                  <a:chExt cx="1239129" cy="1239129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9818" y="38242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2218" y="39766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4618" y="4129022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5279003" y="3239218"/>
                  <a:ext cx="1417219" cy="8401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9729031" y="1438771"/>
              <a:ext cx="2100308" cy="1824030"/>
              <a:chOff x="9673103" y="1358112"/>
              <a:chExt cx="2100308" cy="182403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8755" y="1358112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86" name="Rounded Rectangle 85"/>
              <p:cNvSpPr/>
              <p:nvPr/>
            </p:nvSpPr>
            <p:spPr>
              <a:xfrm>
                <a:off x="9673103" y="2729712"/>
                <a:ext cx="2100308" cy="452430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Secondary 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9" name="Straight Arrow Connector 8"/>
            <p:cNvCxnSpPr>
              <a:stCxn id="68" idx="3"/>
              <a:endCxn id="85" idx="1"/>
            </p:cNvCxnSpPr>
            <p:nvPr/>
          </p:nvCxnSpPr>
          <p:spPr>
            <a:xfrm>
              <a:off x="7358397" y="2100988"/>
              <a:ext cx="2716286" cy="235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46042" y="4362183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6814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26429" y="1358112"/>
            <a:ext cx="9989526" cy="5363363"/>
            <a:chOff x="1839813" y="1415188"/>
            <a:chExt cx="9989526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1839813" y="1415188"/>
              <a:ext cx="8847995" cy="5363363"/>
              <a:chOff x="1839813" y="1415188"/>
              <a:chExt cx="8847995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1839813" y="1415188"/>
                <a:ext cx="8075058" cy="5363363"/>
                <a:chOff x="1839813" y="1415188"/>
                <a:chExt cx="8075058" cy="5363363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1839813" y="3585305"/>
                  <a:ext cx="3193795" cy="319324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>
                  <a:endCxn id="64" idx="0"/>
                </p:cNvCxnSpPr>
                <p:nvPr/>
              </p:nvCxnSpPr>
              <p:spPr>
                <a:xfrm flipH="1">
                  <a:off x="3436711" y="3239218"/>
                  <a:ext cx="3259512" cy="34608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9729031" y="1438771"/>
              <a:ext cx="2100308" cy="1824030"/>
              <a:chOff x="9673103" y="1358112"/>
              <a:chExt cx="2100308" cy="182403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8755" y="1358112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86" name="Rounded Rectangle 85"/>
              <p:cNvSpPr/>
              <p:nvPr/>
            </p:nvSpPr>
            <p:spPr>
              <a:xfrm>
                <a:off x="9673103" y="2729712"/>
                <a:ext cx="2100308" cy="452430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Secondary 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9" name="Straight Arrow Connector 8"/>
            <p:cNvCxnSpPr>
              <a:stCxn id="68" idx="3"/>
              <a:endCxn id="85" idx="1"/>
            </p:cNvCxnSpPr>
            <p:nvPr/>
          </p:nvCxnSpPr>
          <p:spPr>
            <a:xfrm>
              <a:off x="7358397" y="2100988"/>
              <a:ext cx="2716286" cy="235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28848" y="3587354"/>
            <a:ext cx="2988955" cy="2536324"/>
            <a:chOff x="2047901" y="4051215"/>
            <a:chExt cx="2988955" cy="2536324"/>
          </a:xfrm>
        </p:grpSpPr>
        <p:grpSp>
          <p:nvGrpSpPr>
            <p:cNvPr id="44" name="Group 43"/>
            <p:cNvGrpSpPr/>
            <p:nvPr/>
          </p:nvGrpSpPr>
          <p:grpSpPr>
            <a:xfrm>
              <a:off x="2047901" y="4051215"/>
              <a:ext cx="2861534" cy="2331036"/>
              <a:chOff x="1177066" y="3845927"/>
              <a:chExt cx="2861534" cy="233103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177066" y="4448317"/>
                <a:ext cx="2861534" cy="1728646"/>
                <a:chOff x="1177066" y="3293520"/>
                <a:chExt cx="3432517" cy="2338597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177066" y="3293520"/>
                  <a:ext cx="3432517" cy="2338597"/>
                </a:xfrm>
                <a:prstGeom prst="roundRect">
                  <a:avLst/>
                </a:prstGeom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DN1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1691290" y="4604224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B1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2167272" y="3937025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B2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2606721" y="4604224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B3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3157478" y="3852377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…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3581887" y="4609960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Bn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0668" y="3845927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2175322" y="4256503"/>
              <a:ext cx="2861534" cy="2331036"/>
              <a:chOff x="1177066" y="3845927"/>
              <a:chExt cx="2861534" cy="2331036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177066" y="4448317"/>
                <a:ext cx="2861534" cy="1728646"/>
                <a:chOff x="1177066" y="3293520"/>
                <a:chExt cx="3432517" cy="2338597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177066" y="3293520"/>
                  <a:ext cx="3432517" cy="2338597"/>
                </a:xfrm>
                <a:prstGeom prst="roundRect">
                  <a:avLst/>
                </a:prstGeom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DN1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1691290" y="4604224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B1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2167272" y="3937025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B2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2606721" y="4604224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B3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3157478" y="3852377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…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581887" y="4609960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Bn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0668" y="3845927"/>
                <a:ext cx="934329" cy="9343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628678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3420338" y="1157288"/>
            <a:ext cx="7267470" cy="5621263"/>
            <a:chOff x="3420338" y="1157288"/>
            <a:chExt cx="7267470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5288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338" y="1283112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3321058" y="245977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901741" y="4517652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4530719" y="1838303"/>
            <a:ext cx="3938395" cy="47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9" idx="0"/>
          </p:cNvCxnSpPr>
          <p:nvPr/>
        </p:nvCxnSpPr>
        <p:spPr>
          <a:xfrm>
            <a:off x="4530719" y="1838303"/>
            <a:ext cx="1918672" cy="2827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3"/>
            <a:endCxn id="15" idx="0"/>
          </p:cNvCxnSpPr>
          <p:nvPr/>
        </p:nvCxnSpPr>
        <p:spPr>
          <a:xfrm>
            <a:off x="4530719" y="1838303"/>
            <a:ext cx="5384152" cy="31570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4530719" y="1838303"/>
            <a:ext cx="173498" cy="27172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73415" y="1470051"/>
            <a:ext cx="413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Get list of </a:t>
            </a:r>
            <a:r>
              <a:rPr lang="en-US" dirty="0" err="1" smtClean="0"/>
              <a:t>Datanodes</a:t>
            </a:r>
            <a:r>
              <a:rPr lang="en-US" dirty="0" smtClean="0"/>
              <a:t> hosting file blocks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47900" y="2949136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Get blocks in order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456" y="390680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3420338" y="1157288"/>
            <a:ext cx="7267470" cy="5621263"/>
            <a:chOff x="3420338" y="1157288"/>
            <a:chExt cx="7267470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5288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338" y="1283112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3321058" y="245977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4530719" y="1838303"/>
            <a:ext cx="3938395" cy="478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4530719" y="1838303"/>
            <a:ext cx="173498" cy="271726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228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Allocate namespace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10849" y="325547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Send block to a </a:t>
            </a:r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26225" y="4139105"/>
            <a:ext cx="15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First Replica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74720" y="3748179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Second Replica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147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Multiple </a:t>
            </a:r>
            <a:r>
              <a:rPr lang="de-DE" dirty="0" err="1" smtClean="0">
                <a:solidFill>
                  <a:srgbClr val="0070C0"/>
                </a:solidFill>
              </a:rPr>
              <a:t>reads</a:t>
            </a:r>
            <a:endParaRPr lang="de-DE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Rest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91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8997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speed: 500 MB/s (SSD)</a:t>
            </a:r>
          </a:p>
          <a:p>
            <a:r>
              <a:rPr lang="en-US" dirty="0"/>
              <a:t>1 </a:t>
            </a:r>
            <a:r>
              <a:rPr lang="en-US" dirty="0" smtClean="0"/>
              <a:t>PB of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 super computer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138 hours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loading time</a:t>
            </a:r>
          </a:p>
          <a:p>
            <a:endParaRPr lang="en-US" dirty="0"/>
          </a:p>
          <a:p>
            <a:r>
              <a:rPr lang="en-US" dirty="0" smtClean="0"/>
              <a:t>100 machines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2.8 hours </a:t>
            </a:r>
            <a:r>
              <a:rPr lang="en-US" dirty="0" smtClean="0"/>
              <a:t>loading time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4" y="1954212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Fault-tolerant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Distributed computation</a:t>
            </a:r>
          </a:p>
          <a:p>
            <a:r>
              <a:rPr lang="en-US" dirty="0" smtClean="0"/>
              <a:t>Distributed storage</a:t>
            </a:r>
          </a:p>
          <a:p>
            <a:r>
              <a:rPr lang="en-US" dirty="0" smtClean="0"/>
              <a:t>Reliable streaming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 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</p:spTree>
    <p:extLst>
      <p:ext uri="{BB962C8B-B14F-4D97-AF65-F5344CB8AC3E}">
        <p14:creationId xmlns:p14="http://schemas.microsoft.com/office/powerpoint/2010/main" val="19019808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storage</a:t>
            </a:r>
          </a:p>
          <a:p>
            <a:r>
              <a:rPr lang="en-US" dirty="0"/>
              <a:t>Reliable streaming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1771081" y="4347369"/>
            <a:ext cx="8649838" cy="17931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2349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3501930" y="5010512"/>
            <a:ext cx="5188140" cy="17109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5555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75116" y="3851263"/>
            <a:ext cx="2053961" cy="953429"/>
            <a:chOff x="1691290" y="3852377"/>
            <a:chExt cx="2463803" cy="1289845"/>
          </a:xfrm>
        </p:grpSpPr>
        <p:sp>
          <p:nvSpPr>
            <p:cNvPr id="17" name="Rounded Rectangle 16"/>
            <p:cNvSpPr/>
            <p:nvPr/>
          </p:nvSpPr>
          <p:spPr>
            <a:xfrm>
              <a:off x="1691290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67272" y="3937025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06721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57478" y="3852377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81887" y="4609960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10529" y="2199799"/>
            <a:ext cx="3364523" cy="1109457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 &gt; x100 MB/GB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6260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b="1" dirty="0" smtClean="0"/>
              <a:t>Data Nodes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6431" y="2835776"/>
            <a:ext cx="2861534" cy="2331036"/>
            <a:chOff x="1177066" y="3845927"/>
            <a:chExt cx="2861534" cy="2331036"/>
          </a:xfrm>
        </p:grpSpPr>
        <p:grpSp>
          <p:nvGrpSpPr>
            <p:cNvPr id="12" name="Group 11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98831" y="2963504"/>
            <a:ext cx="2861534" cy="2331036"/>
            <a:chOff x="1177066" y="3845927"/>
            <a:chExt cx="2861534" cy="2331036"/>
          </a:xfrm>
        </p:grpSpPr>
        <p:grpSp>
          <p:nvGrpSpPr>
            <p:cNvPr id="29" name="Group 28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205433" y="1690688"/>
            <a:ext cx="3164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DataNode1: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r>
              <a:rPr lang="en-US" dirty="0" smtClean="0"/>
              <a:t>, B2, B3, …, B10</a:t>
            </a:r>
          </a:p>
          <a:p>
            <a:r>
              <a:rPr lang="en-US" dirty="0" smtClean="0"/>
              <a:t>DataNode2: </a:t>
            </a:r>
            <a:r>
              <a:rPr lang="en-US" b="1" dirty="0">
                <a:solidFill>
                  <a:srgbClr val="0070C0"/>
                </a:solidFill>
              </a:rPr>
              <a:t>B1</a:t>
            </a:r>
            <a:r>
              <a:rPr lang="en-US" dirty="0"/>
              <a:t>, </a:t>
            </a:r>
            <a:r>
              <a:rPr lang="en-US" dirty="0" smtClean="0"/>
              <a:t>B10, B11, </a:t>
            </a:r>
            <a:r>
              <a:rPr lang="en-US" dirty="0"/>
              <a:t>…, </a:t>
            </a:r>
            <a:r>
              <a:rPr lang="en-US" dirty="0" smtClean="0"/>
              <a:t>B2</a:t>
            </a:r>
          </a:p>
          <a:p>
            <a:r>
              <a:rPr lang="en-US" dirty="0" smtClean="0"/>
              <a:t>DataNode3: B3, </a:t>
            </a:r>
            <a:r>
              <a:rPr lang="en-US" dirty="0"/>
              <a:t>B10, B11, …,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Replication factor – 3 (default)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36650" y="3737681"/>
            <a:ext cx="7256403" cy="2257596"/>
            <a:chOff x="4136650" y="3737681"/>
            <a:chExt cx="7256403" cy="2257596"/>
          </a:xfrm>
        </p:grpSpPr>
        <p:sp>
          <p:nvSpPr>
            <p:cNvPr id="44" name="Rounded Rectangle 43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049839" y="5533612"/>
              <a:ext cx="2573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X1000s Data nodes</a:t>
              </a:r>
              <a:endParaRPr lang="en-US" sz="2400" i="1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246738" y="5438268"/>
            <a:ext cx="2365717" cy="1199066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3681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869306" y="3770105"/>
            <a:ext cx="1449749" cy="157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83844" y="37376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36650" y="3741465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8" y="3824222"/>
            <a:ext cx="934329" cy="9343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8" y="3976622"/>
            <a:ext cx="934329" cy="9343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8" y="4129022"/>
            <a:ext cx="934329" cy="9343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53" y="3913833"/>
            <a:ext cx="934329" cy="9343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35" y="3835324"/>
            <a:ext cx="934329" cy="9343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3" y="4014711"/>
            <a:ext cx="934329" cy="9343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53" y="4066233"/>
            <a:ext cx="934329" cy="9343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53" y="4218633"/>
            <a:ext cx="934329" cy="9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97" y="1415188"/>
            <a:ext cx="1371600" cy="13716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41145" y="2786788"/>
            <a:ext cx="2100308" cy="4524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Namenode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1934" y="4995384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41" y="5117221"/>
            <a:ext cx="934329" cy="9343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41" y="5269621"/>
            <a:ext cx="934329" cy="9343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41" y="5422021"/>
            <a:ext cx="934329" cy="9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02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985413" y="3242911"/>
            <a:ext cx="1922438" cy="1075871"/>
          </a:xfrm>
          <a:prstGeom prst="roundRect">
            <a:avLst/>
          </a:prstGeom>
          <a:solidFill>
            <a:srgbClr val="C0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Master-worker pattern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5" name="Rounded Rectangle 34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35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ounded Rectangle 67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7" y="952032"/>
            <a:ext cx="1918060" cy="1918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4" y="3689943"/>
            <a:ext cx="1732078" cy="17320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3" y="3659275"/>
            <a:ext cx="1732078" cy="173207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7" y="3824222"/>
            <a:ext cx="1732078" cy="173207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6" y="5058379"/>
            <a:ext cx="1732078" cy="17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898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894</Words>
  <Application>Microsoft Office PowerPoint</Application>
  <PresentationFormat>Widescreen</PresentationFormat>
  <Paragraphs>338</Paragraphs>
  <Slides>23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Distributed File Systems - Motivation</vt:lpstr>
      <vt:lpstr>Distributed File Systems - Motivation</vt:lpstr>
      <vt:lpstr>Distributed File Systems - Motivation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Workflow</vt:lpstr>
      <vt:lpstr>HDFS - Workflow</vt:lpstr>
      <vt:lpstr>HDFS - Purpose</vt:lpstr>
      <vt:lpstr>GFS - Architecture</vt:lpstr>
      <vt:lpstr>GFS - Workflow</vt:lpstr>
      <vt:lpstr>GFS - Purpose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49</cp:revision>
  <dcterms:created xsi:type="dcterms:W3CDTF">2015-04-21T15:40:43Z</dcterms:created>
  <dcterms:modified xsi:type="dcterms:W3CDTF">2015-04-22T09:18:53Z</dcterms:modified>
</cp:coreProperties>
</file>