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84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05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7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06.05.2015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20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Handshake</a:t>
            </a:r>
          </a:p>
          <a:p>
            <a:pPr marL="171450" indent="-171450">
              <a:buFontTx/>
              <a:buChar char="-"/>
            </a:pPr>
            <a:r>
              <a:rPr lang="en-US" noProof="0" dirty="0" smtClean="0"/>
              <a:t>Namespace ID</a:t>
            </a:r>
            <a:r>
              <a:rPr lang="en-US" baseline="0" noProof="0" dirty="0" smtClean="0"/>
              <a:t> – persistently stored on all nodes of the cluster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DN without any namespace ID can join the cluster</a:t>
            </a:r>
          </a:p>
          <a:p>
            <a:pPr marL="171450" indent="-171450">
              <a:buFontTx/>
              <a:buChar char="-"/>
            </a:pPr>
            <a:endParaRPr lang="en-US" baseline="0" noProof="0" dirty="0" smtClean="0"/>
          </a:p>
          <a:p>
            <a:pPr marL="0" indent="0">
              <a:buFontTx/>
              <a:buNone/>
            </a:pPr>
            <a:r>
              <a:rPr lang="en-US" baseline="0" noProof="0" dirty="0" smtClean="0"/>
              <a:t>Register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Storage ID – independent of IP and port, never changes</a:t>
            </a:r>
          </a:p>
          <a:p>
            <a:pPr marL="171450" indent="-171450">
              <a:buFontTx/>
              <a:buChar char="-"/>
            </a:pPr>
            <a:endParaRPr lang="en-US" baseline="0" noProof="0" dirty="0" smtClean="0"/>
          </a:p>
          <a:p>
            <a:pPr marL="0" indent="0">
              <a:buFontTx/>
              <a:buNone/>
            </a:pPr>
            <a:r>
              <a:rPr lang="en-US" baseline="0" noProof="0" dirty="0" smtClean="0"/>
              <a:t>Block report</a:t>
            </a:r>
          </a:p>
          <a:p>
            <a:pPr marL="0" indent="0">
              <a:buFontTx/>
              <a:buNone/>
            </a:pPr>
            <a:endParaRPr lang="en-US" baseline="0" noProof="0" dirty="0" smtClean="0"/>
          </a:p>
          <a:p>
            <a:pPr marL="0" indent="0">
              <a:buFontTx/>
              <a:buNone/>
            </a:pPr>
            <a:r>
              <a:rPr lang="en-US" baseline="0" noProof="0" dirty="0" smtClean="0"/>
              <a:t>Heartbeat</a:t>
            </a:r>
          </a:p>
          <a:p>
            <a:pPr marL="0" indent="0">
              <a:buFontTx/>
              <a:buNone/>
            </a:pPr>
            <a:r>
              <a:rPr lang="en-US" baseline="0" noProof="0" dirty="0" smtClean="0"/>
              <a:t>- Used for load balancing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err="1" smtClean="0"/>
              <a:t>NameNode</a:t>
            </a:r>
            <a:r>
              <a:rPr lang="en-US" baseline="0" noProof="0" dirty="0" smtClean="0"/>
              <a:t> never directly calls </a:t>
            </a:r>
            <a:r>
              <a:rPr lang="en-US" baseline="0" noProof="0" dirty="0" err="1" smtClean="0"/>
              <a:t>Datanodes</a:t>
            </a:r>
            <a:endParaRPr lang="en-US" baseline="0" noProof="0" dirty="0" smtClean="0"/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Reply to heartbeats with commands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666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913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Write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Append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NN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allocates</a:t>
            </a:r>
            <a:r>
              <a:rPr lang="de-DE" baseline="0" dirty="0" smtClean="0"/>
              <a:t> block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unique</a:t>
            </a:r>
            <a:r>
              <a:rPr lang="de-DE" baseline="0" dirty="0" smtClean="0"/>
              <a:t> ID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Determines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DN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replicas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Minimize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Read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-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blocks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datanodes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ordered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proximity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723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071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NameNode</a:t>
            </a:r>
            <a:r>
              <a:rPr lang="de-DE" dirty="0" smtClean="0"/>
              <a:t> –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failure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Use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highly</a:t>
            </a:r>
            <a:r>
              <a:rPr lang="de-DE" baseline="0" dirty="0" smtClean="0"/>
              <a:t> redundant </a:t>
            </a:r>
            <a:r>
              <a:rPr lang="de-DE" baseline="0" dirty="0" err="1" smtClean="0"/>
              <a:t>enterprise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configuration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0" indent="0">
              <a:buFontTx/>
              <a:buNone/>
            </a:pPr>
            <a:r>
              <a:rPr lang="de-DE" dirty="0" smtClean="0"/>
              <a:t>Checkpoint </a:t>
            </a:r>
            <a:r>
              <a:rPr lang="de-DE" dirty="0" err="1" smtClean="0"/>
              <a:t>Node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Periodically</a:t>
            </a:r>
            <a:r>
              <a:rPr lang="de-DE" dirty="0" smtClean="0"/>
              <a:t> </a:t>
            </a:r>
            <a:r>
              <a:rPr lang="de-DE" dirty="0" err="1" smtClean="0"/>
              <a:t>combines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existing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checkpoint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journal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Runs on a different </a:t>
            </a:r>
            <a:r>
              <a:rPr lang="de-DE" baseline="0" dirty="0" err="1" smtClean="0"/>
              <a:t>machine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Good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practice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daily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checkpoint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Backup </a:t>
            </a:r>
            <a:r>
              <a:rPr lang="de-DE" baseline="0" dirty="0" err="1" smtClean="0"/>
              <a:t>Node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In </a:t>
            </a:r>
            <a:r>
              <a:rPr lang="de-DE" baseline="0" dirty="0" err="1" smtClean="0"/>
              <a:t>memory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Readonly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NameNode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060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517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533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22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118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5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28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770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32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405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203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816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452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783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85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9807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473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281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85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54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787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04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633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88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HDFS namespace</a:t>
            </a:r>
          </a:p>
          <a:p>
            <a:r>
              <a:rPr lang="en-US" noProof="0" dirty="0" smtClean="0"/>
              <a:t>- Hierarchy of files and directories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71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7.jpeg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6.jpe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Ciprian</a:t>
            </a:r>
            <a:r>
              <a:rPr lang="de-DE" sz="2800" dirty="0" smtClean="0"/>
              <a:t> </a:t>
            </a:r>
            <a:r>
              <a:rPr lang="de-DE" sz="2800" dirty="0" err="1" smtClean="0"/>
              <a:t>Lucaci</a:t>
            </a:r>
            <a:endParaRPr lang="de-DE" sz="2800" dirty="0" smtClean="0"/>
          </a:p>
          <a:p>
            <a:r>
              <a:rPr lang="de-DE" sz="2800" dirty="0" smtClean="0"/>
              <a:t>Daniel Straub</a:t>
            </a:r>
            <a:endParaRPr lang="de-DE" sz="2800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z="2000" dirty="0" smtClean="0"/>
              <a:t>Seminar: Internet-</a:t>
            </a:r>
            <a:r>
              <a:rPr lang="de-DE" sz="2000" dirty="0" err="1" smtClean="0"/>
              <a:t>scale</a:t>
            </a:r>
            <a:r>
              <a:rPr lang="de-DE" sz="2000" dirty="0" smtClean="0"/>
              <a:t> Distributed Systems</a:t>
            </a:r>
            <a:endParaRPr lang="de-DE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6" y="4564608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30" y="3602038"/>
            <a:ext cx="3528704" cy="35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22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– Workflow: 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Startup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56" y="4023519"/>
            <a:ext cx="2915502" cy="15399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de-DE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Handshake</a:t>
            </a:r>
          </a:p>
          <a:p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Namespace </a:t>
            </a:r>
            <a:r>
              <a:rPr lang="de-D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de-DE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</a:t>
            </a:r>
            <a:r>
              <a:rPr lang="de-D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  <a:endParaRPr lang="de-DE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  <p:grpSp>
        <p:nvGrpSpPr>
          <p:cNvPr id="17" name="Group 16"/>
          <p:cNvGrpSpPr/>
          <p:nvPr/>
        </p:nvGrpSpPr>
        <p:grpSpPr>
          <a:xfrm>
            <a:off x="8802339" y="1476735"/>
            <a:ext cx="2100308" cy="1756779"/>
            <a:chOff x="8123462" y="1157288"/>
            <a:chExt cx="2100308" cy="175677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9114" y="1157288"/>
              <a:ext cx="1371600" cy="1371600"/>
            </a:xfrm>
            <a:prstGeom prst="rect">
              <a:avLst/>
            </a:prstGeom>
          </p:spPr>
        </p:pic>
        <p:sp>
          <p:nvSpPr>
            <p:cNvPr id="25" name="Rounded Rectangle 24"/>
            <p:cNvSpPr/>
            <p:nvPr/>
          </p:nvSpPr>
          <p:spPr>
            <a:xfrm>
              <a:off x="8123462" y="2461637"/>
              <a:ext cx="2100308" cy="45243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glow rad="228600">
                <a:srgbClr val="C00000">
                  <a:alpha val="40000"/>
                </a:srgb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Namenode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741112" y="1459332"/>
            <a:ext cx="14704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1. Handshake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7570" y="2587733"/>
            <a:ext cx="210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. Send block report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84589" y="1474842"/>
            <a:ext cx="2802116" cy="1882507"/>
            <a:chOff x="1177066" y="3845927"/>
            <a:chExt cx="2861534" cy="2331036"/>
          </a:xfrm>
        </p:grpSpPr>
        <p:grpSp>
          <p:nvGrpSpPr>
            <p:cNvPr id="55" name="Group 54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sp>
        <p:nvSpPr>
          <p:cNvPr id="65" name="Rounded Rectangle 64"/>
          <p:cNvSpPr/>
          <p:nvPr/>
        </p:nvSpPr>
        <p:spPr>
          <a:xfrm>
            <a:off x="1503412" y="3311153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86705" y="1856922"/>
            <a:ext cx="490176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02009" y="2095630"/>
            <a:ext cx="11857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2. Register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64673" y="2453799"/>
            <a:ext cx="4458789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/>
          <p:cNvSpPr txBox="1">
            <a:spLocks/>
          </p:cNvSpPr>
          <p:nvPr/>
        </p:nvSpPr>
        <p:spPr>
          <a:xfrm>
            <a:off x="3115685" y="4028345"/>
            <a:ext cx="2942835" cy="15431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de-DE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  <a:p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de-DE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664672" y="2881569"/>
            <a:ext cx="4458789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2"/>
          <p:cNvSpPr txBox="1">
            <a:spLocks/>
          </p:cNvSpPr>
          <p:nvPr/>
        </p:nvSpPr>
        <p:spPr>
          <a:xfrm>
            <a:off x="6119529" y="4028345"/>
            <a:ext cx="2928677" cy="21617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de-DE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Report</a:t>
            </a:r>
          </a:p>
          <a:p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de-DE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stamp</a:t>
            </a:r>
            <a:endParaRPr lang="de-DE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endParaRPr lang="de-DE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/ 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hour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endParaRPr lang="de-DE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64671" y="3357349"/>
            <a:ext cx="445878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61470" y="2967652"/>
            <a:ext cx="13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4. Heartbeat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>
          <a:xfrm>
            <a:off x="9109215" y="4018405"/>
            <a:ext cx="2948215" cy="217170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de-DE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  <a:endParaRPr lang="de-DE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3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seconds</a:t>
            </a:r>
            <a:endParaRPr lang="de-DE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min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timeout</a:t>
            </a:r>
            <a:endParaRPr lang="de-DE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de-DE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  <a:endParaRPr lang="de-DE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transfers</a:t>
            </a:r>
            <a:endParaRPr lang="de-DE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855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1" grpId="0"/>
      <p:bldP spid="53" grpId="0"/>
      <p:bldP spid="67" grpId="0"/>
      <p:bldP spid="32" grpId="0" build="p" animBg="1"/>
      <p:bldP spid="34" grpId="0" build="p" animBg="1"/>
      <p:bldP spid="36" grpId="0"/>
      <p:bldP spid="37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Node</a:t>
            </a:r>
          </a:p>
          <a:p>
            <a:r>
              <a:rPr lang="en-US" b="1" dirty="0" smtClean="0"/>
              <a:t>Client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2857308" y="1415188"/>
            <a:ext cx="7830500" cy="5363363"/>
            <a:chOff x="2857308" y="1415188"/>
            <a:chExt cx="7830500" cy="5363363"/>
          </a:xfrm>
        </p:grpSpPr>
        <p:grpSp>
          <p:nvGrpSpPr>
            <p:cNvPr id="58" name="Group 57"/>
            <p:cNvGrpSpPr/>
            <p:nvPr/>
          </p:nvGrpSpPr>
          <p:grpSpPr>
            <a:xfrm>
              <a:off x="4145564" y="1415188"/>
              <a:ext cx="6542244" cy="5363363"/>
              <a:chOff x="4145564" y="1415188"/>
              <a:chExt cx="6542244" cy="536336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/>
              <p:cNvGrpSpPr/>
              <p:nvPr/>
            </p:nvGrpSpPr>
            <p:grpSpPr>
              <a:xfrm>
                <a:off x="4145564" y="1415188"/>
                <a:ext cx="5769307" cy="4129206"/>
                <a:chOff x="4145564" y="1415188"/>
                <a:chExt cx="5769307" cy="4129206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7529677" y="3761227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5831909" y="3691647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4145564" y="3691648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4289818" y="3824222"/>
                  <a:ext cx="1239129" cy="1239129"/>
                  <a:chOff x="4289818" y="3824222"/>
                  <a:chExt cx="1239129" cy="1239129"/>
                </a:xfrm>
              </p:grpSpPr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89818" y="382422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2218" y="397662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94618" y="4129022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5948435" y="3835324"/>
                  <a:ext cx="1191327" cy="1113716"/>
                  <a:chOff x="5948435" y="3835324"/>
                  <a:chExt cx="1191327" cy="1113716"/>
                </a:xfrm>
              </p:grpSpPr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48435" y="383532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5433" y="4014711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7589053" y="3913833"/>
                  <a:ext cx="1239129" cy="1239129"/>
                  <a:chOff x="7589053" y="3913833"/>
                  <a:chExt cx="1239129" cy="1239129"/>
                </a:xfrm>
              </p:grpSpPr>
              <p:pic>
                <p:nvPicPr>
                  <p:cNvPr id="74" name="Picture 7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89053" y="39138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41453" y="40662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3853" y="4218633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6797" y="14151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69" name="Rounded Rectangle 68"/>
                <p:cNvSpPr/>
                <p:nvPr/>
              </p:nvSpPr>
              <p:spPr>
                <a:xfrm>
                  <a:off x="5641145" y="2786788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flipH="1">
                  <a:off x="5279003" y="3239218"/>
                  <a:ext cx="1417219" cy="8401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6696222" y="3239218"/>
                  <a:ext cx="0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6696222" y="3239218"/>
                  <a:ext cx="1359996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59" idx="0"/>
                </p:cNvCxnSpPr>
                <p:nvPr/>
              </p:nvCxnSpPr>
              <p:spPr>
                <a:xfrm>
                  <a:off x="6696223" y="3239218"/>
                  <a:ext cx="3218648" cy="175616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308" y="1545797"/>
              <a:ext cx="1110381" cy="1110381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7" idx="3"/>
              <a:endCxn id="68" idx="1"/>
            </p:cNvCxnSpPr>
            <p:nvPr/>
          </p:nvCxnSpPr>
          <p:spPr>
            <a:xfrm>
              <a:off x="3967689" y="2100988"/>
              <a:ext cx="2019108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64818" y="2709364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68086" y="3835323"/>
            <a:ext cx="3583711" cy="2619905"/>
          </a:xfrm>
          <a:prstGeom prst="roundRect">
            <a:avLst/>
          </a:prstGeom>
          <a:solidFill>
            <a:srgbClr val="7030A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ead, write, create,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files, directories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library (Java)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Exposes HDFS interface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7" idx="3"/>
            <a:endCxn id="64" idx="0"/>
          </p:cNvCxnSpPr>
          <p:nvPr/>
        </p:nvCxnSpPr>
        <p:spPr>
          <a:xfrm>
            <a:off x="3967689" y="2100988"/>
            <a:ext cx="950812" cy="15906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27398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7090" y="1953353"/>
            <a:ext cx="2584685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  <a:p>
            <a:r>
              <a:rPr lang="de-DE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de-DE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639832" y="1157288"/>
            <a:ext cx="8047976" cy="5621263"/>
            <a:chOff x="2639832" y="1157288"/>
            <a:chExt cx="8047976" cy="5621263"/>
          </a:xfrm>
        </p:grpSpPr>
        <p:grpSp>
          <p:nvGrpSpPr>
            <p:cNvPr id="8" name="Group 7"/>
            <p:cNvGrpSpPr/>
            <p:nvPr/>
          </p:nvGrpSpPr>
          <p:grpSpPr>
            <a:xfrm>
              <a:off x="3931280" y="1157288"/>
              <a:ext cx="6756528" cy="5621263"/>
              <a:chOff x="3931280" y="1157288"/>
              <a:chExt cx="6756528" cy="56212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3931280" y="1157288"/>
                <a:ext cx="6292490" cy="5536830"/>
                <a:chOff x="3931280" y="1157288"/>
                <a:chExt cx="6292490" cy="5536830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7396760" y="4910951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5676454" y="4665634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931280" y="4555569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4075534" y="4679434"/>
                  <a:ext cx="1246245" cy="1255619"/>
                  <a:chOff x="4075534" y="4679434"/>
                  <a:chExt cx="1246245" cy="1255619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5534" y="46794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27934" y="48318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87450" y="5000724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792980" y="4800602"/>
                  <a:ext cx="1191327" cy="1113716"/>
                  <a:chOff x="5792980" y="4800602"/>
                  <a:chExt cx="1191327" cy="1113716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2980" y="480060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49978" y="4979989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56136" y="5054848"/>
                  <a:ext cx="1239129" cy="1239129"/>
                  <a:chOff x="7456136" y="5054848"/>
                  <a:chExt cx="1239129" cy="1239129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6136" y="50548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8536" y="52072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0936" y="5359648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9114" y="11572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25" name="Rounded Rectangle 24"/>
                <p:cNvSpPr/>
                <p:nvPr/>
              </p:nvSpPr>
              <p:spPr>
                <a:xfrm>
                  <a:off x="8123462" y="2461637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832" y="1284801"/>
              <a:ext cx="1110381" cy="1110381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2519720" y="2446347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11" idx="3"/>
            <a:endCxn id="24" idx="1"/>
          </p:cNvCxnSpPr>
          <p:nvPr/>
        </p:nvCxnSpPr>
        <p:spPr>
          <a:xfrm>
            <a:off x="3750213" y="1839992"/>
            <a:ext cx="4718901" cy="30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20" idx="0"/>
          </p:cNvCxnSpPr>
          <p:nvPr/>
        </p:nvCxnSpPr>
        <p:spPr>
          <a:xfrm>
            <a:off x="3750213" y="1839992"/>
            <a:ext cx="954004" cy="27155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0" idx="0"/>
            <a:endCxn id="19" idx="0"/>
          </p:cNvCxnSpPr>
          <p:nvPr/>
        </p:nvCxnSpPr>
        <p:spPr>
          <a:xfrm rot="16200000" flipH="1">
            <a:off x="5521771" y="3738014"/>
            <a:ext cx="110065" cy="1745174"/>
          </a:xfrm>
          <a:prstGeom prst="curvedConnector3">
            <a:avLst>
              <a:gd name="adj1" fmla="val -532096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9" idx="0"/>
            <a:endCxn id="18" idx="0"/>
          </p:cNvCxnSpPr>
          <p:nvPr/>
        </p:nvCxnSpPr>
        <p:spPr>
          <a:xfrm rot="16200000" flipH="1">
            <a:off x="7186885" y="3928139"/>
            <a:ext cx="245317" cy="1720306"/>
          </a:xfrm>
          <a:prstGeom prst="curvedConnector3">
            <a:avLst>
              <a:gd name="adj1" fmla="val -24938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93866" y="1474842"/>
            <a:ext cx="373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1. Request block in namespace for file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69761" y="2778431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2. Send block to 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Datanode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6788" y="3654187"/>
            <a:ext cx="220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3. Create First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0681" y="4045802"/>
            <a:ext cx="248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4. Create Second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3174190" y="2895164"/>
            <a:ext cx="3230731" cy="16609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</p:cNvCxnSpPr>
          <p:nvPr/>
        </p:nvCxnSpPr>
        <p:spPr>
          <a:xfrm>
            <a:off x="3174190" y="2895164"/>
            <a:ext cx="5939343" cy="20867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20" idx="0"/>
          </p:cNvCxnSpPr>
          <p:nvPr/>
        </p:nvCxnSpPr>
        <p:spPr>
          <a:xfrm>
            <a:off x="3174190" y="2895164"/>
            <a:ext cx="1530027" cy="16604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65521" y="2291094"/>
            <a:ext cx="408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B050"/>
                </a:solidFill>
              </a:rPr>
              <a:t>. Get list of </a:t>
            </a: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dirty="0" err="1" smtClean="0">
                <a:solidFill>
                  <a:srgbClr val="00B050"/>
                </a:solidFill>
              </a:rPr>
              <a:t>atanodes</a:t>
            </a:r>
            <a:r>
              <a:rPr lang="en-US" dirty="0" smtClean="0">
                <a:solidFill>
                  <a:srgbClr val="00B050"/>
                </a:solidFill>
              </a:rPr>
              <a:t> hosting file blocks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77132" y="3221780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 smtClean="0">
                <a:solidFill>
                  <a:srgbClr val="00B050"/>
                </a:solidFill>
              </a:rPr>
              <a:t>. Get blocks in order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7212" y="6352536"/>
            <a:ext cx="4040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2000" b="1" dirty="0"/>
              <a:t>Single-</a:t>
            </a:r>
            <a:r>
              <a:rPr lang="de-DE" sz="2000" b="1" dirty="0" err="1"/>
              <a:t>writer</a:t>
            </a:r>
            <a:r>
              <a:rPr lang="de-DE" sz="2000" b="1" dirty="0"/>
              <a:t>, multiple </a:t>
            </a:r>
            <a:r>
              <a:rPr lang="de-DE" sz="2000" b="1" dirty="0" err="1"/>
              <a:t>reader</a:t>
            </a:r>
            <a:r>
              <a:rPr lang="de-DE" sz="2000" b="1" dirty="0"/>
              <a:t> </a:t>
            </a:r>
            <a:r>
              <a:rPr lang="de-DE" sz="2000" b="1" dirty="0" err="1" smtClean="0"/>
              <a:t>model</a:t>
            </a:r>
            <a:endParaRPr lang="de-DE" sz="2000" b="1" dirty="0"/>
          </a:p>
        </p:txBody>
      </p:sp>
      <p:cxnSp>
        <p:nvCxnSpPr>
          <p:cNvPr id="50" name="Straight Arrow Connector 49"/>
          <p:cNvCxnSpPr>
            <a:stCxn id="41" idx="3"/>
            <a:endCxn id="25" idx="1"/>
          </p:cNvCxnSpPr>
          <p:nvPr/>
        </p:nvCxnSpPr>
        <p:spPr>
          <a:xfrm>
            <a:off x="3828660" y="2670756"/>
            <a:ext cx="4294802" cy="170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16436" y="4086081"/>
            <a:ext cx="2983823" cy="13762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B1: Dn1, Dn2, Dn3</a:t>
            </a:r>
          </a:p>
          <a:p>
            <a:r>
              <a:rPr lang="en-US" dirty="0" smtClean="0"/>
              <a:t>B2: Dn2, Dn10, Dn30</a:t>
            </a:r>
          </a:p>
          <a:p>
            <a:r>
              <a:rPr lang="en-US" dirty="0" smtClean="0"/>
              <a:t>B3: Dn3, Dn40, Dn2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3065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1" grpId="0"/>
      <p:bldP spid="53" grpId="0"/>
      <p:bldP spid="54" grpId="0"/>
      <p:bldP spid="56" grpId="0"/>
      <p:bldP spid="47" grpId="0"/>
      <p:bldP spid="4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7090" y="1953353"/>
            <a:ext cx="2584685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  <a:p>
            <a:r>
              <a:rPr lang="de-DE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de-DE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13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639832" y="1157288"/>
            <a:ext cx="8047976" cy="5621263"/>
            <a:chOff x="2639832" y="1157288"/>
            <a:chExt cx="8047976" cy="5621263"/>
          </a:xfrm>
        </p:grpSpPr>
        <p:grpSp>
          <p:nvGrpSpPr>
            <p:cNvPr id="8" name="Group 7"/>
            <p:cNvGrpSpPr/>
            <p:nvPr/>
          </p:nvGrpSpPr>
          <p:grpSpPr>
            <a:xfrm>
              <a:off x="3931280" y="1157288"/>
              <a:ext cx="6756528" cy="5621263"/>
              <a:chOff x="3931280" y="1157288"/>
              <a:chExt cx="6756528" cy="56212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3931280" y="1157288"/>
                <a:ext cx="6292490" cy="5536830"/>
                <a:chOff x="3931280" y="1157288"/>
                <a:chExt cx="6292490" cy="5536830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7396760" y="4910951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5676454" y="4665634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931280" y="4555569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4075534" y="4679434"/>
                  <a:ext cx="1246245" cy="1255619"/>
                  <a:chOff x="4075534" y="4679434"/>
                  <a:chExt cx="1246245" cy="1255619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5534" y="46794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27934" y="48318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87450" y="5000724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792980" y="4800602"/>
                  <a:ext cx="1191327" cy="1113716"/>
                  <a:chOff x="5792980" y="4800602"/>
                  <a:chExt cx="1191327" cy="1113716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2980" y="480060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49978" y="4979989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56136" y="5054848"/>
                  <a:ext cx="1239129" cy="1239129"/>
                  <a:chOff x="7456136" y="5054848"/>
                  <a:chExt cx="1239129" cy="1239129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6136" y="50548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8536" y="52072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0936" y="5359648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9114" y="11572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25" name="Rounded Rectangle 24"/>
                <p:cNvSpPr/>
                <p:nvPr/>
              </p:nvSpPr>
              <p:spPr>
                <a:xfrm>
                  <a:off x="8123462" y="2461637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832" y="1284801"/>
              <a:ext cx="1110381" cy="1110381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2519720" y="2446347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11" idx="3"/>
            <a:endCxn id="24" idx="1"/>
          </p:cNvCxnSpPr>
          <p:nvPr/>
        </p:nvCxnSpPr>
        <p:spPr>
          <a:xfrm>
            <a:off x="3750213" y="1839992"/>
            <a:ext cx="4718901" cy="30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20" idx="0"/>
          </p:cNvCxnSpPr>
          <p:nvPr/>
        </p:nvCxnSpPr>
        <p:spPr>
          <a:xfrm>
            <a:off x="3750213" y="1839992"/>
            <a:ext cx="954004" cy="27155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0" idx="0"/>
            <a:endCxn id="19" idx="0"/>
          </p:cNvCxnSpPr>
          <p:nvPr/>
        </p:nvCxnSpPr>
        <p:spPr>
          <a:xfrm rot="16200000" flipH="1">
            <a:off x="5521771" y="3738014"/>
            <a:ext cx="110065" cy="1745174"/>
          </a:xfrm>
          <a:prstGeom prst="curvedConnector3">
            <a:avLst>
              <a:gd name="adj1" fmla="val -532096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9" idx="0"/>
            <a:endCxn id="18" idx="0"/>
          </p:cNvCxnSpPr>
          <p:nvPr/>
        </p:nvCxnSpPr>
        <p:spPr>
          <a:xfrm rot="16200000" flipH="1">
            <a:off x="7186885" y="3928139"/>
            <a:ext cx="245317" cy="1720306"/>
          </a:xfrm>
          <a:prstGeom prst="curvedConnector3">
            <a:avLst>
              <a:gd name="adj1" fmla="val -24938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93866" y="1474842"/>
            <a:ext cx="373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1. Request block in namespace for file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69761" y="2778431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2. Send block to 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Datanode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6788" y="3654187"/>
            <a:ext cx="220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3. Create First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0681" y="4045802"/>
            <a:ext cx="248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4. Create Second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3174190" y="2895164"/>
            <a:ext cx="3230731" cy="16609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</p:cNvCxnSpPr>
          <p:nvPr/>
        </p:nvCxnSpPr>
        <p:spPr>
          <a:xfrm>
            <a:off x="3174190" y="2895164"/>
            <a:ext cx="5939343" cy="20867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20" idx="0"/>
          </p:cNvCxnSpPr>
          <p:nvPr/>
        </p:nvCxnSpPr>
        <p:spPr>
          <a:xfrm>
            <a:off x="3174190" y="2895164"/>
            <a:ext cx="1530027" cy="16604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65521" y="2291094"/>
            <a:ext cx="408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B050"/>
                </a:solidFill>
              </a:rPr>
              <a:t>. Get list of </a:t>
            </a: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dirty="0" err="1" smtClean="0">
                <a:solidFill>
                  <a:srgbClr val="00B050"/>
                </a:solidFill>
              </a:rPr>
              <a:t>atanodes</a:t>
            </a:r>
            <a:r>
              <a:rPr lang="en-US" dirty="0" smtClean="0">
                <a:solidFill>
                  <a:srgbClr val="00B050"/>
                </a:solidFill>
              </a:rPr>
              <a:t> hosting file blocks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77132" y="3221780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 smtClean="0">
                <a:solidFill>
                  <a:srgbClr val="00B050"/>
                </a:solidFill>
              </a:rPr>
              <a:t>. Get blocks in order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7212" y="6352536"/>
            <a:ext cx="4040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2000" b="1" dirty="0"/>
              <a:t>Single-</a:t>
            </a:r>
            <a:r>
              <a:rPr lang="de-DE" sz="2000" b="1" dirty="0" err="1"/>
              <a:t>writer</a:t>
            </a:r>
            <a:r>
              <a:rPr lang="de-DE" sz="2000" b="1" dirty="0"/>
              <a:t>, multiple </a:t>
            </a:r>
            <a:r>
              <a:rPr lang="de-DE" sz="2000" b="1" dirty="0" err="1"/>
              <a:t>reader</a:t>
            </a:r>
            <a:r>
              <a:rPr lang="de-DE" sz="2000" b="1" dirty="0"/>
              <a:t> </a:t>
            </a:r>
            <a:r>
              <a:rPr lang="de-DE" sz="2000" b="1" dirty="0" err="1" smtClean="0"/>
              <a:t>model</a:t>
            </a:r>
            <a:endParaRPr lang="de-DE" sz="2000" b="1" dirty="0"/>
          </a:p>
        </p:txBody>
      </p:sp>
      <p:cxnSp>
        <p:nvCxnSpPr>
          <p:cNvPr id="50" name="Straight Arrow Connector 49"/>
          <p:cNvCxnSpPr>
            <a:stCxn id="41" idx="3"/>
            <a:endCxn id="25" idx="1"/>
          </p:cNvCxnSpPr>
          <p:nvPr/>
        </p:nvCxnSpPr>
        <p:spPr>
          <a:xfrm>
            <a:off x="3828660" y="2670756"/>
            <a:ext cx="4294802" cy="170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73818" y="1670586"/>
            <a:ext cx="11551810" cy="4209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endParaRPr lang="en-US" sz="2400" b="1" dirty="0" smtClean="0"/>
          </a:p>
          <a:p>
            <a:r>
              <a:rPr lang="en-US" sz="2400" b="1" dirty="0" smtClean="0"/>
              <a:t>Configuration</a:t>
            </a:r>
            <a:r>
              <a:rPr lang="en-US" sz="2400" dirty="0" smtClean="0"/>
              <a:t> </a:t>
            </a:r>
            <a:r>
              <a:rPr lang="en-US" sz="2400" dirty="0" err="1" smtClean="0"/>
              <a:t>configuration</a:t>
            </a:r>
            <a:r>
              <a:rPr lang="en-US" sz="2400" dirty="0" smtClean="0"/>
              <a:t> = new Configuration();</a:t>
            </a:r>
          </a:p>
          <a:p>
            <a:r>
              <a:rPr lang="en-US" sz="2400" b="1" dirty="0" err="1" smtClean="0"/>
              <a:t>FileSystem</a:t>
            </a:r>
            <a:r>
              <a:rPr lang="en-US" sz="2400" dirty="0" smtClean="0"/>
              <a:t> </a:t>
            </a:r>
            <a:r>
              <a:rPr lang="en-US" sz="2400" dirty="0" err="1" smtClean="0"/>
              <a:t>hdfs</a:t>
            </a:r>
            <a:r>
              <a:rPr lang="en-US" sz="2400" dirty="0" smtClean="0"/>
              <a:t> = </a:t>
            </a:r>
            <a:r>
              <a:rPr lang="en-US" sz="2400" dirty="0" err="1" smtClean="0"/>
              <a:t>FileSystem.get</a:t>
            </a:r>
            <a:r>
              <a:rPr lang="en-US" sz="2400" dirty="0" smtClean="0"/>
              <a:t>( new URI( "</a:t>
            </a:r>
            <a:r>
              <a:rPr lang="en-US" sz="2400" dirty="0" err="1" smtClean="0">
                <a:solidFill>
                  <a:srgbClr val="0070C0"/>
                </a:solidFill>
              </a:rPr>
              <a:t>hdfs</a:t>
            </a:r>
            <a:r>
              <a:rPr lang="en-US" sz="2400" dirty="0" smtClean="0">
                <a:solidFill>
                  <a:srgbClr val="0070C0"/>
                </a:solidFill>
              </a:rPr>
              <a:t>://localhost:54310</a:t>
            </a:r>
            <a:r>
              <a:rPr lang="en-US" sz="2400" dirty="0" smtClean="0"/>
              <a:t>" ), configuration );</a:t>
            </a:r>
          </a:p>
          <a:p>
            <a:r>
              <a:rPr lang="en-US" sz="2400" b="1" dirty="0" smtClean="0"/>
              <a:t>Path</a:t>
            </a:r>
            <a:r>
              <a:rPr lang="en-US" sz="2400" dirty="0" smtClean="0"/>
              <a:t> </a:t>
            </a:r>
            <a:r>
              <a:rPr lang="en-US" sz="2400" dirty="0" err="1" smtClean="0"/>
              <a:t>newFilePath</a:t>
            </a:r>
            <a:r>
              <a:rPr lang="en-US" sz="2400" dirty="0" smtClean="0"/>
              <a:t> = new Path("</a:t>
            </a:r>
            <a:r>
              <a:rPr lang="en-US" sz="2400" dirty="0" err="1" smtClean="0"/>
              <a:t>hdfs</a:t>
            </a:r>
            <a:r>
              <a:rPr lang="en-US" sz="2400" dirty="0" smtClean="0"/>
              <a:t>://localhost:54310/</a:t>
            </a:r>
            <a:r>
              <a:rPr lang="en-US" sz="2400" dirty="0" smtClean="0">
                <a:solidFill>
                  <a:srgbClr val="00B050"/>
                </a:solidFill>
              </a:rPr>
              <a:t>s2013/batch/table.html</a:t>
            </a:r>
            <a:r>
              <a:rPr lang="en-US" sz="2400" dirty="0" smtClean="0"/>
              <a:t>");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OutputStream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= </a:t>
            </a:r>
            <a:r>
              <a:rPr lang="en-US" sz="2400" dirty="0" err="1" smtClean="0"/>
              <a:t>hdfs.createNewFile</a:t>
            </a:r>
            <a:r>
              <a:rPr lang="en-US" sz="2400" dirty="0" smtClean="0"/>
              <a:t>(</a:t>
            </a:r>
            <a:r>
              <a:rPr lang="en-US" sz="2400" dirty="0" err="1" smtClean="0"/>
              <a:t>newFilePath</a:t>
            </a:r>
            <a:r>
              <a:rPr lang="en-US" sz="2400" dirty="0" smtClean="0"/>
              <a:t>);</a:t>
            </a:r>
          </a:p>
          <a:p>
            <a:r>
              <a:rPr lang="en-US" sz="2400" dirty="0" err="1"/>
              <a:t>BufferedWriter</a:t>
            </a:r>
            <a:r>
              <a:rPr lang="en-US" sz="2400" dirty="0"/>
              <a:t> </a:t>
            </a:r>
            <a:r>
              <a:rPr lang="en-US" sz="2400" dirty="0" err="1"/>
              <a:t>br</a:t>
            </a:r>
            <a:r>
              <a:rPr lang="en-US" sz="2400" dirty="0"/>
              <a:t>=new </a:t>
            </a:r>
            <a:r>
              <a:rPr lang="en-US" sz="2400" dirty="0" err="1" smtClean="0"/>
              <a:t>BufferedWriter</a:t>
            </a:r>
            <a:r>
              <a:rPr lang="en-US" sz="2400" dirty="0" smtClean="0"/>
              <a:t>(</a:t>
            </a:r>
            <a:r>
              <a:rPr lang="en-US" sz="2400" dirty="0" err="1" smtClean="0"/>
              <a:t>os</a:t>
            </a:r>
            <a:r>
              <a:rPr lang="en-US" sz="2400" dirty="0" smtClean="0"/>
              <a:t>);</a:t>
            </a:r>
          </a:p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br.write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(“Hello Hadoop!”);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 dirty="0" err="1" smtClean="0"/>
              <a:t>br.close</a:t>
            </a:r>
            <a:r>
              <a:rPr lang="en-US" sz="2400" dirty="0"/>
              <a:t>();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84239" y="1890933"/>
            <a:ext cx="11551810" cy="4209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en-US" sz="2400" b="1" dirty="0" smtClean="0"/>
          </a:p>
          <a:p>
            <a:r>
              <a:rPr lang="en-US" sz="2400" b="1" dirty="0" smtClean="0"/>
              <a:t>Configuration</a:t>
            </a:r>
            <a:r>
              <a:rPr lang="en-US" sz="2400" dirty="0" smtClean="0"/>
              <a:t> </a:t>
            </a:r>
            <a:r>
              <a:rPr lang="en-US" sz="2400" dirty="0" err="1" smtClean="0"/>
              <a:t>configuration</a:t>
            </a:r>
            <a:r>
              <a:rPr lang="en-US" sz="2400" dirty="0" smtClean="0"/>
              <a:t> = new Configuration();</a:t>
            </a:r>
          </a:p>
          <a:p>
            <a:r>
              <a:rPr lang="en-US" sz="2400" b="1" dirty="0" err="1" smtClean="0"/>
              <a:t>FileSystem</a:t>
            </a:r>
            <a:r>
              <a:rPr lang="en-US" sz="2400" dirty="0" smtClean="0"/>
              <a:t> </a:t>
            </a:r>
            <a:r>
              <a:rPr lang="en-US" sz="2400" dirty="0" err="1" smtClean="0"/>
              <a:t>hdfs</a:t>
            </a:r>
            <a:r>
              <a:rPr lang="en-US" sz="2400" dirty="0" smtClean="0"/>
              <a:t> = </a:t>
            </a:r>
            <a:r>
              <a:rPr lang="en-US" sz="2400" dirty="0" err="1" smtClean="0"/>
              <a:t>FileSystem.get</a:t>
            </a:r>
            <a:r>
              <a:rPr lang="en-US" sz="2400" dirty="0" smtClean="0"/>
              <a:t>( new URI( "</a:t>
            </a:r>
            <a:r>
              <a:rPr lang="en-US" sz="2400" dirty="0" err="1" smtClean="0">
                <a:solidFill>
                  <a:srgbClr val="0070C0"/>
                </a:solidFill>
              </a:rPr>
              <a:t>hdfs</a:t>
            </a:r>
            <a:r>
              <a:rPr lang="en-US" sz="2400" dirty="0" smtClean="0">
                <a:solidFill>
                  <a:srgbClr val="0070C0"/>
                </a:solidFill>
              </a:rPr>
              <a:t>://localhost:54310</a:t>
            </a:r>
            <a:r>
              <a:rPr lang="en-US" sz="2400" dirty="0" smtClean="0"/>
              <a:t>" ), configuration );</a:t>
            </a:r>
          </a:p>
          <a:p>
            <a:r>
              <a:rPr lang="en-US" sz="2400" b="1" dirty="0" smtClean="0"/>
              <a:t>Path</a:t>
            </a:r>
            <a:r>
              <a:rPr lang="en-US" sz="2400" dirty="0" smtClean="0"/>
              <a:t> </a:t>
            </a:r>
            <a:r>
              <a:rPr lang="en-US" sz="2400" dirty="0" err="1" smtClean="0"/>
              <a:t>newFilePath</a:t>
            </a:r>
            <a:r>
              <a:rPr lang="en-US" sz="2400" dirty="0" smtClean="0"/>
              <a:t> = new Path("</a:t>
            </a:r>
            <a:r>
              <a:rPr lang="en-US" sz="2400" dirty="0" err="1" smtClean="0"/>
              <a:t>hdfs</a:t>
            </a:r>
            <a:r>
              <a:rPr lang="en-US" sz="2400" dirty="0" smtClean="0"/>
              <a:t>://localhost:54310/</a:t>
            </a:r>
            <a:r>
              <a:rPr lang="en-US" sz="2400" dirty="0" smtClean="0">
                <a:solidFill>
                  <a:srgbClr val="00B050"/>
                </a:solidFill>
              </a:rPr>
              <a:t>s2013/batch/table.html</a:t>
            </a:r>
            <a:r>
              <a:rPr lang="en-US" sz="2400" dirty="0" smtClean="0"/>
              <a:t>");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InputStreamReader</a:t>
            </a:r>
            <a:r>
              <a:rPr lang="en-US" sz="2400" dirty="0" smtClean="0"/>
              <a:t> </a:t>
            </a:r>
            <a:r>
              <a:rPr lang="en-US" sz="2400" dirty="0" err="1" smtClean="0"/>
              <a:t>isr</a:t>
            </a:r>
            <a:r>
              <a:rPr lang="en-US" sz="2400" dirty="0" smtClean="0"/>
              <a:t> = new </a:t>
            </a:r>
            <a:r>
              <a:rPr lang="en-US" sz="2400" dirty="0" err="1"/>
              <a:t>InputStreamReader</a:t>
            </a:r>
            <a:r>
              <a:rPr lang="en-US" sz="2400" dirty="0"/>
              <a:t>(</a:t>
            </a:r>
            <a:r>
              <a:rPr lang="en-US" sz="2400" dirty="0" err="1"/>
              <a:t>hdfs</a:t>
            </a:r>
            <a:r>
              <a:rPr lang="en-US" sz="2400" dirty="0"/>
              <a:t> .open(</a:t>
            </a:r>
            <a:r>
              <a:rPr lang="en-US" sz="2400" dirty="0" err="1"/>
              <a:t>newFilePath</a:t>
            </a:r>
            <a:r>
              <a:rPr lang="en-US" sz="2400" dirty="0"/>
              <a:t> ))</a:t>
            </a:r>
            <a:endParaRPr lang="en-US" sz="2400" dirty="0" smtClean="0"/>
          </a:p>
          <a:p>
            <a:r>
              <a:rPr lang="en-US" sz="2400" dirty="0" err="1"/>
              <a:t>BufferedReader</a:t>
            </a:r>
            <a:r>
              <a:rPr lang="en-US" sz="2400" dirty="0"/>
              <a:t> </a:t>
            </a:r>
            <a:r>
              <a:rPr lang="en-US" sz="2400" dirty="0" err="1"/>
              <a:t>br</a:t>
            </a:r>
            <a:r>
              <a:rPr lang="en-US" sz="2400" dirty="0"/>
              <a:t>=new </a:t>
            </a:r>
            <a:r>
              <a:rPr lang="en-US" sz="2400" dirty="0" err="1" smtClean="0"/>
              <a:t>BufferedReader</a:t>
            </a:r>
            <a:r>
              <a:rPr lang="en-US" sz="2400" dirty="0" smtClean="0"/>
              <a:t>(</a:t>
            </a:r>
            <a:r>
              <a:rPr lang="en-US" sz="2400" dirty="0" err="1" smtClean="0"/>
              <a:t>isr</a:t>
            </a:r>
            <a:r>
              <a:rPr lang="en-US" sz="2400" dirty="0" smtClean="0"/>
              <a:t>); 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String line=</a:t>
            </a:r>
            <a:r>
              <a:rPr lang="en-US" sz="2400" dirty="0" err="1" smtClean="0">
                <a:solidFill>
                  <a:srgbClr val="00B050"/>
                </a:solidFill>
              </a:rPr>
              <a:t>br.readLine</a:t>
            </a:r>
            <a:r>
              <a:rPr lang="en-US" sz="2400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sz="2400" dirty="0" err="1" smtClean="0"/>
              <a:t>br.close</a:t>
            </a:r>
            <a:r>
              <a:rPr lang="en-US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9155812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Node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Client Node</a:t>
            </a:r>
          </a:p>
          <a:p>
            <a:r>
              <a:rPr lang="en-US" b="1" dirty="0" smtClean="0"/>
              <a:t>Secondary 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14</a:t>
            </a:fld>
            <a:endParaRPr lang="de-DE" dirty="0"/>
          </a:p>
        </p:txBody>
      </p:sp>
      <p:grpSp>
        <p:nvGrpSpPr>
          <p:cNvPr id="58" name="Group 57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59" name="Rounded Rectangle 58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6" name="Group 65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7" name="Group 66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69" name="Rounded Rectangle 68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59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9729031" y="1438771"/>
            <a:ext cx="2100308" cy="1824030"/>
            <a:chOff x="9673103" y="1358112"/>
            <a:chExt cx="2100308" cy="18240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8755" y="1358112"/>
              <a:ext cx="1371600" cy="1371600"/>
            </a:xfrm>
            <a:prstGeom prst="rect">
              <a:avLst/>
            </a:prstGeom>
          </p:spPr>
        </p:pic>
        <p:sp>
          <p:nvSpPr>
            <p:cNvPr id="86" name="Rounded Rectangle 85"/>
            <p:cNvSpPr/>
            <p:nvPr/>
          </p:nvSpPr>
          <p:spPr>
            <a:xfrm>
              <a:off x="9673103" y="2729712"/>
              <a:ext cx="2100308" cy="45243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Secondary node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" name="Straight Arrow Connector 8"/>
          <p:cNvCxnSpPr>
            <a:stCxn id="68" idx="3"/>
            <a:endCxn id="85" idx="1"/>
          </p:cNvCxnSpPr>
          <p:nvPr/>
        </p:nvCxnSpPr>
        <p:spPr>
          <a:xfrm>
            <a:off x="7358397" y="2100988"/>
            <a:ext cx="2716286" cy="2358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940155" y="4349507"/>
            <a:ext cx="2365717" cy="1199066"/>
          </a:xfrm>
          <a:prstGeom prst="roundRect">
            <a:avLst/>
          </a:prstGeom>
          <a:solidFill>
            <a:srgbClr val="ED762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08" y="1545797"/>
            <a:ext cx="1110381" cy="1110381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2856772" y="2745964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stCxn id="40" idx="3"/>
            <a:endCxn id="68" idx="1"/>
          </p:cNvCxnSpPr>
          <p:nvPr/>
        </p:nvCxnSpPr>
        <p:spPr>
          <a:xfrm>
            <a:off x="3967689" y="2100988"/>
            <a:ext cx="20191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3"/>
            <a:endCxn id="64" idx="0"/>
          </p:cNvCxnSpPr>
          <p:nvPr/>
        </p:nvCxnSpPr>
        <p:spPr>
          <a:xfrm>
            <a:off x="3967689" y="2100988"/>
            <a:ext cx="950812" cy="15906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520543" y="76019"/>
            <a:ext cx="3972821" cy="1245374"/>
            <a:chOff x="748826" y="1331506"/>
            <a:chExt cx="4082989" cy="1245374"/>
          </a:xfrm>
        </p:grpSpPr>
        <p:sp>
          <p:nvSpPr>
            <p:cNvPr id="49" name="Rounded Rectangular Callout 48"/>
            <p:cNvSpPr/>
            <p:nvPr/>
          </p:nvSpPr>
          <p:spPr>
            <a:xfrm>
              <a:off x="748826" y="1331506"/>
              <a:ext cx="4082989" cy="1245374"/>
            </a:xfrm>
            <a:prstGeom prst="wedgeRoundRectCallout">
              <a:avLst>
                <a:gd name="adj1" fmla="val -20472"/>
                <a:gd name="adj2" fmla="val 140919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 there any weakness </a:t>
              </a:r>
            </a:p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 the architecture?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56" y="1592558"/>
              <a:ext cx="987658" cy="6484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47" name="Rounded Rectangle 46"/>
          <p:cNvSpPr/>
          <p:nvPr/>
        </p:nvSpPr>
        <p:spPr>
          <a:xfrm>
            <a:off x="9735870" y="3310470"/>
            <a:ext cx="2365717" cy="1199066"/>
          </a:xfrm>
          <a:prstGeom prst="roundRect">
            <a:avLst/>
          </a:prstGeom>
          <a:solidFill>
            <a:srgbClr val="ED762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Checkpoint Node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Node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512447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7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00" y="1439617"/>
            <a:ext cx="10782300" cy="5165899"/>
          </a:xfrm>
        </p:spPr>
        <p:txBody>
          <a:bodyPr>
            <a:normAutofit/>
          </a:bodyPr>
          <a:lstStyle/>
          <a:p>
            <a:r>
              <a:rPr lang="de-DE" b="1" dirty="0"/>
              <a:t>Block </a:t>
            </a:r>
            <a:r>
              <a:rPr lang="de-DE" b="1" dirty="0" err="1"/>
              <a:t>placement</a:t>
            </a:r>
            <a:r>
              <a:rPr lang="de-DE" b="1" dirty="0"/>
              <a:t> </a:t>
            </a:r>
            <a:r>
              <a:rPr lang="de-DE" b="1" dirty="0" err="1"/>
              <a:t>policy</a:t>
            </a:r>
            <a:endParaRPr lang="de-DE" b="1" dirty="0"/>
          </a:p>
          <a:p>
            <a:pPr lvl="1"/>
            <a:endParaRPr lang="de-DE" dirty="0"/>
          </a:p>
          <a:p>
            <a:r>
              <a:rPr lang="de-DE" b="1" dirty="0" err="1"/>
              <a:t>Replica</a:t>
            </a:r>
            <a:r>
              <a:rPr lang="de-DE" b="1" dirty="0"/>
              <a:t> </a:t>
            </a:r>
            <a:r>
              <a:rPr lang="de-DE" b="1" dirty="0" err="1" smtClean="0"/>
              <a:t>management</a:t>
            </a:r>
            <a:r>
              <a:rPr lang="de-DE" b="1" dirty="0" smtClean="0"/>
              <a:t> </a:t>
            </a:r>
            <a:r>
              <a:rPr lang="de-DE" dirty="0" smtClean="0"/>
              <a:t>(@</a:t>
            </a:r>
            <a:r>
              <a:rPr lang="de-DE" dirty="0" err="1" smtClean="0"/>
              <a:t>NameNode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Replication </a:t>
            </a:r>
            <a:r>
              <a:rPr lang="de-DE" dirty="0" err="1" smtClean="0"/>
              <a:t>factor</a:t>
            </a:r>
            <a:endParaRPr lang="de-DE" dirty="0" smtClean="0"/>
          </a:p>
          <a:p>
            <a:pPr lvl="1"/>
            <a:r>
              <a:rPr lang="de-DE" dirty="0" smtClean="0"/>
              <a:t>Rack </a:t>
            </a:r>
            <a:r>
              <a:rPr lang="de-DE" dirty="0" err="1" smtClean="0"/>
              <a:t>awareness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b="1" dirty="0" err="1" smtClean="0"/>
              <a:t>Balancer</a:t>
            </a:r>
            <a:r>
              <a:rPr lang="de-DE" dirty="0" smtClean="0"/>
              <a:t> (@</a:t>
            </a:r>
            <a:r>
              <a:rPr lang="de-DE" dirty="0" err="1" smtClean="0"/>
              <a:t>NameNode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Disk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endParaRPr lang="de-DE" dirty="0" smtClean="0"/>
          </a:p>
          <a:p>
            <a:pPr lvl="1"/>
            <a:r>
              <a:rPr lang="de-DE" dirty="0" err="1" smtClean="0"/>
              <a:t>Moves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b="1" dirty="0"/>
              <a:t>Block </a:t>
            </a:r>
            <a:r>
              <a:rPr lang="de-DE" b="1" dirty="0" err="1" smtClean="0"/>
              <a:t>scanner</a:t>
            </a:r>
            <a:r>
              <a:rPr lang="de-DE" b="1" dirty="0" smtClean="0"/>
              <a:t> </a:t>
            </a:r>
            <a:r>
              <a:rPr lang="de-DE" dirty="0" smtClean="0"/>
              <a:t>(@</a:t>
            </a:r>
            <a:r>
              <a:rPr lang="de-DE" dirty="0" err="1" smtClean="0"/>
              <a:t>DataNode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checksum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15</a:t>
            </a:fld>
            <a:endParaRPr lang="de-DE" dirty="0"/>
          </a:p>
        </p:txBody>
      </p:sp>
      <p:grpSp>
        <p:nvGrpSpPr>
          <p:cNvPr id="17" name="Group 16"/>
          <p:cNvGrpSpPr/>
          <p:nvPr/>
        </p:nvGrpSpPr>
        <p:grpSpPr>
          <a:xfrm>
            <a:off x="6096000" y="69981"/>
            <a:ext cx="3972821" cy="1245374"/>
            <a:chOff x="748826" y="1331506"/>
            <a:chExt cx="4082989" cy="1245374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748826" y="1331506"/>
              <a:ext cx="4082989" cy="1245374"/>
            </a:xfrm>
            <a:prstGeom prst="wedgeRoundRectCallout">
              <a:avLst>
                <a:gd name="adj1" fmla="val -77478"/>
                <a:gd name="adj2" fmla="val 113599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How would you </a:t>
              </a:r>
            </a:p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place the replicas?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56" y="1592558"/>
              <a:ext cx="987658" cy="6484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20" name="Group 19"/>
          <p:cNvGrpSpPr/>
          <p:nvPr/>
        </p:nvGrpSpPr>
        <p:grpSpPr>
          <a:xfrm>
            <a:off x="9207116" y="2424224"/>
            <a:ext cx="2853285" cy="2056194"/>
            <a:chOff x="1177066" y="3845927"/>
            <a:chExt cx="2861534" cy="2331036"/>
          </a:xfrm>
        </p:grpSpPr>
        <p:grpSp>
          <p:nvGrpSpPr>
            <p:cNvPr id="21" name="Group 20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5635256" y="4722668"/>
            <a:ext cx="6432487" cy="1633682"/>
            <a:chOff x="4136650" y="3737681"/>
            <a:chExt cx="7256403" cy="1845467"/>
          </a:xfrm>
        </p:grpSpPr>
        <p:sp>
          <p:nvSpPr>
            <p:cNvPr id="30" name="Rounded Rectangle 29"/>
            <p:cNvSpPr/>
            <p:nvPr/>
          </p:nvSpPr>
          <p:spPr>
            <a:xfrm>
              <a:off x="9847179" y="37999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869306" y="3770105"/>
              <a:ext cx="1449749" cy="15703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2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83844" y="37376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3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136650" y="3741465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1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818" y="3824222"/>
              <a:ext cx="934329" cy="93432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218" y="3976622"/>
              <a:ext cx="934329" cy="93432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4618" y="4129022"/>
              <a:ext cx="934329" cy="934329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5948435" y="3835324"/>
              <a:ext cx="1191327" cy="1113716"/>
              <a:chOff x="5948435" y="3835324"/>
              <a:chExt cx="1191327" cy="1113716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8435" y="3835324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5433" y="4014711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39" name="Group 38"/>
            <p:cNvGrpSpPr/>
            <p:nvPr/>
          </p:nvGrpSpPr>
          <p:grpSpPr>
            <a:xfrm>
              <a:off x="9993011" y="3976621"/>
              <a:ext cx="1239129" cy="1239129"/>
              <a:chOff x="4039874" y="5152992"/>
              <a:chExt cx="1239129" cy="1239129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7589053" y="3913833"/>
              <a:ext cx="1239129" cy="1239129"/>
              <a:chOff x="7589053" y="3913833"/>
              <a:chExt cx="1239129" cy="1239129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053" y="39138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1453" y="40662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853" y="4218633"/>
                <a:ext cx="934329" cy="934329"/>
              </a:xfrm>
              <a:prstGeom prst="rect">
                <a:avLst/>
              </a:prstGeom>
            </p:spPr>
          </p:pic>
        </p:grpSp>
        <p:sp>
          <p:nvSpPr>
            <p:cNvPr id="41" name="TextBox 40"/>
            <p:cNvSpPr txBox="1"/>
            <p:nvPr/>
          </p:nvSpPr>
          <p:spPr>
            <a:xfrm>
              <a:off x="9231387" y="431350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…</a:t>
              </a:r>
              <a:endParaRPr lang="en-US" sz="2400" i="1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458273" y="1127365"/>
            <a:ext cx="7390253" cy="11403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sz="2000" b="1" dirty="0" smtClean="0"/>
              <a:t>No</a:t>
            </a:r>
            <a:r>
              <a:rPr lang="en-US" sz="2000" dirty="0" smtClean="0"/>
              <a:t> </a:t>
            </a:r>
            <a:r>
              <a:rPr lang="en-US" sz="2000" b="1" dirty="0" err="1" smtClean="0"/>
              <a:t>Datanode</a:t>
            </a:r>
            <a:r>
              <a:rPr lang="en-US" sz="2000" dirty="0" smtClean="0"/>
              <a:t> contains </a:t>
            </a:r>
            <a:r>
              <a:rPr lang="en-US" sz="2000" b="1" dirty="0" smtClean="0"/>
              <a:t>more than one replica</a:t>
            </a:r>
            <a:r>
              <a:rPr lang="en-US" sz="2000" dirty="0" smtClean="0"/>
              <a:t> of any block.</a:t>
            </a:r>
          </a:p>
          <a:p>
            <a:pPr marL="342900" indent="-342900" algn="ctr">
              <a:buAutoNum type="arabicPeriod"/>
            </a:pPr>
            <a:r>
              <a:rPr lang="en-US" sz="2000" b="1" dirty="0" smtClean="0"/>
              <a:t>No rack </a:t>
            </a:r>
            <a:r>
              <a:rPr lang="en-US" sz="2000" dirty="0" smtClean="0"/>
              <a:t>contains </a:t>
            </a:r>
            <a:r>
              <a:rPr lang="en-US" sz="2000" b="1" dirty="0" smtClean="0"/>
              <a:t>more than two replicas </a:t>
            </a:r>
            <a:r>
              <a:rPr lang="en-US" sz="2000" dirty="0" smtClean="0"/>
              <a:t>of the same block </a:t>
            </a:r>
            <a:br>
              <a:rPr lang="en-US" sz="2000" dirty="0" smtClean="0"/>
            </a:br>
            <a:r>
              <a:rPr lang="en-US" sz="2000" dirty="0" smtClean="0"/>
              <a:t>(if sufficient racks on the cluster)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160596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52" y="1646238"/>
            <a:ext cx="1298575" cy="129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805361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Optimized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Large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files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Commodity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hardware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Enable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streaming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Batch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processing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Multiple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reads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rgbClr val="C00000"/>
                </a:solidFill>
              </a:rPr>
              <a:t>Not </a:t>
            </a:r>
            <a:r>
              <a:rPr lang="de-DE" dirty="0" err="1" smtClean="0">
                <a:solidFill>
                  <a:srgbClr val="C00000"/>
                </a:solidFill>
              </a:rPr>
              <a:t>Optimized</a:t>
            </a:r>
            <a:endParaRPr lang="de-DE" dirty="0" smtClean="0">
              <a:solidFill>
                <a:srgbClr val="C00000"/>
              </a:solidFill>
            </a:endParaRPr>
          </a:p>
          <a:p>
            <a:pPr lvl="1"/>
            <a:r>
              <a:rPr lang="de-DE" dirty="0" smtClean="0">
                <a:solidFill>
                  <a:srgbClr val="C00000"/>
                </a:solidFill>
              </a:rPr>
              <a:t>Big </a:t>
            </a:r>
            <a:r>
              <a:rPr lang="de-DE" dirty="0" err="1" smtClean="0">
                <a:solidFill>
                  <a:srgbClr val="C00000"/>
                </a:solidFill>
              </a:rPr>
              <a:t>amount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of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small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files</a:t>
            </a:r>
            <a:endParaRPr lang="de-DE" dirty="0" smtClean="0">
              <a:solidFill>
                <a:srgbClr val="C00000"/>
              </a:solidFill>
            </a:endParaRPr>
          </a:p>
          <a:p>
            <a:pPr lvl="1"/>
            <a:r>
              <a:rPr lang="de-DE" dirty="0" err="1" smtClean="0">
                <a:solidFill>
                  <a:srgbClr val="C00000"/>
                </a:solidFill>
              </a:rPr>
              <a:t>Concurrent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endParaRPr lang="de-DE" dirty="0" smtClean="0">
              <a:solidFill>
                <a:srgbClr val="C00000"/>
              </a:solidFill>
            </a:endParaRPr>
          </a:p>
          <a:p>
            <a:pPr lvl="1"/>
            <a:r>
              <a:rPr lang="de-DE" dirty="0" err="1" smtClean="0">
                <a:solidFill>
                  <a:srgbClr val="C00000"/>
                </a:solidFill>
              </a:rPr>
              <a:t>Arbitrary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appends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  <a:p>
            <a:pPr lvl="1"/>
            <a:r>
              <a:rPr lang="de-DE" dirty="0" smtClean="0">
                <a:solidFill>
                  <a:srgbClr val="C00000"/>
                </a:solidFill>
              </a:rPr>
              <a:t>General </a:t>
            </a:r>
            <a:r>
              <a:rPr lang="de-DE" dirty="0" err="1" smtClean="0">
                <a:solidFill>
                  <a:srgbClr val="C00000"/>
                </a:solidFill>
              </a:rPr>
              <a:t>purpose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applications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Cross </a:t>
            </a:r>
            <a:r>
              <a:rPr lang="de-DE" dirty="0" err="1" smtClean="0">
                <a:solidFill>
                  <a:srgbClr val="0070C0"/>
                </a:solidFill>
              </a:rPr>
              <a:t>platform</a:t>
            </a:r>
            <a:r>
              <a:rPr lang="de-DE" dirty="0" smtClean="0"/>
              <a:t>: Java, </a:t>
            </a:r>
            <a:r>
              <a:rPr lang="de-DE" dirty="0" err="1" smtClean="0"/>
              <a:t>Thrift</a:t>
            </a:r>
            <a:r>
              <a:rPr lang="de-DE" dirty="0" smtClean="0"/>
              <a:t>, Rest</a:t>
            </a:r>
          </a:p>
          <a:p>
            <a:pPr lvl="1"/>
            <a:r>
              <a:rPr lang="de-DE" dirty="0" smtClean="0"/>
              <a:t>Web </a:t>
            </a:r>
            <a:r>
              <a:rPr lang="de-DE" dirty="0" err="1" smtClean="0"/>
              <a:t>access</a:t>
            </a:r>
            <a:r>
              <a:rPr lang="de-DE" dirty="0" smtClean="0"/>
              <a:t>, </a:t>
            </a:r>
            <a:r>
              <a:rPr lang="de-DE" dirty="0" err="1" smtClean="0"/>
              <a:t>console</a:t>
            </a:r>
            <a:r>
              <a:rPr lang="de-DE" dirty="0" smtClean="0"/>
              <a:t> …</a:t>
            </a:r>
          </a:p>
          <a:p>
            <a:pPr lvl="1"/>
            <a:r>
              <a:rPr lang="de-DE" dirty="0" err="1" smtClean="0"/>
              <a:t>opensource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16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23" y="2839864"/>
            <a:ext cx="952501" cy="773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3049404"/>
            <a:ext cx="1473497" cy="1090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55" y="4100737"/>
            <a:ext cx="1524000" cy="573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4403043"/>
            <a:ext cx="1279095" cy="528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72" y="4874644"/>
            <a:ext cx="1354902" cy="5284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39" y="5363570"/>
            <a:ext cx="1198930" cy="4609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30" y="2168398"/>
            <a:ext cx="1957244" cy="6177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54" y="5658596"/>
            <a:ext cx="617821" cy="617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206" y="1231760"/>
            <a:ext cx="1536795" cy="9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965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Large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>
                <a:solidFill>
                  <a:schemeClr val="accent6"/>
                </a:solidFill>
              </a:rPr>
              <a:t>(100MB </a:t>
            </a:r>
            <a:r>
              <a:rPr lang="de-DE" dirty="0" err="1">
                <a:solidFill>
                  <a:schemeClr val="accent6"/>
                </a:solidFill>
              </a:rPr>
              <a:t>and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more</a:t>
            </a:r>
            <a:r>
              <a:rPr lang="de-DE" dirty="0" smtClean="0">
                <a:solidFill>
                  <a:schemeClr val="accent6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 smtClean="0">
                <a:solidFill>
                  <a:schemeClr val="accent6"/>
                </a:solidFill>
              </a:rPr>
              <a:t>Commodity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hardware</a:t>
            </a:r>
            <a:r>
              <a:rPr lang="de-DE" dirty="0" smtClean="0">
                <a:solidFill>
                  <a:schemeClr val="accent6"/>
                </a:solidFill>
              </a:rPr>
              <a:t> (</a:t>
            </a:r>
            <a:r>
              <a:rPr lang="de-DE" dirty="0" err="1" smtClean="0">
                <a:solidFill>
                  <a:schemeClr val="accent6"/>
                </a:solidFill>
              </a:rPr>
              <a:t>failures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are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norm)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(</a:t>
            </a:r>
            <a:r>
              <a:rPr lang="de-DE" dirty="0" err="1" smtClean="0">
                <a:solidFill>
                  <a:schemeClr val="accent6"/>
                </a:solidFill>
              </a:rPr>
              <a:t>Concurrently</a:t>
            </a:r>
            <a:r>
              <a:rPr lang="de-DE" dirty="0" smtClean="0">
                <a:solidFill>
                  <a:schemeClr val="accent6"/>
                </a:solidFill>
              </a:rPr>
              <a:t>) </a:t>
            </a:r>
            <a:r>
              <a:rPr lang="de-DE" dirty="0" err="1" smtClean="0">
                <a:solidFill>
                  <a:schemeClr val="accent6"/>
                </a:solidFill>
              </a:rPr>
              <a:t>appending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 smtClean="0">
                <a:solidFill>
                  <a:schemeClr val="accent6"/>
                </a:solidFill>
              </a:rPr>
              <a:t>Sequentially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reading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High </a:t>
            </a:r>
            <a:r>
              <a:rPr lang="de-DE" dirty="0" err="1" smtClean="0">
                <a:solidFill>
                  <a:schemeClr val="accent6"/>
                </a:solidFill>
              </a:rPr>
              <a:t>data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throughput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17</a:t>
            </a:fld>
            <a:endParaRPr lang="de-DE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2338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18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339584" y="3857442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/>
              <a:t>File2: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b,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x</a:t>
            </a:r>
          </a:p>
          <a:p>
            <a:r>
              <a:rPr lang="de-DE" sz="1600" dirty="0" smtClean="0"/>
              <a:t>…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7339583" y="1719755"/>
            <a:ext cx="23401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r>
              <a:rPr lang="de-DE" dirty="0" smtClean="0"/>
              <a:t> 1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a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d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k</a:t>
            </a:r>
          </a:p>
          <a:p>
            <a:r>
              <a:rPr lang="de-DE" sz="1600" dirty="0" smtClean="0"/>
              <a:t>…</a:t>
            </a:r>
          </a:p>
          <a:p>
            <a:endParaRPr lang="de-DE" dirty="0" smtClean="0"/>
          </a:p>
          <a:p>
            <a:r>
              <a:rPr lang="de-DE" dirty="0" err="1" smtClean="0"/>
              <a:t>Chunk</a:t>
            </a:r>
            <a:r>
              <a:rPr lang="de-DE" dirty="0" smtClean="0"/>
              <a:t>: 64MB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339584" y="5282267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cxnSp>
        <p:nvCxnSpPr>
          <p:cNvPr id="26" name="Gewinkelte Verbindung 25"/>
          <p:cNvCxnSpPr>
            <a:stCxn id="13" idx="1"/>
            <a:endCxn id="10" idx="2"/>
          </p:cNvCxnSpPr>
          <p:nvPr/>
        </p:nvCxnSpPr>
        <p:spPr>
          <a:xfrm rot="10800000">
            <a:off x="1850137" y="3039757"/>
            <a:ext cx="928115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3" idx="0"/>
            <a:endCxn id="11" idx="2"/>
          </p:cNvCxnSpPr>
          <p:nvPr/>
        </p:nvCxnSpPr>
        <p:spPr>
          <a:xfrm rot="5400000" flipH="1" flipV="1">
            <a:off x="3195183" y="3218203"/>
            <a:ext cx="388385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13" idx="3"/>
            <a:endCxn id="12" idx="2"/>
          </p:cNvCxnSpPr>
          <p:nvPr/>
        </p:nvCxnSpPr>
        <p:spPr>
          <a:xfrm flipV="1">
            <a:off x="4000499" y="3039757"/>
            <a:ext cx="943357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>
            <a:stCxn id="13" idx="2"/>
            <a:endCxn id="6" idx="0"/>
          </p:cNvCxnSpPr>
          <p:nvPr/>
        </p:nvCxnSpPr>
        <p:spPr>
          <a:xfrm rot="5400000">
            <a:off x="2976685" y="5047333"/>
            <a:ext cx="825381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6" idx="3"/>
            <a:endCxn id="12" idx="3"/>
          </p:cNvCxnSpPr>
          <p:nvPr/>
        </p:nvCxnSpPr>
        <p:spPr>
          <a:xfrm flipV="1">
            <a:off x="3694175" y="2579509"/>
            <a:ext cx="1709929" cy="3185315"/>
          </a:xfrm>
          <a:prstGeom prst="bentConnector3">
            <a:avLst>
              <a:gd name="adj1" fmla="val 109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Nach oben gebogener Pfeil 55"/>
          <p:cNvSpPr/>
          <p:nvPr/>
        </p:nvSpPr>
        <p:spPr>
          <a:xfrm rot="16200000" flipH="1">
            <a:off x="3222360" y="3517924"/>
            <a:ext cx="2659909" cy="1703578"/>
          </a:xfrm>
          <a:prstGeom prst="bentUpArrow">
            <a:avLst>
              <a:gd name="adj1" fmla="val 7370"/>
              <a:gd name="adj2" fmla="val 9440"/>
              <a:gd name="adj3" fmla="val 14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838200" y="5651599"/>
            <a:ext cx="35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rechts 8"/>
          <p:cNvSpPr/>
          <p:nvPr/>
        </p:nvSpPr>
        <p:spPr>
          <a:xfrm>
            <a:off x="783337" y="5814072"/>
            <a:ext cx="451104" cy="212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298447" y="5475518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Control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1289304" y="5773742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Data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8990316" y="1690688"/>
            <a:ext cx="1839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r>
              <a:rPr lang="de-DE" dirty="0" smtClean="0"/>
              <a:t> 2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b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</a:t>
            </a:r>
            <a:r>
              <a:rPr lang="de-DE" sz="1600" b="1" dirty="0"/>
              <a:t>d</a:t>
            </a:r>
            <a:endParaRPr lang="de-DE" sz="1600" b="1" dirty="0" smtClean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e</a:t>
            </a:r>
            <a:endParaRPr lang="de-DE" sz="1600" dirty="0" smtClean="0"/>
          </a:p>
          <a:p>
            <a:r>
              <a:rPr lang="de-DE" sz="1600" dirty="0" smtClean="0"/>
              <a:t>…</a:t>
            </a:r>
          </a:p>
          <a:p>
            <a:endParaRPr lang="de-DE" dirty="0"/>
          </a:p>
        </p:txBody>
      </p:sp>
      <p:pic>
        <p:nvPicPr>
          <p:cNvPr id="2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4404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56" grpId="0" animBg="1"/>
      <p:bldP spid="9" grpId="0" animBg="1"/>
      <p:bldP spid="17" grpId="0"/>
      <p:bldP spid="24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(Read)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19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283885" y="3669089"/>
            <a:ext cx="494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Read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File: File1, </a:t>
            </a:r>
            <a:r>
              <a:rPr lang="de-DE" sz="2800" dirty="0" err="1" smtClean="0"/>
              <a:t>chunk</a:t>
            </a:r>
            <a:r>
              <a:rPr lang="de-DE" sz="2800" dirty="0" smtClean="0"/>
              <a:t> </a:t>
            </a:r>
            <a:r>
              <a:rPr lang="de-DE" sz="2800" dirty="0" err="1" smtClean="0"/>
              <a:t>index</a:t>
            </a:r>
            <a:r>
              <a:rPr lang="de-DE" sz="2800" dirty="0" smtClean="0"/>
              <a:t>: 3</a:t>
            </a:r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d, </a:t>
            </a:r>
            <a:r>
              <a:rPr lang="de-DE" sz="2800" dirty="0" err="1" smtClean="0"/>
              <a:t>location</a:t>
            </a:r>
            <a:r>
              <a:rPr lang="de-DE" sz="2800" dirty="0" smtClean="0"/>
              <a:t>: CS 1, CS 2</a:t>
            </a:r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d, </a:t>
            </a:r>
            <a:r>
              <a:rPr lang="de-DE" sz="2800" dirty="0" err="1" smtClean="0"/>
              <a:t>byte</a:t>
            </a:r>
            <a:r>
              <a:rPr lang="de-DE" sz="2800" dirty="0" smtClean="0"/>
              <a:t> </a:t>
            </a:r>
            <a:r>
              <a:rPr lang="de-DE" sz="2800" dirty="0" err="1" smtClean="0"/>
              <a:t>range</a:t>
            </a:r>
            <a:r>
              <a:rPr lang="de-DE" sz="2800" dirty="0"/>
              <a:t>:</a:t>
            </a:r>
            <a:r>
              <a:rPr lang="de-DE" sz="2800" dirty="0" smtClean="0"/>
              <a:t> 1-1000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Data: </a:t>
            </a:r>
            <a:r>
              <a:rPr lang="de-DE" sz="2800" dirty="0" err="1" smtClean="0"/>
              <a:t>byte</a:t>
            </a:r>
            <a:r>
              <a:rPr lang="de-DE" sz="2800" dirty="0" smtClean="0"/>
              <a:t> 1-1000</a:t>
            </a:r>
          </a:p>
          <a:p>
            <a:pPr marL="514350" indent="-514350">
              <a:buAutoNum type="arabicPeriod"/>
            </a:pPr>
            <a:endParaRPr lang="de-DE" sz="2800" dirty="0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279647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038855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419855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386261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cxnSp>
        <p:nvCxnSpPr>
          <p:cNvPr id="21" name="Gewinkelte Verbindung 20"/>
          <p:cNvCxnSpPr>
            <a:stCxn id="6" idx="1"/>
            <a:endCxn id="10" idx="2"/>
          </p:cNvCxnSpPr>
          <p:nvPr/>
        </p:nvCxnSpPr>
        <p:spPr>
          <a:xfrm rot="10800000">
            <a:off x="1850137" y="3039758"/>
            <a:ext cx="1234439" cy="2725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810511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cxnSp>
        <p:nvCxnSpPr>
          <p:cNvPr id="31" name="Gewinkelte Verbindung 30"/>
          <p:cNvCxnSpPr/>
          <p:nvPr/>
        </p:nvCxnSpPr>
        <p:spPr>
          <a:xfrm rot="16200000" flipV="1">
            <a:off x="952500" y="3857245"/>
            <a:ext cx="2862072" cy="1310637"/>
          </a:xfrm>
          <a:prstGeom prst="bentConnector3">
            <a:avLst>
              <a:gd name="adj1" fmla="val 16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459993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339584" y="3068471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File2: </a:t>
            </a:r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b, </a:t>
            </a:r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x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339584" y="1719755"/>
            <a:ext cx="1554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a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d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k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8990316" y="1722772"/>
            <a:ext cx="1839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b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</a:t>
            </a:r>
            <a:r>
              <a:rPr lang="de-DE" sz="1600" b="1" dirty="0"/>
              <a:t>d</a:t>
            </a:r>
            <a:endParaRPr lang="de-DE" sz="1600" b="1" dirty="0" smtClean="0"/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</a:t>
            </a:r>
            <a:r>
              <a:rPr lang="de-DE" sz="1600" dirty="0">
                <a:solidFill>
                  <a:schemeClr val="bg2"/>
                </a:solidFill>
              </a:rPr>
              <a:t>e</a:t>
            </a:r>
            <a:endParaRPr lang="de-DE" sz="1600" dirty="0" smtClean="0">
              <a:solidFill>
                <a:schemeClr val="bg2"/>
              </a:solidFill>
            </a:endParaRP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</a:p>
          <a:p>
            <a:endParaRPr lang="de-DE" dirty="0"/>
          </a:p>
        </p:txBody>
      </p:sp>
      <p:pic>
        <p:nvPicPr>
          <p:cNvPr id="24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9774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  <p:bldP spid="30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43" y="4260209"/>
            <a:ext cx="5914082" cy="24642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1" y="1224359"/>
            <a:ext cx="4462054" cy="2509097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646415" y="1690687"/>
            <a:ext cx="5183188" cy="54848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Requirements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4"/>
          </p:nvPr>
        </p:nvSpPr>
        <p:spPr>
          <a:xfrm>
            <a:off x="6646415" y="2239169"/>
            <a:ext cx="5183188" cy="3684588"/>
          </a:xfrm>
        </p:spPr>
        <p:txBody>
          <a:bodyPr/>
          <a:lstStyle/>
          <a:p>
            <a:r>
              <a:rPr lang="en-US" dirty="0" smtClean="0"/>
              <a:t>Store very large data sets reliably</a:t>
            </a:r>
          </a:p>
          <a:p>
            <a:r>
              <a:rPr lang="en-US" dirty="0" smtClean="0"/>
              <a:t>High bandwidth streaming</a:t>
            </a:r>
          </a:p>
          <a:p>
            <a:r>
              <a:rPr lang="en-US" dirty="0" smtClean="0"/>
              <a:t>Distribute storage</a:t>
            </a:r>
          </a:p>
          <a:p>
            <a:r>
              <a:rPr lang="en-US" dirty="0" smtClean="0"/>
              <a:t>Distribute computation</a:t>
            </a:r>
          </a:p>
          <a:p>
            <a:r>
              <a:rPr lang="en-US" dirty="0" smtClean="0"/>
              <a:t>Analysis and transformation of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49871" y="3825924"/>
            <a:ext cx="5157787" cy="4718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problem!!! &gt;&gt;=  </a:t>
            </a:r>
            <a:r>
              <a:rPr lang="en-US" dirty="0" err="1" smtClean="0"/>
              <a:t>PetaBytes</a:t>
            </a:r>
            <a:r>
              <a:rPr lang="en-US" dirty="0" smtClean="0"/>
              <a:t>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1478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/>
      <p:bldP spid="6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</a:t>
            </a:r>
            <a:r>
              <a:rPr lang="de-DE" dirty="0" err="1" smtClean="0"/>
              <a:t>Leases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20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CS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leases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chunks</a:t>
            </a:r>
            <a:endParaRPr lang="de-DE" dirty="0" smtClean="0"/>
          </a:p>
          <a:p>
            <a:r>
              <a:rPr lang="de-DE" dirty="0" err="1" smtClean="0"/>
              <a:t>Only</a:t>
            </a:r>
            <a:r>
              <a:rPr lang="de-DE" dirty="0" smtClean="0"/>
              <a:t> CS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lease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chunk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modify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r>
              <a:rPr lang="de-DE" dirty="0" smtClean="0"/>
              <a:t> a </a:t>
            </a:r>
            <a:r>
              <a:rPr lang="de-DE" dirty="0" err="1" smtClean="0"/>
              <a:t>chunk</a:t>
            </a:r>
            <a:r>
              <a:rPr lang="de-DE" dirty="0" smtClean="0"/>
              <a:t> lease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chunk‘s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2894162" y="4001294"/>
            <a:ext cx="3972821" cy="1245374"/>
            <a:chOff x="6624189" y="2402760"/>
            <a:chExt cx="3972821" cy="1245374"/>
          </a:xfrm>
        </p:grpSpPr>
        <p:sp>
          <p:nvSpPr>
            <p:cNvPr id="8" name="Rounded Rectangular Callout 48"/>
            <p:cNvSpPr/>
            <p:nvPr/>
          </p:nvSpPr>
          <p:spPr>
            <a:xfrm>
              <a:off x="6624189" y="2402760"/>
              <a:ext cx="3972821" cy="1245374"/>
            </a:xfrm>
            <a:prstGeom prst="wedgeRoundRectCallout">
              <a:avLst>
                <a:gd name="adj1" fmla="val 39689"/>
                <a:gd name="adj2" fmla="val -103343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Does this affect CAP?</a:t>
              </a:r>
              <a:b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if, how?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275" y="2663812"/>
              <a:ext cx="961009" cy="6484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8832688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21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cxnSp>
        <p:nvCxnSpPr>
          <p:cNvPr id="8" name="Gerade Verbindung mit Pfeil 7"/>
          <p:cNvCxnSpPr>
            <a:stCxn id="6" idx="3"/>
            <a:endCxn id="13" idx="1"/>
          </p:cNvCxnSpPr>
          <p:nvPr/>
        </p:nvCxnSpPr>
        <p:spPr>
          <a:xfrm flipV="1">
            <a:off x="3005295" y="5047333"/>
            <a:ext cx="1683697" cy="41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696300" y="51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3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cxnSp>
        <p:nvCxnSpPr>
          <p:cNvPr id="26" name="Gerade Verbindung mit Pfeil 25"/>
          <p:cNvCxnSpPr/>
          <p:nvPr/>
        </p:nvCxnSpPr>
        <p:spPr>
          <a:xfrm flipV="1">
            <a:off x="3005294" y="4916612"/>
            <a:ext cx="1683697" cy="41269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614895" y="4829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320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Client:</a:t>
            </a:r>
            <a:br>
              <a:rPr lang="de-DE" dirty="0" smtClean="0"/>
            </a:b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chunk</a:t>
            </a:r>
            <a:r>
              <a:rPr lang="de-DE" dirty="0" smtClean="0"/>
              <a:t> c,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lease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Master: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CS2</a:t>
            </a:r>
            <a:r>
              <a:rPr lang="de-DE" dirty="0" smtClean="0"/>
              <a:t>, CS1, CS3</a:t>
            </a:r>
          </a:p>
        </p:txBody>
      </p:sp>
    </p:spTree>
    <p:extLst>
      <p:ext uri="{BB962C8B-B14F-4D97-AF65-F5344CB8AC3E}">
        <p14:creationId xmlns:p14="http://schemas.microsoft.com/office/powerpoint/2010/main" val="174122672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3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2057400" y="3773092"/>
            <a:ext cx="540225" cy="1382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2233389" y="4066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320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dirty="0" smtClean="0"/>
              <a:t>Client:</a:t>
            </a:r>
            <a:br>
              <a:rPr lang="de-DE" dirty="0" smtClean="0"/>
            </a:br>
            <a:r>
              <a:rPr lang="de-DE" dirty="0" smtClean="0"/>
              <a:t>Push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CSs,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buffer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CSs </a:t>
            </a:r>
            <a:r>
              <a:rPr lang="de-DE" dirty="0" err="1" smtClean="0"/>
              <a:t>ackknowledge</a:t>
            </a:r>
            <a:r>
              <a:rPr lang="de-DE" dirty="0" smtClean="0"/>
              <a:t> </a:t>
            </a:r>
            <a:r>
              <a:rPr lang="de-DE" dirty="0" err="1" smtClean="0"/>
              <a:t>reveiving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  <a:p>
            <a:pPr marL="342900" indent="-342900">
              <a:buAutoNum type="arabicPeriod" startAt="3"/>
            </a:pPr>
            <a:endParaRPr lang="de-DE" dirty="0" smtClean="0"/>
          </a:p>
          <a:p>
            <a:pPr marL="342900" indent="-342900">
              <a:buAutoNum type="arabicPeriod" startAt="3"/>
            </a:pPr>
            <a:r>
              <a:rPr lang="de-DE" dirty="0" smtClean="0"/>
              <a:t>Client: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Write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primary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Primary </a:t>
            </a:r>
            <a:r>
              <a:rPr lang="de-DE" dirty="0" err="1" smtClean="0"/>
              <a:t>applies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itself</a:t>
            </a:r>
            <a:r>
              <a:rPr lang="de-DE" dirty="0" smtClean="0"/>
              <a:t>.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2860515" y="3757345"/>
            <a:ext cx="806574" cy="1397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2" idx="2"/>
          </p:cNvCxnSpPr>
          <p:nvPr/>
        </p:nvCxnSpPr>
        <p:spPr>
          <a:xfrm flipH="1">
            <a:off x="3083032" y="3773092"/>
            <a:ext cx="1978517" cy="1543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311274" y="4151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178391" y="4308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  <p:cxnSp>
        <p:nvCxnSpPr>
          <p:cNvPr id="36" name="Gerade Verbindung mit Pfeil 35"/>
          <p:cNvCxnSpPr>
            <a:stCxn id="6" idx="0"/>
          </p:cNvCxnSpPr>
          <p:nvPr/>
        </p:nvCxnSpPr>
        <p:spPr>
          <a:xfrm flipV="1">
            <a:off x="2700495" y="3805488"/>
            <a:ext cx="765074" cy="134973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897157" y="4140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203628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7" grpId="0"/>
      <p:bldP spid="29" grpId="0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23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3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450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de-DE" dirty="0" smtClean="0"/>
              <a:t>Primary:</a:t>
            </a:r>
            <a:br>
              <a:rPr lang="de-DE" dirty="0" smtClean="0"/>
            </a:br>
            <a:r>
              <a:rPr lang="de-DE" dirty="0" smtClean="0"/>
              <a:t>Forward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secondaries</a:t>
            </a:r>
            <a:r>
              <a:rPr lang="de-DE" dirty="0" smtClean="0"/>
              <a:t>.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Secondaries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order</a:t>
            </a:r>
            <a:r>
              <a:rPr lang="de-DE" dirty="0" smtClean="0"/>
              <a:t>.</a:t>
            </a:r>
          </a:p>
          <a:p>
            <a:pPr marL="342900" indent="-342900">
              <a:buFont typeface="+mj-lt"/>
              <a:buAutoNum type="arabicPeriod" startAt="5"/>
            </a:pPr>
            <a:endParaRPr lang="de-DE" dirty="0" smtClean="0"/>
          </a:p>
          <a:p>
            <a:pPr marL="342900" indent="-342900">
              <a:buAutoNum type="arabicPeriod" startAt="5"/>
            </a:pPr>
            <a:r>
              <a:rPr lang="de-DE" dirty="0" err="1" smtClean="0"/>
              <a:t>Secondaries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Indicate</a:t>
            </a:r>
            <a:r>
              <a:rPr lang="de-DE" dirty="0" smtClean="0"/>
              <a:t> </a:t>
            </a:r>
            <a:r>
              <a:rPr lang="de-DE" dirty="0" err="1" smtClean="0"/>
              <a:t>completion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endParaRPr lang="de-DE" dirty="0" smtClean="0"/>
          </a:p>
        </p:txBody>
      </p:sp>
      <p:cxnSp>
        <p:nvCxnSpPr>
          <p:cNvPr id="25" name="Gerade Verbindung mit Pfeil 24"/>
          <p:cNvCxnSpPr>
            <a:stCxn id="12" idx="1"/>
            <a:endCxn id="11" idx="3"/>
          </p:cNvCxnSpPr>
          <p:nvPr/>
        </p:nvCxnSpPr>
        <p:spPr>
          <a:xfrm flipH="1" flipV="1">
            <a:off x="3967317" y="3297097"/>
            <a:ext cx="633984" cy="157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111865" y="3010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  <a:endParaRPr lang="de-DE" dirty="0" smtClean="0"/>
          </a:p>
        </p:txBody>
      </p:sp>
      <p:cxnSp>
        <p:nvCxnSpPr>
          <p:cNvPr id="36" name="Gerade Verbindung mit Pfeil 35"/>
          <p:cNvCxnSpPr>
            <a:stCxn id="11" idx="1"/>
            <a:endCxn id="10" idx="3"/>
          </p:cNvCxnSpPr>
          <p:nvPr/>
        </p:nvCxnSpPr>
        <p:spPr>
          <a:xfrm flipH="1">
            <a:off x="2428077" y="3297097"/>
            <a:ext cx="618743" cy="157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619264" y="300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  <a:endParaRPr lang="de-DE" dirty="0" smtClean="0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2428077" y="3463290"/>
            <a:ext cx="618743" cy="228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3967317" y="3463290"/>
            <a:ext cx="618743" cy="228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611644" y="3415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105513" y="3403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7584354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8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24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3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450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de-DE" dirty="0" smtClean="0"/>
              <a:t>Primary:</a:t>
            </a:r>
            <a:br>
              <a:rPr lang="de-DE" dirty="0" smtClean="0"/>
            </a:br>
            <a:r>
              <a:rPr lang="de-DE" dirty="0" smtClean="0"/>
              <a:t>Returns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error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will </a:t>
            </a:r>
            <a:r>
              <a:rPr lang="de-DE" dirty="0" err="1" smtClean="0"/>
              <a:t>retry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3.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persists</a:t>
            </a:r>
            <a:r>
              <a:rPr lang="de-DE" dirty="0" smtClean="0"/>
              <a:t>,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1.</a:t>
            </a:r>
          </a:p>
        </p:txBody>
      </p:sp>
      <p:cxnSp>
        <p:nvCxnSpPr>
          <p:cNvPr id="31" name="Gerade Verbindung mit Pfeil 30"/>
          <p:cNvCxnSpPr>
            <a:stCxn id="11" idx="2"/>
            <a:endCxn id="6" idx="0"/>
          </p:cNvCxnSpPr>
          <p:nvPr/>
        </p:nvCxnSpPr>
        <p:spPr>
          <a:xfrm flipH="1">
            <a:off x="2700495" y="3757345"/>
            <a:ext cx="806574" cy="13978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103782" y="4189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485899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</a:t>
            </a:r>
            <a:r>
              <a:rPr lang="de-DE" dirty="0" err="1" smtClean="0"/>
              <a:t>Atomic</a:t>
            </a:r>
            <a:r>
              <a:rPr lang="de-DE" dirty="0" smtClean="0"/>
              <a:t>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Append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25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0730" cy="4351338"/>
          </a:xfrm>
        </p:spPr>
        <p:txBody>
          <a:bodyPr/>
          <a:lstStyle/>
          <a:p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Write: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de-DE" dirty="0" smtClean="0"/>
              <a:t>Client </a:t>
            </a:r>
            <a:r>
              <a:rPr lang="de-DE" dirty="0" err="1" smtClean="0"/>
              <a:t>pushes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last </a:t>
            </a:r>
            <a:r>
              <a:rPr lang="de-DE" dirty="0" err="1" smtClean="0"/>
              <a:t>chunk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de-DE" dirty="0" smtClean="0"/>
              <a:t>Client </a:t>
            </a:r>
            <a:r>
              <a:rPr lang="de-DE" dirty="0" err="1" smtClean="0"/>
              <a:t>requests</a:t>
            </a:r>
            <a:r>
              <a:rPr lang="de-DE" dirty="0" smtClean="0"/>
              <a:t>: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append</a:t>
            </a:r>
            <a:endParaRPr lang="de-DE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de-DE" dirty="0" smtClean="0"/>
              <a:t>Primary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fits</a:t>
            </a:r>
            <a:r>
              <a:rPr lang="de-DE" dirty="0" smtClean="0"/>
              <a:t> in </a:t>
            </a:r>
            <a:r>
              <a:rPr lang="de-DE" dirty="0" err="1" smtClean="0"/>
              <a:t>chunk</a:t>
            </a:r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7755875" y="2401677"/>
            <a:ext cx="3283026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0100 0100 0110 1101 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7755875" y="3553778"/>
            <a:ext cx="3283026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0100 0100 0110 1101 </a:t>
            </a:r>
            <a:r>
              <a:rPr lang="de-DE" dirty="0" smtClean="0">
                <a:solidFill>
                  <a:schemeClr val="accent1"/>
                </a:solidFill>
              </a:rPr>
              <a:t>0000 0000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755875" y="4766219"/>
            <a:ext cx="3283026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00B050"/>
                </a:solidFill>
              </a:rPr>
              <a:t>0010 0001 1000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755875" y="2884212"/>
            <a:ext cx="39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Trying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append</a:t>
            </a:r>
            <a:r>
              <a:rPr lang="de-DE" dirty="0" smtClean="0"/>
              <a:t> 	    0010 0001 </a:t>
            </a:r>
            <a:r>
              <a:rPr lang="de-DE" dirty="0" smtClean="0">
                <a:solidFill>
                  <a:srgbClr val="FF0000"/>
                </a:solidFill>
              </a:rPr>
              <a:t>1000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755875" y="3984791"/>
            <a:ext cx="39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does</a:t>
            </a:r>
            <a:r>
              <a:rPr lang="de-DE" dirty="0" smtClean="0"/>
              <a:t> not fit, </a:t>
            </a:r>
            <a:r>
              <a:rPr lang="de-DE" dirty="0" err="1" smtClean="0"/>
              <a:t>padding</a:t>
            </a:r>
            <a:r>
              <a:rPr lang="de-DE" dirty="0" smtClean="0"/>
              <a:t> </a:t>
            </a:r>
            <a:r>
              <a:rPr lang="de-DE" dirty="0" err="1" smtClean="0"/>
              <a:t>chunk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7755875" y="5248754"/>
            <a:ext cx="39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 </a:t>
            </a:r>
            <a:r>
              <a:rPr lang="de-DE" dirty="0" err="1" smtClean="0"/>
              <a:t>tries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succeeds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9877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5" grpId="0" animBg="1"/>
      <p:bldP spid="9" grpId="0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(In)</a:t>
            </a:r>
            <a:r>
              <a:rPr lang="de-DE" dirty="0" err="1"/>
              <a:t>c</a:t>
            </a:r>
            <a:r>
              <a:rPr lang="de-DE" dirty="0" err="1" smtClean="0"/>
              <a:t>onsistency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5274"/>
          </a:xfrm>
        </p:spPr>
        <p:txBody>
          <a:bodyPr>
            <a:normAutofit/>
          </a:bodyPr>
          <a:lstStyle/>
          <a:p>
            <a:r>
              <a:rPr lang="de-DE" dirty="0" err="1" smtClean="0"/>
              <a:t>Inconsistency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.</a:t>
            </a:r>
          </a:p>
          <a:p>
            <a:r>
              <a:rPr lang="en-US" dirty="0" smtClean="0"/>
              <a:t>“GFS </a:t>
            </a:r>
            <a:r>
              <a:rPr lang="en-US" dirty="0"/>
              <a:t>does not guarantee that </a:t>
            </a:r>
            <a:r>
              <a:rPr lang="en-US" dirty="0" smtClean="0"/>
              <a:t>all </a:t>
            </a:r>
            <a:r>
              <a:rPr lang="de-DE" dirty="0" err="1" smtClean="0"/>
              <a:t>replicas</a:t>
            </a:r>
            <a:r>
              <a:rPr lang="de-DE" dirty="0" smtClean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bytewise</a:t>
            </a:r>
            <a:r>
              <a:rPr lang="de-DE" dirty="0"/>
              <a:t> </a:t>
            </a:r>
            <a:r>
              <a:rPr lang="de-DE" dirty="0" err="1" smtClean="0"/>
              <a:t>identical</a:t>
            </a:r>
            <a:r>
              <a:rPr lang="de-DE" dirty="0" smtClean="0"/>
              <a:t>“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Inconsistency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handled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checksums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1372433" y="290607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Write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Record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Append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Serial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Defined</a:t>
                      </a:r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 err="1" smtClean="0"/>
                        <a:t>Defined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partly</a:t>
                      </a:r>
                      <a:endParaRPr lang="de-DE" dirty="0" smtClean="0"/>
                    </a:p>
                    <a:p>
                      <a:r>
                        <a:rPr lang="de-DE" dirty="0" err="1" smtClean="0"/>
                        <a:t>inconsistent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Concurrent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Consistent</a:t>
                      </a:r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Failure</a:t>
                      </a:r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Inconsistent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9032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</a:t>
            </a:r>
            <a:r>
              <a:rPr lang="de-DE" dirty="0" err="1" smtClean="0"/>
              <a:t>Garbage</a:t>
            </a:r>
            <a:r>
              <a:rPr lang="de-DE" dirty="0" smtClean="0"/>
              <a:t> Collection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825625"/>
            <a:ext cx="9265170" cy="4245391"/>
          </a:xfrm>
        </p:spPr>
        <p:txBody>
          <a:bodyPr>
            <a:normAutofit/>
          </a:bodyPr>
          <a:lstStyle/>
          <a:p>
            <a:r>
              <a:rPr lang="de-DE" dirty="0" err="1" smtClean="0"/>
              <a:t>Deleting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/</a:t>
            </a:r>
            <a:r>
              <a:rPr lang="de-DE" dirty="0" err="1" smtClean="0"/>
              <a:t>chunks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                        Delete                                   GC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GC also </a:t>
            </a:r>
            <a:r>
              <a:rPr lang="de-DE" dirty="0" err="1" smtClean="0"/>
              <a:t>removes</a:t>
            </a:r>
            <a:r>
              <a:rPr lang="de-DE" dirty="0" smtClean="0"/>
              <a:t> non </a:t>
            </a:r>
            <a:r>
              <a:rPr lang="de-DE" dirty="0" err="1" smtClean="0"/>
              <a:t>reachable</a:t>
            </a:r>
            <a:r>
              <a:rPr lang="de-DE" dirty="0" smtClean="0"/>
              <a:t> </a:t>
            </a:r>
            <a:r>
              <a:rPr lang="de-DE" dirty="0" err="1" smtClean="0"/>
              <a:t>chunks</a:t>
            </a:r>
            <a:endParaRPr lang="de-DE" dirty="0"/>
          </a:p>
        </p:txBody>
      </p:sp>
      <p:sp>
        <p:nvSpPr>
          <p:cNvPr id="3" name="Eine Ecke des Rechtecks schneiden 2"/>
          <p:cNvSpPr/>
          <p:nvPr/>
        </p:nvSpPr>
        <p:spPr>
          <a:xfrm>
            <a:off x="1288973" y="2849307"/>
            <a:ext cx="947451" cy="1134738"/>
          </a:xfrm>
          <a:prstGeom prst="snip1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x</a:t>
            </a:r>
            <a:endParaRPr lang="de-DE" dirty="0"/>
          </a:p>
        </p:txBody>
      </p:sp>
      <p:sp>
        <p:nvSpPr>
          <p:cNvPr id="7" name="Eine Ecke des Rechtecks schneiden 6"/>
          <p:cNvSpPr/>
          <p:nvPr/>
        </p:nvSpPr>
        <p:spPr>
          <a:xfrm>
            <a:off x="4625248" y="2849307"/>
            <a:ext cx="947451" cy="1134738"/>
          </a:xfrm>
          <a:prstGeom prst="snip1Rect">
            <a:avLst/>
          </a:prstGeom>
          <a:gradFill>
            <a:gsLst>
              <a:gs pos="0">
                <a:schemeClr val="accent4">
                  <a:satMod val="110000"/>
                  <a:lumMod val="100000"/>
                  <a:shade val="100000"/>
                  <a:alpha val="36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36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Time_x</a:t>
            </a:r>
            <a:endParaRPr lang="de-DE" dirty="0"/>
          </a:p>
        </p:txBody>
      </p:sp>
      <p:sp>
        <p:nvSpPr>
          <p:cNvPr id="8" name="Eine Ecke des Rechtecks schneiden 7"/>
          <p:cNvSpPr/>
          <p:nvPr/>
        </p:nvSpPr>
        <p:spPr>
          <a:xfrm>
            <a:off x="8164417" y="2849307"/>
            <a:ext cx="947451" cy="1134738"/>
          </a:xfrm>
          <a:prstGeom prst="snip1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36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36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Time_x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571520" y="2977236"/>
            <a:ext cx="171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On </a:t>
            </a:r>
            <a:r>
              <a:rPr lang="de-DE" dirty="0" err="1" smtClean="0"/>
              <a:t>deletion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renamed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009242" y="2947256"/>
            <a:ext cx="171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GC </a:t>
            </a:r>
            <a:r>
              <a:rPr lang="de-DE" dirty="0" err="1" smtClean="0"/>
              <a:t>sees</a:t>
            </a:r>
            <a:r>
              <a:rPr lang="de-DE" dirty="0" smtClean="0"/>
              <a:t> such a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finally</a:t>
            </a:r>
            <a:r>
              <a:rPr lang="de-DE" dirty="0" smtClean="0"/>
              <a:t> </a:t>
            </a:r>
            <a:r>
              <a:rPr lang="de-DE" dirty="0" err="1" smtClean="0"/>
              <a:t>deleted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 flipV="1">
            <a:off x="8329670" y="3043929"/>
            <a:ext cx="561860" cy="816567"/>
          </a:xfrm>
          <a:prstGeom prst="line">
            <a:avLst/>
          </a:pr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 flipV="1">
            <a:off x="8375272" y="3035230"/>
            <a:ext cx="501268" cy="835356"/>
          </a:xfrm>
          <a:prstGeom prst="line">
            <a:avLst/>
          </a:pr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2093220" y="4512037"/>
            <a:ext cx="6071197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7995790" y="230188"/>
            <a:ext cx="3502112" cy="1245374"/>
            <a:chOff x="6624189" y="2402760"/>
            <a:chExt cx="3972821" cy="1245374"/>
          </a:xfrm>
        </p:grpSpPr>
        <p:sp>
          <p:nvSpPr>
            <p:cNvPr id="15" name="Rounded Rectangular Callout 48"/>
            <p:cNvSpPr/>
            <p:nvPr/>
          </p:nvSpPr>
          <p:spPr>
            <a:xfrm>
              <a:off x="6624189" y="2402760"/>
              <a:ext cx="3972821" cy="1245374"/>
            </a:xfrm>
            <a:prstGeom prst="wedgeRoundRectCallout">
              <a:avLst>
                <a:gd name="adj1" fmla="val -82913"/>
                <a:gd name="adj2" fmla="val 15881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What are the</a:t>
              </a:r>
              <a:b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advantages of GC ?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6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275" y="2663812"/>
              <a:ext cx="961009" cy="6484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76566280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</a:t>
            </a:r>
            <a:r>
              <a:rPr lang="de-DE" dirty="0" err="1" smtClean="0"/>
              <a:t>Replicas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Creation</a:t>
            </a:r>
            <a:endParaRPr lang="de-DE" dirty="0" smtClean="0"/>
          </a:p>
          <a:p>
            <a:r>
              <a:rPr lang="de-DE" dirty="0" smtClean="0"/>
              <a:t>Even 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on CS</a:t>
            </a:r>
          </a:p>
          <a:p>
            <a:r>
              <a:rPr lang="de-DE" dirty="0" smtClean="0"/>
              <a:t>Limited #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recent</a:t>
            </a:r>
            <a:r>
              <a:rPr lang="de-DE" dirty="0" smtClean="0"/>
              <a:t> </a:t>
            </a:r>
            <a:r>
              <a:rPr lang="de-DE" dirty="0" err="1" smtClean="0"/>
              <a:t>creations</a:t>
            </a:r>
            <a:r>
              <a:rPr lang="de-DE" dirty="0" smtClean="0"/>
              <a:t> per CS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Re-</a:t>
            </a:r>
            <a:r>
              <a:rPr lang="de-DE" dirty="0" err="1" smtClean="0"/>
              <a:t>replication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#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r>
              <a:rPr lang="de-DE" dirty="0" smtClean="0"/>
              <a:t> &lt; </a:t>
            </a:r>
            <a:r>
              <a:rPr lang="de-DE" dirty="0" err="1" smtClean="0"/>
              <a:t>threshold</a:t>
            </a:r>
            <a:r>
              <a:rPr lang="de-DE" dirty="0" smtClean="0"/>
              <a:t>,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creates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Rebalancing</a:t>
            </a:r>
            <a:endParaRPr lang="de-DE" dirty="0" smtClean="0"/>
          </a:p>
          <a:p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balancing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06761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vs.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Large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Write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read</a:t>
            </a:r>
            <a:r>
              <a:rPr lang="de-DE" dirty="0" smtClean="0"/>
              <a:t> multiple </a:t>
            </a:r>
            <a:r>
              <a:rPr lang="de-DE" dirty="0" err="1" smtClean="0"/>
              <a:t>times</a:t>
            </a:r>
            <a:endParaRPr lang="de-DE" dirty="0" smtClean="0"/>
          </a:p>
          <a:p>
            <a:r>
              <a:rPr lang="de-DE" dirty="0" err="1" smtClean="0"/>
              <a:t>Appending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Streaming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Focus on AP (</a:t>
            </a:r>
            <a:r>
              <a:rPr lang="de-DE" dirty="0" err="1" smtClean="0"/>
              <a:t>of</a:t>
            </a:r>
            <a:r>
              <a:rPr lang="de-DE" dirty="0" smtClean="0"/>
              <a:t> CAP)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</a:rPr>
              <a:t>Block </a:t>
            </a:r>
            <a:r>
              <a:rPr lang="de-DE" dirty="0" err="1" smtClean="0">
                <a:solidFill>
                  <a:srgbClr val="00B0F0"/>
                </a:solidFill>
              </a:rPr>
              <a:t>id</a:t>
            </a:r>
            <a:r>
              <a:rPr lang="de-DE" dirty="0" smtClean="0"/>
              <a:t> vs. </a:t>
            </a:r>
            <a:r>
              <a:rPr lang="de-DE" dirty="0" err="1" smtClean="0">
                <a:solidFill>
                  <a:srgbClr val="00B050"/>
                </a:solidFill>
              </a:rPr>
              <a:t>Chunk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index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err="1" smtClean="0">
                <a:solidFill>
                  <a:srgbClr val="00B050"/>
                </a:solidFill>
              </a:rPr>
              <a:t>Concurrently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/>
              <a:t>appending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  <a:p>
            <a:r>
              <a:rPr lang="de-DE" dirty="0" smtClean="0">
                <a:solidFill>
                  <a:srgbClr val="00B0F0"/>
                </a:solidFill>
              </a:rPr>
              <a:t>Open </a:t>
            </a:r>
            <a:r>
              <a:rPr lang="de-DE" dirty="0" err="1" smtClean="0">
                <a:solidFill>
                  <a:srgbClr val="00B0F0"/>
                </a:solidFill>
              </a:rPr>
              <a:t>source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/>
              <a:t>vs. </a:t>
            </a:r>
            <a:r>
              <a:rPr lang="de-DE" dirty="0" err="1" smtClean="0">
                <a:solidFill>
                  <a:srgbClr val="00B050"/>
                </a:solidFill>
              </a:rPr>
              <a:t>Closed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source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err="1" smtClean="0">
                <a:solidFill>
                  <a:srgbClr val="00B0F0"/>
                </a:solidFill>
              </a:rPr>
              <a:t>Namenode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/>
              <a:t>vs.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Master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 smtClean="0"/>
              <a:t>fail</a:t>
            </a:r>
            <a:endParaRPr lang="de-DE" dirty="0" smtClean="0"/>
          </a:p>
          <a:p>
            <a:r>
              <a:rPr lang="de-DE" dirty="0" err="1" smtClean="0">
                <a:solidFill>
                  <a:srgbClr val="00B0F0"/>
                </a:solidFill>
              </a:rPr>
              <a:t>Permissions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29</a:t>
            </a:fld>
            <a:endParaRPr lang="de-DE" dirty="0"/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6288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43" y="4260209"/>
            <a:ext cx="5914082" cy="24642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1" y="1224359"/>
            <a:ext cx="4462054" cy="2509097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844440" y="2691374"/>
            <a:ext cx="6230461" cy="54848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smtClean="0"/>
              <a:t>Google File System &amp; Hadoop Distributed File System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4"/>
          </p:nvPr>
        </p:nvSpPr>
        <p:spPr>
          <a:xfrm>
            <a:off x="5844440" y="3239856"/>
            <a:ext cx="6347560" cy="2058590"/>
          </a:xfrm>
        </p:spPr>
        <p:txBody>
          <a:bodyPr/>
          <a:lstStyle/>
          <a:p>
            <a:r>
              <a:rPr lang="en-US" dirty="0"/>
              <a:t>Moving computation </a:t>
            </a:r>
            <a:r>
              <a:rPr lang="en-US" dirty="0" smtClean="0"/>
              <a:t>where data resides</a:t>
            </a:r>
          </a:p>
          <a:p>
            <a:r>
              <a:rPr lang="en-US" dirty="0" smtClean="0"/>
              <a:t>Low costs – commodity machines</a:t>
            </a:r>
          </a:p>
          <a:p>
            <a:r>
              <a:rPr lang="en-US" dirty="0" smtClean="0"/>
              <a:t>Vertical and Horizontal scalability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49871" y="3825924"/>
            <a:ext cx="5157787" cy="4718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492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/>
      <p:bldP spid="6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en-US" dirty="0"/>
              <a:t>K. </a:t>
            </a:r>
            <a:r>
              <a:rPr lang="en-US" dirty="0" err="1"/>
              <a:t>Shvachko</a:t>
            </a:r>
            <a:r>
              <a:rPr lang="en-US" dirty="0"/>
              <a:t>, H. </a:t>
            </a:r>
            <a:r>
              <a:rPr lang="en-US" dirty="0" err="1"/>
              <a:t>Kuang</a:t>
            </a:r>
            <a:r>
              <a:rPr lang="en-US" dirty="0"/>
              <a:t>, S. </a:t>
            </a:r>
            <a:r>
              <a:rPr lang="en-US" dirty="0" err="1"/>
              <a:t>Radia</a:t>
            </a:r>
            <a:r>
              <a:rPr lang="en-US" dirty="0"/>
              <a:t>, R. </a:t>
            </a:r>
            <a:r>
              <a:rPr lang="en-US" dirty="0" err="1"/>
              <a:t>Chansler</a:t>
            </a:r>
            <a:r>
              <a:rPr lang="en-US" dirty="0"/>
              <a:t>. The Hadoop Distributed File System. </a:t>
            </a:r>
            <a:r>
              <a:rPr lang="en-US" dirty="0" smtClean="0"/>
              <a:t>2010</a:t>
            </a:r>
          </a:p>
          <a:p>
            <a:pPr lvl="1"/>
            <a:r>
              <a:rPr lang="en-US" dirty="0"/>
              <a:t>Thomas </a:t>
            </a:r>
            <a:r>
              <a:rPr lang="en-US" dirty="0" err="1"/>
              <a:t>Kiencke</a:t>
            </a:r>
            <a:r>
              <a:rPr lang="en-US" dirty="0"/>
              <a:t>. Hadoop Distributed File System (HDFS)</a:t>
            </a:r>
          </a:p>
          <a:p>
            <a:pPr lvl="1"/>
            <a:r>
              <a:rPr lang="en-US" dirty="0"/>
              <a:t>http://www.sas.com/en_us/insights/big-data/hadoop.html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 smtClean="0"/>
              <a:t>S. </a:t>
            </a:r>
            <a:r>
              <a:rPr lang="de-DE" dirty="0" err="1" smtClean="0"/>
              <a:t>Ghemawat</a:t>
            </a:r>
            <a:r>
              <a:rPr lang="de-DE" dirty="0" smtClean="0"/>
              <a:t>, H. </a:t>
            </a:r>
            <a:r>
              <a:rPr lang="de-DE" dirty="0" err="1" smtClean="0"/>
              <a:t>Gobioff</a:t>
            </a:r>
            <a:r>
              <a:rPr lang="de-DE" dirty="0" smtClean="0"/>
              <a:t>, S. Leung. The Google File System. 2003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Comparison</a:t>
            </a:r>
            <a:endParaRPr lang="de-DE" dirty="0"/>
          </a:p>
          <a:p>
            <a:pPr lvl="1"/>
            <a:r>
              <a:rPr lang="de-DE" dirty="0" err="1"/>
              <a:t>R.Vijayakumari</a:t>
            </a:r>
            <a:r>
              <a:rPr lang="de-DE" dirty="0"/>
              <a:t>, </a:t>
            </a:r>
            <a:r>
              <a:rPr lang="de-DE" dirty="0" err="1"/>
              <a:t>R.Kirankumar</a:t>
            </a:r>
            <a:r>
              <a:rPr lang="de-DE" dirty="0"/>
              <a:t>, </a:t>
            </a:r>
            <a:r>
              <a:rPr lang="de-DE" dirty="0" err="1"/>
              <a:t>K.Gangadhara</a:t>
            </a:r>
            <a:r>
              <a:rPr lang="de-DE" dirty="0"/>
              <a:t> </a:t>
            </a:r>
            <a:r>
              <a:rPr lang="de-DE" dirty="0" smtClean="0"/>
              <a:t>Rao. </a:t>
            </a:r>
            <a:r>
              <a:rPr lang="en-US" dirty="0"/>
              <a:t>Comparative analysis of Google File System and </a:t>
            </a:r>
            <a:r>
              <a:rPr lang="en-US" dirty="0" smtClean="0"/>
              <a:t>Hadoop </a:t>
            </a:r>
            <a:r>
              <a:rPr lang="de-DE" dirty="0" smtClean="0"/>
              <a:t>Distributed </a:t>
            </a:r>
            <a:r>
              <a:rPr lang="de-DE" dirty="0"/>
              <a:t>File </a:t>
            </a:r>
            <a:r>
              <a:rPr lang="de-DE" dirty="0" smtClean="0"/>
              <a:t>System. 2014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30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" y="1690688"/>
            <a:ext cx="734484" cy="550863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0" y="2970658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9537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– </a:t>
            </a:r>
            <a:r>
              <a:rPr lang="en-US" dirty="0" smtClean="0"/>
              <a:t>Hadoop Ecosystem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  <p:grpSp>
        <p:nvGrpSpPr>
          <p:cNvPr id="24" name="Group 23"/>
          <p:cNvGrpSpPr/>
          <p:nvPr/>
        </p:nvGrpSpPr>
        <p:grpSpPr>
          <a:xfrm>
            <a:off x="1083076" y="2805345"/>
            <a:ext cx="9277165" cy="3089428"/>
            <a:chOff x="8121049" y="1140914"/>
            <a:chExt cx="3102579" cy="1238653"/>
          </a:xfrm>
        </p:grpSpPr>
        <p:sp>
          <p:nvSpPr>
            <p:cNvPr id="25" name="Rounded Rectangle 24"/>
            <p:cNvSpPr/>
            <p:nvPr/>
          </p:nvSpPr>
          <p:spPr>
            <a:xfrm>
              <a:off x="8121049" y="1140914"/>
              <a:ext cx="3102579" cy="123865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/>
                <a:t>Hadoop</a:t>
              </a:r>
              <a:endParaRPr lang="en-US" sz="1600" b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226770" y="1371130"/>
              <a:ext cx="2344506" cy="55797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MapReduce</a:t>
              </a:r>
              <a:endParaRPr lang="en-US" sz="1600" b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226770" y="1959685"/>
              <a:ext cx="2886920" cy="3369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HDFS</a:t>
              </a:r>
              <a:endParaRPr lang="en-US" sz="16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91" y="3522486"/>
            <a:ext cx="445363" cy="3340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90" y="4894563"/>
            <a:ext cx="445363" cy="3340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89" y="2893898"/>
            <a:ext cx="445363" cy="33402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83076" y="1323994"/>
            <a:ext cx="2352899" cy="14283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PIG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510652" y="1338826"/>
            <a:ext cx="2479093" cy="14283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Summarization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56" y="1465247"/>
            <a:ext cx="538061" cy="754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52" y="1416976"/>
            <a:ext cx="538282" cy="47031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443747" y="1216241"/>
            <a:ext cx="1832896" cy="35253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343636"/>
            <a:ext cx="907296" cy="6169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00180" y="184764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276045" y="5080000"/>
            <a:ext cx="1123152" cy="4064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9493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Blocks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  <p:grpSp>
        <p:nvGrpSpPr>
          <p:cNvPr id="14" name="Group 13"/>
          <p:cNvGrpSpPr/>
          <p:nvPr/>
        </p:nvGrpSpPr>
        <p:grpSpPr>
          <a:xfrm>
            <a:off x="6860605" y="3047865"/>
            <a:ext cx="2053961" cy="953429"/>
            <a:chOff x="1691290" y="3852377"/>
            <a:chExt cx="2463803" cy="1289845"/>
          </a:xfrm>
        </p:grpSpPr>
        <p:sp>
          <p:nvSpPr>
            <p:cNvPr id="17" name="Rounded Rectangle 16"/>
            <p:cNvSpPr/>
            <p:nvPr/>
          </p:nvSpPr>
          <p:spPr>
            <a:xfrm>
              <a:off x="1691290" y="4604224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B1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67272" y="3937025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06721" y="4604224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57478" y="3852377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581887" y="4609960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Bn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1010529" y="2199799"/>
            <a:ext cx="5252048" cy="2818768"/>
          </a:xfrm>
          <a:prstGeom prst="round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MB /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(default), 128 MB, 256 MB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large files into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 &gt; x100 MB/GB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 any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Metadata: checksum + generation timestamp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660586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b="1" dirty="0" smtClean="0"/>
              <a:t>Data Nodes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  <p:grpSp>
        <p:nvGrpSpPr>
          <p:cNvPr id="31" name="Group 30"/>
          <p:cNvGrpSpPr/>
          <p:nvPr/>
        </p:nvGrpSpPr>
        <p:grpSpPr>
          <a:xfrm>
            <a:off x="846431" y="2835776"/>
            <a:ext cx="2861534" cy="2331036"/>
            <a:chOff x="1177066" y="3845927"/>
            <a:chExt cx="2861534" cy="2331036"/>
          </a:xfrm>
        </p:grpSpPr>
        <p:grpSp>
          <p:nvGrpSpPr>
            <p:cNvPr id="12" name="Group 11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998831" y="2963504"/>
            <a:ext cx="2861534" cy="2331036"/>
            <a:chOff x="1177066" y="3845927"/>
            <a:chExt cx="2861534" cy="2331036"/>
          </a:xfrm>
        </p:grpSpPr>
        <p:grpSp>
          <p:nvGrpSpPr>
            <p:cNvPr id="29" name="Group 28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205433" y="1690688"/>
            <a:ext cx="3164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DataNode1: </a:t>
            </a:r>
            <a:r>
              <a:rPr lang="en-US" b="1" dirty="0" smtClean="0">
                <a:solidFill>
                  <a:srgbClr val="0070C0"/>
                </a:solidFill>
              </a:rPr>
              <a:t>B1</a:t>
            </a:r>
            <a:r>
              <a:rPr lang="en-US" dirty="0" smtClean="0"/>
              <a:t>, B2, B3, …, B10</a:t>
            </a:r>
          </a:p>
          <a:p>
            <a:r>
              <a:rPr lang="en-US" dirty="0" smtClean="0"/>
              <a:t>DataNode2: </a:t>
            </a:r>
            <a:r>
              <a:rPr lang="en-US" b="1" dirty="0">
                <a:solidFill>
                  <a:srgbClr val="0070C0"/>
                </a:solidFill>
              </a:rPr>
              <a:t>B1</a:t>
            </a:r>
            <a:r>
              <a:rPr lang="en-US" dirty="0"/>
              <a:t>, </a:t>
            </a:r>
            <a:r>
              <a:rPr lang="en-US" dirty="0" smtClean="0"/>
              <a:t>B10, B11, </a:t>
            </a:r>
            <a:r>
              <a:rPr lang="en-US" dirty="0"/>
              <a:t>…, </a:t>
            </a:r>
            <a:r>
              <a:rPr lang="en-US" dirty="0" smtClean="0"/>
              <a:t>B2</a:t>
            </a:r>
          </a:p>
          <a:p>
            <a:r>
              <a:rPr lang="en-US" dirty="0" smtClean="0"/>
              <a:t>DataNode3: B3, </a:t>
            </a:r>
            <a:r>
              <a:rPr lang="en-US" dirty="0"/>
              <a:t>B10, B11, …, </a:t>
            </a:r>
            <a:r>
              <a:rPr lang="en-US" b="1" dirty="0" smtClean="0">
                <a:solidFill>
                  <a:srgbClr val="0070C0"/>
                </a:solidFill>
              </a:rPr>
              <a:t>B1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smtClean="0"/>
              <a:t>…</a:t>
            </a:r>
          </a:p>
          <a:p>
            <a:r>
              <a:rPr lang="en-US" b="1" dirty="0" smtClean="0"/>
              <a:t>Replication factor – 3 (default)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136650" y="3737681"/>
            <a:ext cx="7256403" cy="2257596"/>
            <a:chOff x="4136650" y="3737681"/>
            <a:chExt cx="7256403" cy="2257596"/>
          </a:xfrm>
        </p:grpSpPr>
        <p:sp>
          <p:nvSpPr>
            <p:cNvPr id="44" name="Rounded Rectangle 43"/>
            <p:cNvSpPr/>
            <p:nvPr/>
          </p:nvSpPr>
          <p:spPr>
            <a:xfrm>
              <a:off x="9847179" y="37999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869306" y="3770105"/>
              <a:ext cx="1449749" cy="15703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2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483844" y="37376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3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136650" y="3741465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1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818" y="3824222"/>
              <a:ext cx="934329" cy="934329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049839" y="5533612"/>
              <a:ext cx="2573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X1000s Data nodes</a:t>
              </a:r>
              <a:endParaRPr lang="en-US" sz="2400" i="1" dirty="0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218" y="3976622"/>
              <a:ext cx="934329" cy="93432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4618" y="4129022"/>
              <a:ext cx="934329" cy="934329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5948435" y="3835324"/>
              <a:ext cx="1191327" cy="1113716"/>
              <a:chOff x="5948435" y="3835324"/>
              <a:chExt cx="1191327" cy="1113716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8435" y="3835324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5433" y="4014711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9993011" y="3976621"/>
              <a:ext cx="1239129" cy="1239129"/>
              <a:chOff x="4039874" y="5152992"/>
              <a:chExt cx="1239129" cy="1239129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7589053" y="3913833"/>
              <a:ext cx="1239129" cy="1239129"/>
              <a:chOff x="7589053" y="3913833"/>
              <a:chExt cx="1239129" cy="1239129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053" y="39138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1453" y="40662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853" y="4218633"/>
                <a:ext cx="934329" cy="934329"/>
              </a:xfrm>
              <a:prstGeom prst="rect">
                <a:avLst/>
              </a:prstGeom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9231387" y="431350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…</a:t>
              </a:r>
              <a:endParaRPr lang="en-US" sz="2400" i="1" dirty="0"/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1246738" y="5438268"/>
            <a:ext cx="2365717" cy="1199066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blocks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995968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869306" y="3770105"/>
            <a:ext cx="1449749" cy="15703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2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483844" y="3737681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3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136650" y="3741465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1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18" y="3824222"/>
            <a:ext cx="934329" cy="9343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18" y="3976622"/>
            <a:ext cx="934329" cy="9343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18" y="4129022"/>
            <a:ext cx="934329" cy="9343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53" y="3913833"/>
            <a:ext cx="934329" cy="9343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35" y="3835324"/>
            <a:ext cx="934329" cy="9343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3" y="4014711"/>
            <a:ext cx="934329" cy="9343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53" y="4066233"/>
            <a:ext cx="934329" cy="9343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53" y="4218633"/>
            <a:ext cx="934329" cy="9343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97" y="1415188"/>
            <a:ext cx="1371600" cy="13716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641145" y="2786788"/>
            <a:ext cx="2100308" cy="45243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Namenode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141934" y="4995384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41" y="5117221"/>
            <a:ext cx="934329" cy="93432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41" y="5269621"/>
            <a:ext cx="934329" cy="93432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41" y="5422021"/>
            <a:ext cx="934329" cy="9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6863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Ciprian Lucaci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  <p:sp>
        <p:nvSpPr>
          <p:cNvPr id="19" name="Rounded Rectangle 18"/>
          <p:cNvSpPr/>
          <p:nvPr/>
        </p:nvSpPr>
        <p:spPr>
          <a:xfrm>
            <a:off x="985413" y="3242911"/>
            <a:ext cx="1922438" cy="1075871"/>
          </a:xfrm>
          <a:prstGeom prst="roundRect">
            <a:avLst/>
          </a:prstGeom>
          <a:solidFill>
            <a:srgbClr val="C00000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Master-worker pattern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35" name="Rounded Rectangle 34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49" name="Rounded Rectangle 48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endCxn id="35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Rounded Rectangle 67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47" y="952032"/>
            <a:ext cx="1918060" cy="1918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04" y="3689943"/>
            <a:ext cx="1732078" cy="173207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23" y="3659275"/>
            <a:ext cx="1732078" cy="173207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17" y="3824222"/>
            <a:ext cx="1732078" cy="173207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86" y="5058379"/>
            <a:ext cx="1732078" cy="17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516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Rounded Rectangle 6"/>
          <p:cNvSpPr/>
          <p:nvPr/>
        </p:nvSpPr>
        <p:spPr>
          <a:xfrm>
            <a:off x="965660" y="3270725"/>
            <a:ext cx="2367925" cy="2151295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tree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38" name="Rounded Rectangle 37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 44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 45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48" name="Rounded Rectangle 47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38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Ciprian Lucaci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5" name="Rounded Rectangle 64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8397" y="957523"/>
            <a:ext cx="46882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Namespace</a:t>
            </a:r>
          </a:p>
          <a:p>
            <a:r>
              <a:rPr lang="en-US" sz="2000" i="1" dirty="0" smtClean="0"/>
              <a:t>Filename: block-ids (</a:t>
            </a:r>
            <a:r>
              <a:rPr lang="en-US" sz="2000" i="1" dirty="0" err="1" smtClean="0"/>
              <a:t>node#block</a:t>
            </a:r>
            <a:r>
              <a:rPr lang="en-US" sz="2000" i="1" dirty="0" smtClean="0"/>
              <a:t>#)</a:t>
            </a:r>
          </a:p>
          <a:p>
            <a:r>
              <a:rPr lang="en-US" sz="2000" dirty="0"/>
              <a:t>/user/dir1/file1: n1b1, n1b2, n3b1, b4b3</a:t>
            </a:r>
          </a:p>
          <a:p>
            <a:r>
              <a:rPr lang="en-US" sz="2000" dirty="0"/>
              <a:t>/user/dir2/file2: n3b7, n4b8, n1b6, </a:t>
            </a:r>
            <a:r>
              <a:rPr lang="en-US" sz="2000" dirty="0" smtClean="0"/>
              <a:t>b2b5</a:t>
            </a:r>
          </a:p>
          <a:p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66" name="Rounded Rectangle 65"/>
          <p:cNvSpPr/>
          <p:nvPr/>
        </p:nvSpPr>
        <p:spPr>
          <a:xfrm>
            <a:off x="9441842" y="2283086"/>
            <a:ext cx="2534170" cy="1408561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Inode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Modification, access times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24309" y="1349933"/>
            <a:ext cx="3820765" cy="1245374"/>
            <a:chOff x="511629" y="1343365"/>
            <a:chExt cx="4082989" cy="1245374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511629" y="1343365"/>
              <a:ext cx="4082989" cy="1245374"/>
            </a:xfrm>
            <a:prstGeom prst="wedgeRoundRectCallout">
              <a:avLst>
                <a:gd name="adj1" fmla="val 71554"/>
                <a:gd name="adj2" fmla="val 32532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Where is the </a:t>
              </a:r>
            </a:p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namespace located?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308" y="1616652"/>
              <a:ext cx="987658" cy="6484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416762094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2003</Words>
  <Application>Microsoft Office PowerPoint</Application>
  <PresentationFormat>Widescreen</PresentationFormat>
  <Paragraphs>622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Distributed File Systems - Motivation</vt:lpstr>
      <vt:lpstr>HDFS – Hadoop Ecosystem</vt:lpstr>
      <vt:lpstr>HDFS - Architecture</vt:lpstr>
      <vt:lpstr>HDFS - Architecture</vt:lpstr>
      <vt:lpstr>HDFS - Architecture</vt:lpstr>
      <vt:lpstr>HDFS - Architecture</vt:lpstr>
      <vt:lpstr>HDFS - Architecture</vt:lpstr>
      <vt:lpstr>HDFS – Workflow: Startup</vt:lpstr>
      <vt:lpstr>HDFS - Architecture</vt:lpstr>
      <vt:lpstr>HDFS - Workflow</vt:lpstr>
      <vt:lpstr>HDFS - Workflow</vt:lpstr>
      <vt:lpstr>HDFS - Architecture</vt:lpstr>
      <vt:lpstr>HDFS - Features</vt:lpstr>
      <vt:lpstr>HDFS - Purpose</vt:lpstr>
      <vt:lpstr>GFS - Purpose</vt:lpstr>
      <vt:lpstr>GFS - Architecture</vt:lpstr>
      <vt:lpstr>GFS – Workflow (Read)</vt:lpstr>
      <vt:lpstr>GFS – Leases</vt:lpstr>
      <vt:lpstr>GFS – Workflow (Write)</vt:lpstr>
      <vt:lpstr>GFS – Workflow (Write)</vt:lpstr>
      <vt:lpstr>GFS – Workflow (Write)</vt:lpstr>
      <vt:lpstr>GFS – Workflow (Write)</vt:lpstr>
      <vt:lpstr>GFS – Workflow (Atomic Record Append)</vt:lpstr>
      <vt:lpstr>GFS – (In)consistency</vt:lpstr>
      <vt:lpstr>GFS – Garbage Collection</vt:lpstr>
      <vt:lpstr>GFS – Replicas</vt:lpstr>
      <vt:lpstr>HDFS vs. GFS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Ciprian Lucaci</cp:lastModifiedBy>
  <cp:revision>73</cp:revision>
  <dcterms:created xsi:type="dcterms:W3CDTF">2015-04-21T15:40:43Z</dcterms:created>
  <dcterms:modified xsi:type="dcterms:W3CDTF">2015-05-06T10:48:29Z</dcterms:modified>
</cp:coreProperties>
</file>