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saveSubsetFonts="1">
  <p:sldMasterIdLst>
    <p:sldMasterId id="2147483924" r:id="rId1"/>
  </p:sldMasterIdLst>
  <p:notesMasterIdLst>
    <p:notesMasterId r:id="rId33"/>
  </p:notesMasterIdLst>
  <p:handoutMasterIdLst>
    <p:handoutMasterId r:id="rId34"/>
  </p:handoutMasterIdLst>
  <p:sldIdLst>
    <p:sldId id="256" r:id="rId2"/>
    <p:sldId id="257" r:id="rId3"/>
    <p:sldId id="259" r:id="rId4"/>
    <p:sldId id="260" r:id="rId5"/>
    <p:sldId id="261" r:id="rId6"/>
    <p:sldId id="284" r:id="rId7"/>
    <p:sldId id="285" r:id="rId8"/>
    <p:sldId id="286" r:id="rId9"/>
    <p:sldId id="291" r:id="rId10"/>
    <p:sldId id="263" r:id="rId11"/>
    <p:sldId id="264" r:id="rId12"/>
    <p:sldId id="266" r:id="rId13"/>
    <p:sldId id="265" r:id="rId14"/>
    <p:sldId id="287" r:id="rId15"/>
    <p:sldId id="267" r:id="rId16"/>
    <p:sldId id="269" r:id="rId17"/>
    <p:sldId id="274" r:id="rId18"/>
    <p:sldId id="275" r:id="rId19"/>
    <p:sldId id="288" r:id="rId20"/>
    <p:sldId id="289" r:id="rId21"/>
    <p:sldId id="279" r:id="rId22"/>
    <p:sldId id="276" r:id="rId23"/>
    <p:sldId id="292" r:id="rId24"/>
    <p:sldId id="293" r:id="rId25"/>
    <p:sldId id="277" r:id="rId26"/>
    <p:sldId id="280" r:id="rId27"/>
    <p:sldId id="270" r:id="rId28"/>
    <p:sldId id="281" r:id="rId29"/>
    <p:sldId id="273" r:id="rId30"/>
    <p:sldId id="294" r:id="rId31"/>
    <p:sldId id="290" r:id="rId32"/>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2" autoAdjust="0"/>
    <p:restoredTop sz="95048" autoAdjust="0"/>
  </p:normalViewPr>
  <p:slideViewPr>
    <p:cSldViewPr>
      <p:cViewPr varScale="1">
        <p:scale>
          <a:sx n="84" d="100"/>
          <a:sy n="84" d="100"/>
        </p:scale>
        <p:origin x="-1392" y="-67"/>
      </p:cViewPr>
      <p:guideLst>
        <p:guide orient="horz" pos="2160"/>
        <p:guide pos="2880"/>
      </p:guideLst>
    </p:cSldViewPr>
  </p:slideViewPr>
  <p:outlineViewPr>
    <p:cViewPr>
      <p:scale>
        <a:sx n="33" d="100"/>
        <a:sy n="33" d="100"/>
      </p:scale>
      <p:origin x="14" y="1109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r>
              <a:rPr lang="en-US" smtClean="0"/>
              <a:t>"Advanced Topics in Storage Systems" - Spring 2013</a:t>
            </a:r>
            <a:endParaRPr lang="he-IL"/>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17C027DC-A0B6-4522-9842-5A94A9A0ACF0}" type="datetimeFigureOut">
              <a:rPr lang="he-IL" smtClean="0"/>
              <a:pPr/>
              <a:t>ד'/תמוז/תשע"ג</a:t>
            </a:fld>
            <a:endParaRPr lang="he-IL"/>
          </a:p>
        </p:txBody>
      </p:sp>
      <p:sp>
        <p:nvSpPr>
          <p:cNvPr id="4" name="Footer Placeholder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r>
              <a:rPr lang="en-US" smtClean="0"/>
              <a:t>"Advanced Topics in Storage Systems" - Spring 2013</a:t>
            </a:r>
            <a:endParaRPr lang="he-IL"/>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358C3E44-A99E-4DE6-B9E2-97BA2C7219B6}" type="slidenum">
              <a:rPr lang="he-IL" smtClean="0"/>
              <a:pPr/>
              <a:t>‹#›</a:t>
            </a:fld>
            <a:endParaRPr lang="he-IL"/>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r>
              <a:rPr lang="en-US" smtClean="0"/>
              <a:t>"Advanced Topics in Storage Systems" - Spring 2013</a:t>
            </a:r>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6DB264C2-01BE-408A-BC77-3E6FAB7FA053}" type="datetimeFigureOut">
              <a:rPr lang="he-IL" smtClean="0"/>
              <a:pPr/>
              <a:t>ד'/תמוז/תשע"ג</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r>
              <a:rPr lang="en-US" smtClean="0"/>
              <a:t>"Advanced Topics in Storage Systems" - Spring 2013</a:t>
            </a:r>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175EC3F5-BDF6-4EF1-BDDC-17135BAA9680}" type="slidenum">
              <a:rPr lang="he-IL" smtClean="0"/>
              <a:pPr/>
              <a:t>‹#›</a:t>
            </a:fld>
            <a:endParaRPr lang="he-IL"/>
          </a:p>
        </p:txBody>
      </p:sp>
    </p:spTree>
  </p:cSld>
  <p:clrMap bg1="lt1" tx1="dk1" bg2="lt2" tx2="dk2" accent1="accent1" accent2="accent2" accent3="accent3" accent4="accent4" accent5="accent5" accent6="accent6" hlink="hlink" folHlink="folHlink"/>
  <p:hf sldNum="0"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8BAF32D-6A52-42B1-802A-A1C34093D868}" type="datetime8">
              <a:rPr lang="he-IL" smtClean="0"/>
              <a:pPr/>
              <a:t>12 יוני 13</a:t>
            </a:fld>
            <a:endParaRPr lang="he-IL"/>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HDFS Vs. GFS, "Advanced Topics in Storage Systems" - Spring 2013</a:t>
            </a:r>
            <a:endParaRPr lang="he-IL"/>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DD32F92-D3E0-4EF2-8679-BD4CE7A399F6}" type="slidenum">
              <a:rPr lang="he-IL" smtClean="0"/>
              <a:pPr/>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CA093B1-045A-4730-98EC-46382E96CC80}" type="datetime8">
              <a:rPr lang="he-IL" smtClean="0"/>
              <a:pPr/>
              <a:t>12 יוני 13</a:t>
            </a:fld>
            <a:endParaRPr lang="he-IL"/>
          </a:p>
        </p:txBody>
      </p:sp>
      <p:sp>
        <p:nvSpPr>
          <p:cNvPr id="5" name="Footer Placeholder 4"/>
          <p:cNvSpPr>
            <a:spLocks noGrp="1"/>
          </p:cNvSpPr>
          <p:nvPr>
            <p:ph type="ftr" sz="quarter" idx="11"/>
          </p:nvPr>
        </p:nvSpPr>
        <p:spPr/>
        <p:txBody>
          <a:bodyPr/>
          <a:lstStyle>
            <a:extLst/>
          </a:lstStyle>
          <a:p>
            <a:r>
              <a:rPr lang="en-US" smtClean="0"/>
              <a:t>HDFS Vs. GFS, "Advanced Topics in Storage Systems" - Spring 2013</a:t>
            </a:r>
            <a:endParaRPr lang="he-IL"/>
          </a:p>
        </p:txBody>
      </p:sp>
      <p:sp>
        <p:nvSpPr>
          <p:cNvPr id="6" name="Slide Number Placeholder 5"/>
          <p:cNvSpPr>
            <a:spLocks noGrp="1"/>
          </p:cNvSpPr>
          <p:nvPr>
            <p:ph type="sldNum" sz="quarter" idx="12"/>
          </p:nvPr>
        </p:nvSpPr>
        <p:spPr/>
        <p:txBody>
          <a:bodyPr/>
          <a:lstStyle>
            <a:extLst/>
          </a:lstStyle>
          <a:p>
            <a:fld id="{CDD32F92-D3E0-4EF2-8679-BD4CE7A399F6}" type="slidenum">
              <a:rPr lang="he-IL" smtClean="0"/>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1D4F78-A273-48AB-92F7-97754C338251}" type="datetime8">
              <a:rPr lang="he-IL" smtClean="0"/>
              <a:pPr/>
              <a:t>12 יוני 13</a:t>
            </a:fld>
            <a:endParaRPr lang="he-IL"/>
          </a:p>
        </p:txBody>
      </p:sp>
      <p:sp>
        <p:nvSpPr>
          <p:cNvPr id="5" name="Footer Placeholder 4"/>
          <p:cNvSpPr>
            <a:spLocks noGrp="1"/>
          </p:cNvSpPr>
          <p:nvPr>
            <p:ph type="ftr" sz="quarter" idx="11"/>
          </p:nvPr>
        </p:nvSpPr>
        <p:spPr/>
        <p:txBody>
          <a:bodyPr/>
          <a:lstStyle>
            <a:extLst/>
          </a:lstStyle>
          <a:p>
            <a:r>
              <a:rPr lang="en-US" smtClean="0"/>
              <a:t>HDFS Vs. GFS, "Advanced Topics in Storage Systems" - Spring 2013</a:t>
            </a:r>
            <a:endParaRPr lang="he-IL"/>
          </a:p>
        </p:txBody>
      </p:sp>
      <p:sp>
        <p:nvSpPr>
          <p:cNvPr id="6" name="Slide Number Placeholder 5"/>
          <p:cNvSpPr>
            <a:spLocks noGrp="1"/>
          </p:cNvSpPr>
          <p:nvPr>
            <p:ph type="sldNum" sz="quarter" idx="12"/>
          </p:nvPr>
        </p:nvSpPr>
        <p:spPr/>
        <p:txBody>
          <a:bodyPr/>
          <a:lstStyle>
            <a:extLst/>
          </a:lstStyle>
          <a:p>
            <a:fld id="{CDD32F92-D3E0-4EF2-8679-BD4CE7A399F6}" type="slidenum">
              <a:rPr lang="he-IL" smtClean="0"/>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6D244DF-7527-4560-8AE1-2ED1265C79FB}" type="datetime8">
              <a:rPr lang="he-IL" smtClean="0"/>
              <a:pPr/>
              <a:t>12 יוני 13</a:t>
            </a:fld>
            <a:endParaRPr lang="he-IL"/>
          </a:p>
        </p:txBody>
      </p:sp>
      <p:sp>
        <p:nvSpPr>
          <p:cNvPr id="5" name="Footer Placeholder 4"/>
          <p:cNvSpPr>
            <a:spLocks noGrp="1"/>
          </p:cNvSpPr>
          <p:nvPr>
            <p:ph type="ftr" sz="quarter" idx="11"/>
          </p:nvPr>
        </p:nvSpPr>
        <p:spPr/>
        <p:txBody>
          <a:bodyPr/>
          <a:lstStyle>
            <a:extLst/>
          </a:lstStyle>
          <a:p>
            <a:r>
              <a:rPr lang="en-US" smtClean="0"/>
              <a:t>HDFS Vs. GFS, "Advanced Topics in Storage Systems" - Spring 2013</a:t>
            </a:r>
            <a:endParaRPr lang="he-IL"/>
          </a:p>
        </p:txBody>
      </p:sp>
      <p:sp>
        <p:nvSpPr>
          <p:cNvPr id="6" name="Slide Number Placeholder 5"/>
          <p:cNvSpPr>
            <a:spLocks noGrp="1"/>
          </p:cNvSpPr>
          <p:nvPr>
            <p:ph type="sldNum" sz="quarter" idx="12"/>
          </p:nvPr>
        </p:nvSpPr>
        <p:spPr/>
        <p:txBody>
          <a:bodyPr/>
          <a:lstStyle>
            <a:extLst/>
          </a:lstStyle>
          <a:p>
            <a:fld id="{CDD32F92-D3E0-4EF2-8679-BD4CE7A399F6}" type="slidenum">
              <a:rPr lang="he-IL" smtClean="0"/>
              <a:pPr/>
              <a:t>‹#›</a:t>
            </a:fld>
            <a:endParaRPr lang="he-IL"/>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218CCE4-FDE9-49EC-8CA3-478EDB5B7EC0}" type="datetime8">
              <a:rPr lang="he-IL" smtClean="0"/>
              <a:pPr/>
              <a:t>12 יוני 13</a:t>
            </a:fld>
            <a:endParaRPr lang="he-IL"/>
          </a:p>
        </p:txBody>
      </p:sp>
      <p:sp>
        <p:nvSpPr>
          <p:cNvPr id="5" name="Footer Placeholder 4"/>
          <p:cNvSpPr>
            <a:spLocks noGrp="1"/>
          </p:cNvSpPr>
          <p:nvPr>
            <p:ph type="ftr" sz="quarter" idx="11"/>
          </p:nvPr>
        </p:nvSpPr>
        <p:spPr/>
        <p:txBody>
          <a:bodyPr/>
          <a:lstStyle>
            <a:extLst/>
          </a:lstStyle>
          <a:p>
            <a:r>
              <a:rPr lang="en-US" smtClean="0"/>
              <a:t>HDFS Vs. GFS, "Advanced Topics in Storage Systems" - Spring 2013</a:t>
            </a:r>
            <a:endParaRPr lang="he-IL"/>
          </a:p>
        </p:txBody>
      </p:sp>
      <p:sp>
        <p:nvSpPr>
          <p:cNvPr id="6" name="Slide Number Placeholder 5"/>
          <p:cNvSpPr>
            <a:spLocks noGrp="1"/>
          </p:cNvSpPr>
          <p:nvPr>
            <p:ph type="sldNum" sz="quarter" idx="12"/>
          </p:nvPr>
        </p:nvSpPr>
        <p:spPr/>
        <p:txBody>
          <a:bodyPr/>
          <a:lstStyle>
            <a:extLst/>
          </a:lstStyle>
          <a:p>
            <a:fld id="{CDD32F92-D3E0-4EF2-8679-BD4CE7A399F6}" type="slidenum">
              <a:rPr lang="he-IL" smtClean="0"/>
              <a:pPr/>
              <a:t>‹#›</a:t>
            </a:fld>
            <a:endParaRPr lang="he-IL"/>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67501A5-A150-456A-B047-C74AA48183CC}" type="datetime8">
              <a:rPr lang="he-IL" smtClean="0"/>
              <a:pPr/>
              <a:t>12 יוני 13</a:t>
            </a:fld>
            <a:endParaRPr lang="he-IL"/>
          </a:p>
        </p:txBody>
      </p:sp>
      <p:sp>
        <p:nvSpPr>
          <p:cNvPr id="6" name="Footer Placeholder 5"/>
          <p:cNvSpPr>
            <a:spLocks noGrp="1"/>
          </p:cNvSpPr>
          <p:nvPr>
            <p:ph type="ftr" sz="quarter" idx="11"/>
          </p:nvPr>
        </p:nvSpPr>
        <p:spPr/>
        <p:txBody>
          <a:bodyPr/>
          <a:lstStyle>
            <a:extLst/>
          </a:lstStyle>
          <a:p>
            <a:r>
              <a:rPr lang="en-US" smtClean="0"/>
              <a:t>HDFS Vs. GFS, "Advanced Topics in Storage Systems" - Spring 2013</a:t>
            </a:r>
            <a:endParaRPr lang="he-IL"/>
          </a:p>
        </p:txBody>
      </p:sp>
      <p:sp>
        <p:nvSpPr>
          <p:cNvPr id="7" name="Slide Number Placeholder 6"/>
          <p:cNvSpPr>
            <a:spLocks noGrp="1"/>
          </p:cNvSpPr>
          <p:nvPr>
            <p:ph type="sldNum" sz="quarter" idx="12"/>
          </p:nvPr>
        </p:nvSpPr>
        <p:spPr/>
        <p:txBody>
          <a:bodyPr/>
          <a:lstStyle>
            <a:extLst/>
          </a:lstStyle>
          <a:p>
            <a:fld id="{CDD32F92-D3E0-4EF2-8679-BD4CE7A399F6}" type="slidenum">
              <a:rPr lang="he-IL" smtClean="0"/>
              <a:pPr/>
              <a:t>‹#›</a:t>
            </a:fld>
            <a:endParaRPr lang="he-IL"/>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51EAA16-E845-46C9-9385-75A26F753AA5}" type="datetime8">
              <a:rPr lang="he-IL" smtClean="0"/>
              <a:pPr/>
              <a:t>12 יוני 13</a:t>
            </a:fld>
            <a:endParaRPr lang="he-IL"/>
          </a:p>
        </p:txBody>
      </p:sp>
      <p:sp>
        <p:nvSpPr>
          <p:cNvPr id="8" name="Footer Placeholder 7"/>
          <p:cNvSpPr>
            <a:spLocks noGrp="1"/>
          </p:cNvSpPr>
          <p:nvPr>
            <p:ph type="ftr" sz="quarter" idx="11"/>
          </p:nvPr>
        </p:nvSpPr>
        <p:spPr/>
        <p:txBody>
          <a:bodyPr/>
          <a:lstStyle>
            <a:extLst/>
          </a:lstStyle>
          <a:p>
            <a:r>
              <a:rPr lang="en-US" smtClean="0"/>
              <a:t>HDFS Vs. GFS, "Advanced Topics in Storage Systems" - Spring 2013</a:t>
            </a:r>
            <a:endParaRPr lang="he-IL"/>
          </a:p>
        </p:txBody>
      </p:sp>
      <p:sp>
        <p:nvSpPr>
          <p:cNvPr id="9" name="Slide Number Placeholder 8"/>
          <p:cNvSpPr>
            <a:spLocks noGrp="1"/>
          </p:cNvSpPr>
          <p:nvPr>
            <p:ph type="sldNum" sz="quarter" idx="12"/>
          </p:nvPr>
        </p:nvSpPr>
        <p:spPr/>
        <p:txBody>
          <a:bodyPr/>
          <a:lstStyle>
            <a:extLst/>
          </a:lstStyle>
          <a:p>
            <a:fld id="{CDD32F92-D3E0-4EF2-8679-BD4CE7A399F6}" type="slidenum">
              <a:rPr lang="he-IL" smtClean="0"/>
              <a:pPr/>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4F0EF92-FC82-43A0-9AD2-82B9575EF148}" type="datetime8">
              <a:rPr lang="he-IL" smtClean="0"/>
              <a:pPr/>
              <a:t>12 יוני 13</a:t>
            </a:fld>
            <a:endParaRPr lang="he-IL"/>
          </a:p>
        </p:txBody>
      </p:sp>
      <p:sp>
        <p:nvSpPr>
          <p:cNvPr id="4" name="Footer Placeholder 3"/>
          <p:cNvSpPr>
            <a:spLocks noGrp="1"/>
          </p:cNvSpPr>
          <p:nvPr>
            <p:ph type="ftr" sz="quarter" idx="11"/>
          </p:nvPr>
        </p:nvSpPr>
        <p:spPr/>
        <p:txBody>
          <a:bodyPr/>
          <a:lstStyle>
            <a:extLst/>
          </a:lstStyle>
          <a:p>
            <a:r>
              <a:rPr lang="en-US" smtClean="0"/>
              <a:t>HDFS Vs. GFS, "Advanced Topics in Storage Systems" - Spring 2013</a:t>
            </a:r>
            <a:endParaRPr lang="he-IL"/>
          </a:p>
        </p:txBody>
      </p:sp>
      <p:sp>
        <p:nvSpPr>
          <p:cNvPr id="5" name="Slide Number Placeholder 4"/>
          <p:cNvSpPr>
            <a:spLocks noGrp="1"/>
          </p:cNvSpPr>
          <p:nvPr>
            <p:ph type="sldNum" sz="quarter" idx="12"/>
          </p:nvPr>
        </p:nvSpPr>
        <p:spPr/>
        <p:txBody>
          <a:bodyPr/>
          <a:lstStyle>
            <a:extLst/>
          </a:lstStyle>
          <a:p>
            <a:fld id="{CDD32F92-D3E0-4EF2-8679-BD4CE7A399F6}" type="slidenum">
              <a:rPr lang="he-IL" smtClean="0"/>
              <a:pPr/>
              <a:t>‹#›</a:t>
            </a:fld>
            <a:endParaRPr lang="he-IL"/>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95B64B0-F29B-4ECC-9135-D2703C166442}" type="datetime8">
              <a:rPr lang="he-IL" smtClean="0"/>
              <a:pPr/>
              <a:t>12 יוני 13</a:t>
            </a:fld>
            <a:endParaRPr lang="he-IL"/>
          </a:p>
        </p:txBody>
      </p:sp>
      <p:sp>
        <p:nvSpPr>
          <p:cNvPr id="3" name="Footer Placeholder 2"/>
          <p:cNvSpPr>
            <a:spLocks noGrp="1"/>
          </p:cNvSpPr>
          <p:nvPr>
            <p:ph type="ftr" sz="quarter" idx="11"/>
          </p:nvPr>
        </p:nvSpPr>
        <p:spPr/>
        <p:txBody>
          <a:bodyPr/>
          <a:lstStyle>
            <a:extLst/>
          </a:lstStyle>
          <a:p>
            <a:r>
              <a:rPr lang="en-US" smtClean="0"/>
              <a:t>HDFS Vs. GFS, "Advanced Topics in Storage Systems" - Spring 2013</a:t>
            </a:r>
            <a:endParaRPr lang="he-IL"/>
          </a:p>
        </p:txBody>
      </p:sp>
      <p:sp>
        <p:nvSpPr>
          <p:cNvPr id="4" name="Slide Number Placeholder 3"/>
          <p:cNvSpPr>
            <a:spLocks noGrp="1"/>
          </p:cNvSpPr>
          <p:nvPr>
            <p:ph type="sldNum" sz="quarter" idx="12"/>
          </p:nvPr>
        </p:nvSpPr>
        <p:spPr/>
        <p:txBody>
          <a:bodyPr/>
          <a:lstStyle>
            <a:extLst/>
          </a:lstStyle>
          <a:p>
            <a:fld id="{CDD32F92-D3E0-4EF2-8679-BD4CE7A399F6}" type="slidenum">
              <a:rPr lang="he-IL" smtClean="0"/>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5000B8B-5D30-45C5-AE0D-13B4B6B9B2FF}" type="datetime8">
              <a:rPr lang="he-IL" smtClean="0"/>
              <a:pPr/>
              <a:t>12 יוני 13</a:t>
            </a:fld>
            <a:endParaRPr lang="he-IL"/>
          </a:p>
        </p:txBody>
      </p:sp>
      <p:sp>
        <p:nvSpPr>
          <p:cNvPr id="6" name="Footer Placeholder 5"/>
          <p:cNvSpPr>
            <a:spLocks noGrp="1"/>
          </p:cNvSpPr>
          <p:nvPr>
            <p:ph type="ftr" sz="quarter" idx="11"/>
          </p:nvPr>
        </p:nvSpPr>
        <p:spPr/>
        <p:txBody>
          <a:bodyPr/>
          <a:lstStyle>
            <a:extLst/>
          </a:lstStyle>
          <a:p>
            <a:r>
              <a:rPr lang="en-US" smtClean="0"/>
              <a:t>HDFS Vs. GFS, "Advanced Topics in Storage Systems" - Spring 2013</a:t>
            </a:r>
            <a:endParaRPr lang="he-IL"/>
          </a:p>
        </p:txBody>
      </p:sp>
      <p:sp>
        <p:nvSpPr>
          <p:cNvPr id="7" name="Slide Number Placeholder 6"/>
          <p:cNvSpPr>
            <a:spLocks noGrp="1"/>
          </p:cNvSpPr>
          <p:nvPr>
            <p:ph type="sldNum" sz="quarter" idx="12"/>
          </p:nvPr>
        </p:nvSpPr>
        <p:spPr/>
        <p:txBody>
          <a:bodyPr/>
          <a:lstStyle>
            <a:extLst/>
          </a:lstStyle>
          <a:p>
            <a:fld id="{CDD32F92-D3E0-4EF2-8679-BD4CE7A399F6}" type="slidenum">
              <a:rPr lang="he-IL" smtClean="0"/>
              <a:pPr/>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2C9436E-D6BB-45E2-BF18-CA36DC8AD9B6}" type="datetime8">
              <a:rPr lang="he-IL" smtClean="0"/>
              <a:pPr/>
              <a:t>12 יוני 13</a:t>
            </a:fld>
            <a:endParaRPr lang="he-IL"/>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smtClean="0"/>
              <a:t>HDFS Vs. GFS, "Advanced Topics in Storage Systems" - Spring 2013</a:t>
            </a:r>
            <a:endParaRPr lang="he-IL"/>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DD32F92-D3E0-4EF2-8679-BD4CE7A399F6}" type="slidenum">
              <a:rPr lang="he-IL" smtClean="0"/>
              <a:pPr/>
              <a:t>‹#›</a:t>
            </a:fld>
            <a:endParaRPr lang="he-IL"/>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3433583-EBE2-4B3C-AAF8-36ACAB859DAA}" type="datetime8">
              <a:rPr lang="he-IL" smtClean="0"/>
              <a:pPr/>
              <a:t>12 יוני 13</a:t>
            </a:fld>
            <a:endParaRPr lang="he-IL"/>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smtClean="0"/>
              <a:t>HDFS Vs. GFS, "Advanced Topics in Storage Systems" - Spring 2013</a:t>
            </a:r>
            <a:endParaRPr lang="he-IL"/>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DD32F92-D3E0-4EF2-8679-BD4CE7A399F6}" type="slidenum">
              <a:rPr lang="he-IL" smtClean="0"/>
              <a:pPr/>
              <a:t>‹#›</a:t>
            </a:fld>
            <a:endParaRPr lang="he-IL"/>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hdr="0" dt="0"/>
  <p:txStyles>
    <p:titleStyle>
      <a:lvl1pPr algn="l" rtl="1"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r" rtl="1"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r" rtl="1"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r" rtl="1"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r" rtl="1"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r" rtl="1"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r" rtl="1"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r" rtl="1"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youtube.com/watch?v=ziqx2hJY8Hg" TargetMode="External"/><Relationship Id="rId2" Type="http://schemas.openxmlformats.org/officeDocument/2006/relationships/hyperlink" Target="http://archive.cloudera.com/cdh/3/hadoop/hdfs_user_guide.html" TargetMode="External"/><Relationship Id="rId1" Type="http://schemas.openxmlformats.org/officeDocument/2006/relationships/slideLayout" Target="../slideLayouts/slideLayout2.xml"/><Relationship Id="rId5" Type="http://schemas.openxmlformats.org/officeDocument/2006/relationships/hyperlink" Target="https://www.facebook.com/Engineering" TargetMode="External"/><Relationship Id="rId4" Type="http://schemas.openxmlformats.org/officeDocument/2006/relationships/hyperlink" Target="https://www.facebook.com/andrewr1"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mailto:%7bauthors%7d@Google.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mailto:%7bauthors%7d@Yahoo-Inc.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8032" y="1752601"/>
            <a:ext cx="7772400" cy="1892423"/>
          </a:xfrm>
        </p:spPr>
        <p:txBody>
          <a:bodyPr>
            <a:normAutofit/>
          </a:bodyPr>
          <a:lstStyle/>
          <a:p>
            <a:pPr algn="ctr" rtl="0"/>
            <a:r>
              <a:rPr lang="en-US" sz="8000" dirty="0" smtClean="0"/>
              <a:t>HDFS Vs. GFS</a:t>
            </a:r>
            <a:endParaRPr lang="he-IL" sz="8000" dirty="0"/>
          </a:p>
        </p:txBody>
      </p:sp>
      <p:pic>
        <p:nvPicPr>
          <p:cNvPr id="4" name="Picture 3" descr="gfsvshdfs.png"/>
          <p:cNvPicPr>
            <a:picLocks noChangeAspect="1"/>
          </p:cNvPicPr>
          <p:nvPr/>
        </p:nvPicPr>
        <p:blipFill>
          <a:blip r:embed="rId3" cstate="print"/>
          <a:stretch>
            <a:fillRect/>
          </a:stretch>
        </p:blipFill>
        <p:spPr>
          <a:xfrm>
            <a:off x="3203848" y="764704"/>
            <a:ext cx="2641270" cy="1371429"/>
          </a:xfrm>
          <a:prstGeom prst="rect">
            <a:avLst/>
          </a:prstGeom>
        </p:spPr>
      </p:pic>
      <p:sp>
        <p:nvSpPr>
          <p:cNvPr id="12" name="TextBox 11"/>
          <p:cNvSpPr txBox="1"/>
          <p:nvPr/>
        </p:nvSpPr>
        <p:spPr>
          <a:xfrm>
            <a:off x="2915816" y="3717032"/>
            <a:ext cx="3816424" cy="369332"/>
          </a:xfrm>
          <a:prstGeom prst="rect">
            <a:avLst/>
          </a:prstGeom>
          <a:noFill/>
        </p:spPr>
        <p:txBody>
          <a:bodyPr wrap="square" rtlCol="1">
            <a:spAutoFit/>
          </a:bodyPr>
          <a:lstStyle/>
          <a:p>
            <a:endParaRPr lang="he-IL" dirty="0"/>
          </a:p>
        </p:txBody>
      </p:sp>
      <p:sp>
        <p:nvSpPr>
          <p:cNvPr id="13" name="TextBox 12"/>
          <p:cNvSpPr txBox="1"/>
          <p:nvPr/>
        </p:nvSpPr>
        <p:spPr>
          <a:xfrm>
            <a:off x="1115616" y="3933057"/>
            <a:ext cx="6840760" cy="1200329"/>
          </a:xfrm>
          <a:prstGeom prst="rect">
            <a:avLst/>
          </a:prstGeom>
          <a:noFill/>
        </p:spPr>
        <p:txBody>
          <a:bodyPr wrap="square" rtlCol="1">
            <a:spAutoFit/>
          </a:bodyPr>
          <a:lstStyle/>
          <a:p>
            <a:pPr algn="ctr" rtl="0"/>
            <a:r>
              <a:rPr lang="en-US" dirty="0" smtClean="0"/>
              <a:t>Yuval Carmel</a:t>
            </a:r>
          </a:p>
          <a:p>
            <a:pPr algn="ctr" rtl="0"/>
            <a:r>
              <a:rPr lang="en-US" dirty="0" smtClean="0"/>
              <a:t>Tel-Aviv University</a:t>
            </a:r>
          </a:p>
          <a:p>
            <a:pPr algn="ctr" rtl="0"/>
            <a:r>
              <a:rPr lang="en-US" dirty="0" smtClean="0"/>
              <a:t>"Advanced Topics in Storage Systems" - Spring 2013</a:t>
            </a:r>
            <a:endParaRPr lang="he-IL" dirty="0" smtClean="0"/>
          </a:p>
          <a:p>
            <a:pPr algn="ctr" rtl="0"/>
            <a:endParaRPr lang="he-I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rtl="0"/>
            <a:r>
              <a:rPr lang="en-US" dirty="0" smtClean="0"/>
              <a:t>About &amp; Keywords</a:t>
            </a:r>
          </a:p>
          <a:p>
            <a:pPr algn="l" rtl="0"/>
            <a:r>
              <a:rPr lang="en-US" dirty="0" smtClean="0"/>
              <a:t>Motivation</a:t>
            </a:r>
          </a:p>
          <a:p>
            <a:pPr algn="l" rtl="0"/>
            <a:r>
              <a:rPr lang="en-US" dirty="0" smtClean="0">
                <a:solidFill>
                  <a:srgbClr val="FF0000"/>
                </a:solidFill>
              </a:rPr>
              <a:t>Assumptions</a:t>
            </a:r>
          </a:p>
          <a:p>
            <a:pPr algn="l" rtl="0"/>
            <a:r>
              <a:rPr lang="en-US" dirty="0" smtClean="0"/>
              <a:t>Architecture overview &amp; Comparison</a:t>
            </a:r>
          </a:p>
          <a:p>
            <a:pPr algn="l" rtl="0"/>
            <a:r>
              <a:rPr lang="en-US" dirty="0" smtClean="0"/>
              <a:t>Measurements </a:t>
            </a:r>
          </a:p>
          <a:p>
            <a:pPr algn="l" rtl="0"/>
            <a:r>
              <a:rPr lang="en-US" dirty="0" smtClean="0"/>
              <a:t>How does it fit in?</a:t>
            </a:r>
          </a:p>
          <a:p>
            <a:pPr algn="l" rtl="0"/>
            <a:r>
              <a:rPr lang="en-US" dirty="0" smtClean="0"/>
              <a:t>The Future</a:t>
            </a:r>
          </a:p>
        </p:txBody>
      </p:sp>
      <p:sp>
        <p:nvSpPr>
          <p:cNvPr id="2" name="Title 1"/>
          <p:cNvSpPr>
            <a:spLocks noGrp="1"/>
          </p:cNvSpPr>
          <p:nvPr>
            <p:ph type="title"/>
          </p:nvPr>
        </p:nvSpPr>
        <p:spPr/>
        <p:txBody>
          <a:bodyPr/>
          <a:lstStyle/>
          <a:p>
            <a:r>
              <a:rPr lang="en-US" dirty="0" smtClean="0"/>
              <a:t>Outline</a:t>
            </a:r>
            <a:endParaRPr lang="he-IL" dirty="0"/>
          </a:p>
        </p:txBody>
      </p:sp>
      <p:sp>
        <p:nvSpPr>
          <p:cNvPr id="8" name="Slide Number Placeholder 7"/>
          <p:cNvSpPr>
            <a:spLocks noGrp="1"/>
          </p:cNvSpPr>
          <p:nvPr>
            <p:ph type="sldNum" sz="quarter" idx="12"/>
          </p:nvPr>
        </p:nvSpPr>
        <p:spPr/>
        <p:txBody>
          <a:bodyPr/>
          <a:lstStyle/>
          <a:p>
            <a:fld id="{CDD32F92-D3E0-4EF2-8679-BD4CE7A399F6}" type="slidenum">
              <a:rPr lang="he-IL" smtClean="0"/>
              <a:pPr/>
              <a:t>10</a:t>
            </a:fld>
            <a:endParaRPr lang="he-IL"/>
          </a:p>
        </p:txBody>
      </p:sp>
      <p:sp>
        <p:nvSpPr>
          <p:cNvPr id="9" name="Footer Placeholder 8"/>
          <p:cNvSpPr>
            <a:spLocks noGrp="1"/>
          </p:cNvSpPr>
          <p:nvPr>
            <p:ph type="ftr" sz="quarter" idx="11"/>
          </p:nvPr>
        </p:nvSpPr>
        <p:spPr/>
        <p:txBody>
          <a:bodyPr/>
          <a:lstStyle/>
          <a:p>
            <a:r>
              <a:rPr lang="en-US" smtClean="0"/>
              <a:t>HDFS Vs. GFS, "Advanced Topics in Storage Systems" - Spring 2013</a:t>
            </a:r>
            <a:endParaRPr lang="he-IL"/>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l" rtl="0"/>
            <a:r>
              <a:rPr lang="en-US" dirty="0" smtClean="0"/>
              <a:t>Many inexpensive commodity hardware that often fail. </a:t>
            </a:r>
          </a:p>
          <a:p>
            <a:pPr algn="l" rtl="0"/>
            <a:r>
              <a:rPr lang="en-US" dirty="0" smtClean="0"/>
              <a:t>Millions of files, multi-GB files are common</a:t>
            </a:r>
          </a:p>
          <a:p>
            <a:pPr algn="l" rtl="0"/>
            <a:r>
              <a:rPr lang="en-US" dirty="0" smtClean="0"/>
              <a:t>Two types of reads</a:t>
            </a:r>
          </a:p>
          <a:p>
            <a:pPr lvl="1" algn="l" rtl="0"/>
            <a:r>
              <a:rPr lang="en-US" dirty="0" smtClean="0"/>
              <a:t>Large streaming reads</a:t>
            </a:r>
          </a:p>
          <a:p>
            <a:pPr lvl="1" algn="l" rtl="0"/>
            <a:r>
              <a:rPr lang="en-US" dirty="0" smtClean="0"/>
              <a:t>Small random reads (usually batched together)</a:t>
            </a:r>
          </a:p>
          <a:p>
            <a:pPr algn="l" rtl="0"/>
            <a:r>
              <a:rPr lang="en-US" dirty="0" smtClean="0"/>
              <a:t>Once written, files are seldom modified </a:t>
            </a:r>
          </a:p>
          <a:p>
            <a:pPr lvl="1" algn="l" rtl="0"/>
            <a:r>
              <a:rPr lang="en-US" dirty="0" smtClean="0"/>
              <a:t>Random writes are supported but do not have to be efficient.</a:t>
            </a:r>
          </a:p>
          <a:p>
            <a:pPr algn="l" rtl="0"/>
            <a:r>
              <a:rPr lang="en-US" dirty="0" smtClean="0"/>
              <a:t>Concurrent writes </a:t>
            </a:r>
          </a:p>
          <a:p>
            <a:pPr algn="l" rtl="0"/>
            <a:r>
              <a:rPr lang="en-US" dirty="0" smtClean="0"/>
              <a:t>High sustained bandwidth is more important than low latency</a:t>
            </a:r>
          </a:p>
        </p:txBody>
      </p:sp>
      <p:sp>
        <p:nvSpPr>
          <p:cNvPr id="3" name="Title 2"/>
          <p:cNvSpPr>
            <a:spLocks noGrp="1"/>
          </p:cNvSpPr>
          <p:nvPr>
            <p:ph type="title"/>
          </p:nvPr>
        </p:nvSpPr>
        <p:spPr/>
        <p:txBody>
          <a:bodyPr/>
          <a:lstStyle/>
          <a:p>
            <a:r>
              <a:rPr lang="en-US" dirty="0" smtClean="0"/>
              <a:t>Assumptions</a:t>
            </a:r>
            <a:endParaRPr lang="he-IL" dirty="0"/>
          </a:p>
        </p:txBody>
      </p:sp>
      <p:sp>
        <p:nvSpPr>
          <p:cNvPr id="8" name="Slide Number Placeholder 7"/>
          <p:cNvSpPr>
            <a:spLocks noGrp="1"/>
          </p:cNvSpPr>
          <p:nvPr>
            <p:ph type="sldNum" sz="quarter" idx="12"/>
          </p:nvPr>
        </p:nvSpPr>
        <p:spPr/>
        <p:txBody>
          <a:bodyPr/>
          <a:lstStyle/>
          <a:p>
            <a:fld id="{CDD32F92-D3E0-4EF2-8679-BD4CE7A399F6}" type="slidenum">
              <a:rPr lang="he-IL" smtClean="0"/>
              <a:pPr/>
              <a:t>11</a:t>
            </a:fld>
            <a:endParaRPr lang="he-IL"/>
          </a:p>
        </p:txBody>
      </p:sp>
      <p:sp>
        <p:nvSpPr>
          <p:cNvPr id="9" name="Footer Placeholder 8"/>
          <p:cNvSpPr>
            <a:spLocks noGrp="1"/>
          </p:cNvSpPr>
          <p:nvPr>
            <p:ph type="ftr" sz="quarter" idx="11"/>
          </p:nvPr>
        </p:nvSpPr>
        <p:spPr/>
        <p:txBody>
          <a:bodyPr/>
          <a:lstStyle/>
          <a:p>
            <a:r>
              <a:rPr lang="en-US" smtClean="0"/>
              <a:t>HDFS Vs. GFS, "Advanced Topics in Storage Systems" - Spring 2013</a:t>
            </a:r>
            <a:endParaRPr lang="he-IL"/>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rtl="0"/>
            <a:r>
              <a:rPr lang="en-US" dirty="0" smtClean="0"/>
              <a:t>About &amp; Keywords</a:t>
            </a:r>
          </a:p>
          <a:p>
            <a:pPr algn="l" rtl="0"/>
            <a:r>
              <a:rPr lang="en-US" dirty="0" smtClean="0"/>
              <a:t>Motivation</a:t>
            </a:r>
          </a:p>
          <a:p>
            <a:pPr algn="l" rtl="0"/>
            <a:r>
              <a:rPr lang="en-US" dirty="0" smtClean="0"/>
              <a:t>Assumptions </a:t>
            </a:r>
          </a:p>
          <a:p>
            <a:pPr algn="l" rtl="0"/>
            <a:r>
              <a:rPr lang="en-US" dirty="0" smtClean="0">
                <a:solidFill>
                  <a:srgbClr val="FF0000"/>
                </a:solidFill>
              </a:rPr>
              <a:t>Architecture overview &amp; Comparison</a:t>
            </a:r>
          </a:p>
          <a:p>
            <a:pPr algn="l" rtl="0"/>
            <a:r>
              <a:rPr lang="en-US" dirty="0" smtClean="0"/>
              <a:t>Measurements </a:t>
            </a:r>
          </a:p>
          <a:p>
            <a:pPr algn="l" rtl="0"/>
            <a:r>
              <a:rPr lang="en-US" dirty="0" smtClean="0"/>
              <a:t>How does it fit in?</a:t>
            </a:r>
          </a:p>
          <a:p>
            <a:pPr algn="l" rtl="0"/>
            <a:r>
              <a:rPr lang="en-US" dirty="0" smtClean="0"/>
              <a:t>The Future</a:t>
            </a:r>
          </a:p>
        </p:txBody>
      </p:sp>
      <p:sp>
        <p:nvSpPr>
          <p:cNvPr id="2" name="Title 1"/>
          <p:cNvSpPr>
            <a:spLocks noGrp="1"/>
          </p:cNvSpPr>
          <p:nvPr>
            <p:ph type="title"/>
          </p:nvPr>
        </p:nvSpPr>
        <p:spPr/>
        <p:txBody>
          <a:bodyPr/>
          <a:lstStyle/>
          <a:p>
            <a:r>
              <a:rPr lang="en-US" dirty="0" smtClean="0"/>
              <a:t>Outline</a:t>
            </a:r>
            <a:endParaRPr lang="he-IL" dirty="0"/>
          </a:p>
        </p:txBody>
      </p:sp>
      <p:sp>
        <p:nvSpPr>
          <p:cNvPr id="8" name="Slide Number Placeholder 7"/>
          <p:cNvSpPr>
            <a:spLocks noGrp="1"/>
          </p:cNvSpPr>
          <p:nvPr>
            <p:ph type="sldNum" sz="quarter" idx="12"/>
          </p:nvPr>
        </p:nvSpPr>
        <p:spPr/>
        <p:txBody>
          <a:bodyPr/>
          <a:lstStyle/>
          <a:p>
            <a:fld id="{CDD32F92-D3E0-4EF2-8679-BD4CE7A399F6}" type="slidenum">
              <a:rPr lang="he-IL" smtClean="0"/>
              <a:pPr/>
              <a:t>12</a:t>
            </a:fld>
            <a:endParaRPr lang="he-IL"/>
          </a:p>
        </p:txBody>
      </p:sp>
      <p:sp>
        <p:nvSpPr>
          <p:cNvPr id="9" name="Footer Placeholder 8"/>
          <p:cNvSpPr>
            <a:spLocks noGrp="1"/>
          </p:cNvSpPr>
          <p:nvPr>
            <p:ph type="ftr" sz="quarter" idx="11"/>
          </p:nvPr>
        </p:nvSpPr>
        <p:spPr/>
        <p:txBody>
          <a:bodyPr/>
          <a:lstStyle/>
          <a:p>
            <a:r>
              <a:rPr lang="en-US" smtClean="0"/>
              <a:t>HDFS Vs. GFS, "Advanced Topics in Storage Systems" - Spring 2013</a:t>
            </a:r>
            <a:endParaRPr lang="he-IL"/>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Content Placeholder 21"/>
          <p:cNvSpPr>
            <a:spLocks noGrp="1"/>
          </p:cNvSpPr>
          <p:nvPr>
            <p:ph idx="1"/>
          </p:nvPr>
        </p:nvSpPr>
        <p:spPr/>
        <p:txBody>
          <a:bodyPr/>
          <a:lstStyle/>
          <a:p>
            <a:pPr algn="l" rtl="0"/>
            <a:r>
              <a:rPr lang="en-US" dirty="0" smtClean="0"/>
              <a:t>File Structure - GFS</a:t>
            </a:r>
          </a:p>
          <a:p>
            <a:pPr lvl="1" algn="l" rtl="0">
              <a:lnSpc>
                <a:spcPct val="80000"/>
              </a:lnSpc>
              <a:buSzPct val="80000"/>
            </a:pPr>
            <a:r>
              <a:rPr lang="en-US" sz="2100" dirty="0" smtClean="0"/>
              <a:t>Divided into 64 MB chunks</a:t>
            </a:r>
          </a:p>
          <a:p>
            <a:pPr lvl="1" algn="l" rtl="0">
              <a:lnSpc>
                <a:spcPct val="80000"/>
              </a:lnSpc>
              <a:buSzPct val="80000"/>
            </a:pPr>
            <a:r>
              <a:rPr lang="en-US" sz="2100" dirty="0" smtClean="0"/>
              <a:t>Chunk identified by 64-bit handle</a:t>
            </a:r>
          </a:p>
          <a:p>
            <a:pPr lvl="1" algn="l" rtl="0">
              <a:lnSpc>
                <a:spcPct val="80000"/>
              </a:lnSpc>
              <a:buSzPct val="80000"/>
            </a:pPr>
            <a:r>
              <a:rPr lang="en-US" sz="2100" dirty="0" smtClean="0"/>
              <a:t>Chunks replicated </a:t>
            </a:r>
          </a:p>
          <a:p>
            <a:pPr lvl="1" algn="l" rtl="0">
              <a:lnSpc>
                <a:spcPct val="80000"/>
              </a:lnSpc>
              <a:buSzPct val="80000"/>
            </a:pPr>
            <a:r>
              <a:rPr lang="en-US" sz="2100" dirty="0" smtClean="0"/>
              <a:t>(default 3 replicas)</a:t>
            </a:r>
          </a:p>
          <a:p>
            <a:pPr lvl="1" algn="l" rtl="0">
              <a:lnSpc>
                <a:spcPct val="80000"/>
              </a:lnSpc>
              <a:buSzPct val="80000"/>
            </a:pPr>
            <a:r>
              <a:rPr lang="en-US" sz="2100" dirty="0" smtClean="0"/>
              <a:t>Chunks divided into 64KB blocks</a:t>
            </a:r>
          </a:p>
          <a:p>
            <a:pPr lvl="1" algn="l" rtl="0">
              <a:lnSpc>
                <a:spcPct val="80000"/>
              </a:lnSpc>
              <a:buSzPct val="80000"/>
            </a:pPr>
            <a:r>
              <a:rPr lang="en-US" sz="2100" dirty="0" smtClean="0"/>
              <a:t>Each block has a 32-bit checksum</a:t>
            </a:r>
          </a:p>
          <a:p>
            <a:pPr algn="l" rtl="0"/>
            <a:r>
              <a:rPr lang="en-US" dirty="0" smtClean="0"/>
              <a:t>File Structure – HDFS</a:t>
            </a:r>
          </a:p>
          <a:p>
            <a:pPr lvl="1" algn="l" rtl="0"/>
            <a:r>
              <a:rPr lang="en-US" dirty="0" smtClean="0"/>
              <a:t>Divided into 128MB blocks</a:t>
            </a:r>
          </a:p>
          <a:p>
            <a:pPr lvl="1" algn="l" rtl="0"/>
            <a:r>
              <a:rPr lang="en-US" dirty="0" err="1" smtClean="0"/>
              <a:t>NameNode</a:t>
            </a:r>
            <a:r>
              <a:rPr lang="en-US" dirty="0" smtClean="0"/>
              <a:t> holds block replica as 2 files</a:t>
            </a:r>
          </a:p>
          <a:p>
            <a:pPr lvl="2" algn="l" rtl="0"/>
            <a:r>
              <a:rPr lang="en-US" dirty="0" smtClean="0"/>
              <a:t>One for the data</a:t>
            </a:r>
          </a:p>
          <a:p>
            <a:pPr lvl="2" algn="l" rtl="0"/>
            <a:r>
              <a:rPr lang="en-US" dirty="0" smtClean="0"/>
              <a:t>One for checksum &amp; generation stamp.</a:t>
            </a:r>
            <a:endParaRPr lang="he-IL" dirty="0"/>
          </a:p>
        </p:txBody>
      </p:sp>
      <p:sp>
        <p:nvSpPr>
          <p:cNvPr id="3" name="Title 2"/>
          <p:cNvSpPr>
            <a:spLocks noGrp="1"/>
          </p:cNvSpPr>
          <p:nvPr>
            <p:ph type="title"/>
          </p:nvPr>
        </p:nvSpPr>
        <p:spPr/>
        <p:txBody>
          <a:bodyPr/>
          <a:lstStyle/>
          <a:p>
            <a:pPr rtl="0"/>
            <a:r>
              <a:rPr lang="en-US" dirty="0" smtClean="0"/>
              <a:t>Architecture Overview</a:t>
            </a:r>
            <a:endParaRPr lang="he-IL" dirty="0"/>
          </a:p>
        </p:txBody>
      </p:sp>
      <p:sp>
        <p:nvSpPr>
          <p:cNvPr id="23" name="Text Box 31"/>
          <p:cNvSpPr txBox="1">
            <a:spLocks noChangeArrowheads="1"/>
          </p:cNvSpPr>
          <p:nvPr/>
        </p:nvSpPr>
        <p:spPr bwMode="auto">
          <a:xfrm>
            <a:off x="7053064" y="2924200"/>
            <a:ext cx="488950" cy="457200"/>
          </a:xfrm>
          <a:prstGeom prst="rect">
            <a:avLst/>
          </a:prstGeom>
          <a:noFill/>
          <a:ln w="9525">
            <a:noFill/>
            <a:miter lim="800000"/>
            <a:headEnd/>
            <a:tailEnd/>
          </a:ln>
          <a:effectLst/>
        </p:spPr>
        <p:txBody>
          <a:bodyPr wrap="none">
            <a:spAutoFit/>
          </a:bodyPr>
          <a:lstStyle/>
          <a:p>
            <a:r>
              <a:rPr lang="en-US"/>
              <a:t>…</a:t>
            </a:r>
          </a:p>
        </p:txBody>
      </p:sp>
      <p:sp>
        <p:nvSpPr>
          <p:cNvPr id="24" name="Line 33"/>
          <p:cNvSpPr>
            <a:spLocks noChangeShapeType="1"/>
          </p:cNvSpPr>
          <p:nvPr/>
        </p:nvSpPr>
        <p:spPr bwMode="auto">
          <a:xfrm flipH="1">
            <a:off x="6748264" y="2848000"/>
            <a:ext cx="76200" cy="228600"/>
          </a:xfrm>
          <a:prstGeom prst="line">
            <a:avLst/>
          </a:prstGeom>
          <a:noFill/>
          <a:ln w="9525">
            <a:solidFill>
              <a:schemeClr val="tx1"/>
            </a:solidFill>
            <a:round/>
            <a:headEnd/>
            <a:tailEnd/>
          </a:ln>
          <a:effectLst/>
        </p:spPr>
        <p:txBody>
          <a:bodyPr/>
          <a:lstStyle/>
          <a:p>
            <a:endParaRPr lang="en-US"/>
          </a:p>
        </p:txBody>
      </p:sp>
      <p:sp>
        <p:nvSpPr>
          <p:cNvPr id="25" name="Line 34"/>
          <p:cNvSpPr>
            <a:spLocks noChangeShapeType="1"/>
          </p:cNvSpPr>
          <p:nvPr/>
        </p:nvSpPr>
        <p:spPr bwMode="auto">
          <a:xfrm>
            <a:off x="7510264" y="2848000"/>
            <a:ext cx="152400" cy="228600"/>
          </a:xfrm>
          <a:prstGeom prst="line">
            <a:avLst/>
          </a:prstGeom>
          <a:noFill/>
          <a:ln w="9525">
            <a:solidFill>
              <a:schemeClr val="tx1"/>
            </a:solidFill>
            <a:round/>
            <a:headEnd/>
            <a:tailEnd/>
          </a:ln>
          <a:effectLst/>
        </p:spPr>
        <p:txBody>
          <a:bodyPr/>
          <a:lstStyle/>
          <a:p>
            <a:endParaRPr lang="en-US"/>
          </a:p>
        </p:txBody>
      </p:sp>
      <p:grpSp>
        <p:nvGrpSpPr>
          <p:cNvPr id="26" name="Group 37"/>
          <p:cNvGrpSpPr>
            <a:grpSpLocks/>
          </p:cNvGrpSpPr>
          <p:nvPr/>
        </p:nvGrpSpPr>
        <p:grpSpPr bwMode="auto">
          <a:xfrm>
            <a:off x="5148064" y="1628800"/>
            <a:ext cx="3581400" cy="1828800"/>
            <a:chOff x="3408" y="2688"/>
            <a:chExt cx="2256" cy="1152"/>
          </a:xfrm>
        </p:grpSpPr>
        <p:grpSp>
          <p:nvGrpSpPr>
            <p:cNvPr id="27" name="Group 27"/>
            <p:cNvGrpSpPr>
              <a:grpSpLocks/>
            </p:cNvGrpSpPr>
            <p:nvPr/>
          </p:nvGrpSpPr>
          <p:grpSpPr bwMode="auto">
            <a:xfrm>
              <a:off x="3408" y="2688"/>
              <a:ext cx="2256" cy="768"/>
              <a:chOff x="3264" y="2784"/>
              <a:chExt cx="2256" cy="768"/>
            </a:xfrm>
          </p:grpSpPr>
          <p:grpSp>
            <p:nvGrpSpPr>
              <p:cNvPr id="34" name="Group 23"/>
              <p:cNvGrpSpPr>
                <a:grpSpLocks/>
              </p:cNvGrpSpPr>
              <p:nvPr/>
            </p:nvGrpSpPr>
            <p:grpSpPr bwMode="auto">
              <a:xfrm>
                <a:off x="3600" y="3312"/>
                <a:ext cx="1920" cy="240"/>
                <a:chOff x="3600" y="3312"/>
                <a:chExt cx="1920" cy="240"/>
              </a:xfrm>
            </p:grpSpPr>
            <p:sp>
              <p:nvSpPr>
                <p:cNvPr id="40" name="Rectangle 7"/>
                <p:cNvSpPr>
                  <a:spLocks noChangeArrowheads="1"/>
                </p:cNvSpPr>
                <p:nvPr/>
              </p:nvSpPr>
              <p:spPr bwMode="auto">
                <a:xfrm>
                  <a:off x="3600" y="3312"/>
                  <a:ext cx="1920" cy="240"/>
                </a:xfrm>
                <a:prstGeom prst="rect">
                  <a:avLst/>
                </a:prstGeom>
                <a:noFill/>
                <a:ln w="9525">
                  <a:solidFill>
                    <a:schemeClr val="tx1"/>
                  </a:solidFill>
                  <a:miter lim="800000"/>
                  <a:headEnd/>
                  <a:tailEnd/>
                </a:ln>
                <a:effectLst/>
              </p:spPr>
              <p:txBody>
                <a:bodyPr wrap="none" anchor="ctr"/>
                <a:lstStyle/>
                <a:p>
                  <a:endParaRPr lang="en-US"/>
                </a:p>
              </p:txBody>
            </p:sp>
            <p:sp>
              <p:nvSpPr>
                <p:cNvPr id="41" name="Line 8"/>
                <p:cNvSpPr>
                  <a:spLocks noChangeShapeType="1"/>
                </p:cNvSpPr>
                <p:nvPr/>
              </p:nvSpPr>
              <p:spPr bwMode="auto">
                <a:xfrm>
                  <a:off x="3936" y="3312"/>
                  <a:ext cx="0" cy="240"/>
                </a:xfrm>
                <a:prstGeom prst="line">
                  <a:avLst/>
                </a:prstGeom>
                <a:noFill/>
                <a:ln w="9525">
                  <a:solidFill>
                    <a:schemeClr val="tx1"/>
                  </a:solidFill>
                  <a:prstDash val="dash"/>
                  <a:round/>
                  <a:headEnd/>
                  <a:tailEnd/>
                </a:ln>
                <a:effectLst/>
              </p:spPr>
              <p:txBody>
                <a:bodyPr/>
                <a:lstStyle/>
                <a:p>
                  <a:endParaRPr lang="en-US"/>
                </a:p>
              </p:txBody>
            </p:sp>
            <p:sp>
              <p:nvSpPr>
                <p:cNvPr id="42" name="Line 9"/>
                <p:cNvSpPr>
                  <a:spLocks noChangeShapeType="1"/>
                </p:cNvSpPr>
                <p:nvPr/>
              </p:nvSpPr>
              <p:spPr bwMode="auto">
                <a:xfrm>
                  <a:off x="4752" y="3312"/>
                  <a:ext cx="0" cy="240"/>
                </a:xfrm>
                <a:prstGeom prst="line">
                  <a:avLst/>
                </a:prstGeom>
                <a:noFill/>
                <a:ln w="9525">
                  <a:solidFill>
                    <a:schemeClr val="tx1"/>
                  </a:solidFill>
                  <a:prstDash val="dash"/>
                  <a:round/>
                  <a:headEnd/>
                  <a:tailEnd/>
                </a:ln>
                <a:effectLst/>
              </p:spPr>
              <p:txBody>
                <a:bodyPr/>
                <a:lstStyle/>
                <a:p>
                  <a:endParaRPr lang="en-US"/>
                </a:p>
              </p:txBody>
            </p:sp>
            <p:sp>
              <p:nvSpPr>
                <p:cNvPr id="43" name="Line 10"/>
                <p:cNvSpPr>
                  <a:spLocks noChangeShapeType="1"/>
                </p:cNvSpPr>
                <p:nvPr/>
              </p:nvSpPr>
              <p:spPr bwMode="auto">
                <a:xfrm>
                  <a:off x="4320" y="3312"/>
                  <a:ext cx="0" cy="240"/>
                </a:xfrm>
                <a:prstGeom prst="line">
                  <a:avLst/>
                </a:prstGeom>
                <a:noFill/>
                <a:ln w="9525">
                  <a:solidFill>
                    <a:schemeClr val="tx1"/>
                  </a:solidFill>
                  <a:prstDash val="dash"/>
                  <a:round/>
                  <a:headEnd/>
                  <a:tailEnd/>
                </a:ln>
                <a:effectLst/>
              </p:spPr>
              <p:txBody>
                <a:bodyPr/>
                <a:lstStyle/>
                <a:p>
                  <a:endParaRPr lang="en-US"/>
                </a:p>
              </p:txBody>
            </p:sp>
          </p:grpSp>
          <p:sp>
            <p:nvSpPr>
              <p:cNvPr id="35" name="Text Box 11"/>
              <p:cNvSpPr txBox="1">
                <a:spLocks noChangeArrowheads="1"/>
              </p:cNvSpPr>
              <p:nvPr/>
            </p:nvSpPr>
            <p:spPr bwMode="auto">
              <a:xfrm>
                <a:off x="4320" y="2784"/>
                <a:ext cx="436" cy="173"/>
              </a:xfrm>
              <a:prstGeom prst="rect">
                <a:avLst/>
              </a:prstGeom>
              <a:noFill/>
              <a:ln w="9525">
                <a:noFill/>
                <a:miter lim="800000"/>
                <a:headEnd/>
                <a:tailEnd/>
              </a:ln>
              <a:effectLst/>
            </p:spPr>
            <p:txBody>
              <a:bodyPr wrap="none">
                <a:spAutoFit/>
              </a:bodyPr>
              <a:lstStyle/>
              <a:p>
                <a:r>
                  <a:rPr lang="en-US" sz="1200" dirty="0">
                    <a:latin typeface="Arial Black" pitchFamily="34" charset="0"/>
                  </a:rPr>
                  <a:t>chunk</a:t>
                </a:r>
              </a:p>
            </p:txBody>
          </p:sp>
          <p:sp>
            <p:nvSpPr>
              <p:cNvPr id="36" name="Text Box 14"/>
              <p:cNvSpPr txBox="1">
                <a:spLocks noChangeArrowheads="1"/>
              </p:cNvSpPr>
              <p:nvPr/>
            </p:nvSpPr>
            <p:spPr bwMode="auto">
              <a:xfrm>
                <a:off x="3264" y="3360"/>
                <a:ext cx="281" cy="173"/>
              </a:xfrm>
              <a:prstGeom prst="rect">
                <a:avLst/>
              </a:prstGeom>
              <a:noFill/>
              <a:ln w="9525">
                <a:noFill/>
                <a:miter lim="800000"/>
                <a:headEnd/>
                <a:tailEnd/>
              </a:ln>
              <a:effectLst/>
            </p:spPr>
            <p:txBody>
              <a:bodyPr wrap="none">
                <a:spAutoFit/>
              </a:bodyPr>
              <a:lstStyle/>
              <a:p>
                <a:r>
                  <a:rPr lang="en-US" sz="1200" i="1">
                    <a:latin typeface="Arial Black" pitchFamily="34" charset="0"/>
                  </a:rPr>
                  <a:t>file</a:t>
                </a:r>
              </a:p>
            </p:txBody>
          </p:sp>
          <p:sp>
            <p:nvSpPr>
              <p:cNvPr id="37" name="Line 24"/>
              <p:cNvSpPr>
                <a:spLocks noChangeShapeType="1"/>
              </p:cNvSpPr>
              <p:nvPr/>
            </p:nvSpPr>
            <p:spPr bwMode="auto">
              <a:xfrm flipH="1">
                <a:off x="3792" y="2928"/>
                <a:ext cx="720" cy="384"/>
              </a:xfrm>
              <a:prstGeom prst="line">
                <a:avLst/>
              </a:prstGeom>
              <a:noFill/>
              <a:ln w="9525">
                <a:solidFill>
                  <a:schemeClr val="tx1"/>
                </a:solidFill>
                <a:round/>
                <a:headEnd/>
                <a:tailEnd type="triangle" w="med" len="med"/>
              </a:ln>
              <a:effectLst/>
            </p:spPr>
            <p:txBody>
              <a:bodyPr/>
              <a:lstStyle/>
              <a:p>
                <a:endParaRPr lang="en-US"/>
              </a:p>
            </p:txBody>
          </p:sp>
          <p:sp>
            <p:nvSpPr>
              <p:cNvPr id="38" name="Line 25"/>
              <p:cNvSpPr>
                <a:spLocks noChangeShapeType="1"/>
              </p:cNvSpPr>
              <p:nvPr/>
            </p:nvSpPr>
            <p:spPr bwMode="auto">
              <a:xfrm flipH="1">
                <a:off x="4128" y="2928"/>
                <a:ext cx="384" cy="384"/>
              </a:xfrm>
              <a:prstGeom prst="line">
                <a:avLst/>
              </a:prstGeom>
              <a:noFill/>
              <a:ln w="9525">
                <a:solidFill>
                  <a:schemeClr val="tx1"/>
                </a:solidFill>
                <a:round/>
                <a:headEnd/>
                <a:tailEnd type="triangle" w="med" len="med"/>
              </a:ln>
              <a:effectLst/>
            </p:spPr>
            <p:txBody>
              <a:bodyPr/>
              <a:lstStyle/>
              <a:p>
                <a:endParaRPr lang="en-US"/>
              </a:p>
            </p:txBody>
          </p:sp>
          <p:sp>
            <p:nvSpPr>
              <p:cNvPr id="39" name="Line 26"/>
              <p:cNvSpPr>
                <a:spLocks noChangeShapeType="1"/>
              </p:cNvSpPr>
              <p:nvPr/>
            </p:nvSpPr>
            <p:spPr bwMode="auto">
              <a:xfrm>
                <a:off x="4512" y="2928"/>
                <a:ext cx="0" cy="384"/>
              </a:xfrm>
              <a:prstGeom prst="line">
                <a:avLst/>
              </a:prstGeom>
              <a:noFill/>
              <a:ln w="9525">
                <a:solidFill>
                  <a:schemeClr val="tx1"/>
                </a:solidFill>
                <a:round/>
                <a:headEnd/>
                <a:tailEnd type="triangle" w="med" len="med"/>
              </a:ln>
              <a:effectLst/>
            </p:spPr>
            <p:txBody>
              <a:bodyPr/>
              <a:lstStyle/>
              <a:p>
                <a:endParaRPr lang="en-US"/>
              </a:p>
            </p:txBody>
          </p:sp>
        </p:grpSp>
        <p:grpSp>
          <p:nvGrpSpPr>
            <p:cNvPr id="28" name="Group 36"/>
            <p:cNvGrpSpPr>
              <a:grpSpLocks/>
            </p:cNvGrpSpPr>
            <p:nvPr/>
          </p:nvGrpSpPr>
          <p:grpSpPr bwMode="auto">
            <a:xfrm>
              <a:off x="4416" y="3600"/>
              <a:ext cx="1039" cy="240"/>
              <a:chOff x="4416" y="3600"/>
              <a:chExt cx="1039" cy="240"/>
            </a:xfrm>
          </p:grpSpPr>
          <p:grpSp>
            <p:nvGrpSpPr>
              <p:cNvPr id="29" name="Group 32"/>
              <p:cNvGrpSpPr>
                <a:grpSpLocks/>
              </p:cNvGrpSpPr>
              <p:nvPr/>
            </p:nvGrpSpPr>
            <p:grpSpPr bwMode="auto">
              <a:xfrm>
                <a:off x="4416" y="3600"/>
                <a:ext cx="576" cy="240"/>
                <a:chOff x="4416" y="3600"/>
                <a:chExt cx="576" cy="240"/>
              </a:xfrm>
            </p:grpSpPr>
            <p:sp>
              <p:nvSpPr>
                <p:cNvPr id="31" name="Rectangle 28"/>
                <p:cNvSpPr>
                  <a:spLocks noChangeArrowheads="1"/>
                </p:cNvSpPr>
                <p:nvPr/>
              </p:nvSpPr>
              <p:spPr bwMode="auto">
                <a:xfrm>
                  <a:off x="4416" y="3600"/>
                  <a:ext cx="48" cy="240"/>
                </a:xfrm>
                <a:prstGeom prst="rect">
                  <a:avLst/>
                </a:prstGeom>
                <a:noFill/>
                <a:ln w="9525">
                  <a:solidFill>
                    <a:schemeClr val="tx1"/>
                  </a:solidFill>
                  <a:miter lim="800000"/>
                  <a:headEnd/>
                  <a:tailEnd/>
                </a:ln>
                <a:effectLst/>
              </p:spPr>
              <p:txBody>
                <a:bodyPr wrap="none" anchor="ctr"/>
                <a:lstStyle/>
                <a:p>
                  <a:endParaRPr lang="en-US"/>
                </a:p>
              </p:txBody>
            </p:sp>
            <p:sp>
              <p:nvSpPr>
                <p:cNvPr id="32" name="Rectangle 29"/>
                <p:cNvSpPr>
                  <a:spLocks noChangeArrowheads="1"/>
                </p:cNvSpPr>
                <p:nvPr/>
              </p:nvSpPr>
              <p:spPr bwMode="auto">
                <a:xfrm>
                  <a:off x="4512" y="3600"/>
                  <a:ext cx="48" cy="240"/>
                </a:xfrm>
                <a:prstGeom prst="rect">
                  <a:avLst/>
                </a:prstGeom>
                <a:noFill/>
                <a:ln w="9525">
                  <a:solidFill>
                    <a:schemeClr val="tx1"/>
                  </a:solidFill>
                  <a:miter lim="800000"/>
                  <a:headEnd/>
                  <a:tailEnd/>
                </a:ln>
                <a:effectLst/>
              </p:spPr>
              <p:txBody>
                <a:bodyPr wrap="none" anchor="ctr"/>
                <a:lstStyle/>
                <a:p>
                  <a:endParaRPr lang="en-US"/>
                </a:p>
              </p:txBody>
            </p:sp>
            <p:sp>
              <p:nvSpPr>
                <p:cNvPr id="33" name="Rectangle 30"/>
                <p:cNvSpPr>
                  <a:spLocks noChangeArrowheads="1"/>
                </p:cNvSpPr>
                <p:nvPr/>
              </p:nvSpPr>
              <p:spPr bwMode="auto">
                <a:xfrm>
                  <a:off x="4944" y="3600"/>
                  <a:ext cx="48" cy="240"/>
                </a:xfrm>
                <a:prstGeom prst="rect">
                  <a:avLst/>
                </a:prstGeom>
                <a:noFill/>
                <a:ln w="9525">
                  <a:solidFill>
                    <a:schemeClr val="tx1"/>
                  </a:solidFill>
                  <a:miter lim="800000"/>
                  <a:headEnd/>
                  <a:tailEnd/>
                </a:ln>
                <a:effectLst/>
              </p:spPr>
              <p:txBody>
                <a:bodyPr wrap="none" anchor="ctr"/>
                <a:lstStyle/>
                <a:p>
                  <a:endParaRPr lang="en-US"/>
                </a:p>
              </p:txBody>
            </p:sp>
          </p:grpSp>
          <p:sp>
            <p:nvSpPr>
              <p:cNvPr id="30" name="Text Box 35"/>
              <p:cNvSpPr txBox="1">
                <a:spLocks noChangeArrowheads="1"/>
              </p:cNvSpPr>
              <p:nvPr/>
            </p:nvSpPr>
            <p:spPr bwMode="auto">
              <a:xfrm>
                <a:off x="4992" y="3600"/>
                <a:ext cx="463" cy="173"/>
              </a:xfrm>
              <a:prstGeom prst="rect">
                <a:avLst/>
              </a:prstGeom>
              <a:noFill/>
              <a:ln w="9525">
                <a:noFill/>
                <a:miter lim="800000"/>
                <a:headEnd/>
                <a:tailEnd/>
              </a:ln>
              <a:effectLst/>
            </p:spPr>
            <p:txBody>
              <a:bodyPr wrap="none">
                <a:spAutoFit/>
              </a:bodyPr>
              <a:lstStyle/>
              <a:p>
                <a:r>
                  <a:rPr lang="en-US" sz="1200">
                    <a:latin typeface="Arial Black" pitchFamily="34" charset="0"/>
                  </a:rPr>
                  <a:t>blocks</a:t>
                </a:r>
              </a:p>
            </p:txBody>
          </p:sp>
        </p:grpSp>
      </p:grpSp>
      <p:sp>
        <p:nvSpPr>
          <p:cNvPr id="48" name="Slide Number Placeholder 47"/>
          <p:cNvSpPr>
            <a:spLocks noGrp="1"/>
          </p:cNvSpPr>
          <p:nvPr>
            <p:ph type="sldNum" sz="quarter" idx="12"/>
          </p:nvPr>
        </p:nvSpPr>
        <p:spPr/>
        <p:txBody>
          <a:bodyPr/>
          <a:lstStyle/>
          <a:p>
            <a:fld id="{CDD32F92-D3E0-4EF2-8679-BD4CE7A399F6}" type="slidenum">
              <a:rPr lang="he-IL" smtClean="0"/>
              <a:pPr/>
              <a:t>13</a:t>
            </a:fld>
            <a:endParaRPr lang="he-IL"/>
          </a:p>
        </p:txBody>
      </p:sp>
      <p:sp>
        <p:nvSpPr>
          <p:cNvPr id="49" name="Footer Placeholder 48"/>
          <p:cNvSpPr>
            <a:spLocks noGrp="1"/>
          </p:cNvSpPr>
          <p:nvPr>
            <p:ph type="ftr" sz="quarter" idx="11"/>
          </p:nvPr>
        </p:nvSpPr>
        <p:spPr/>
        <p:txBody>
          <a:bodyPr/>
          <a:lstStyle/>
          <a:p>
            <a:r>
              <a:rPr lang="en-US" smtClean="0"/>
              <a:t>HDFS Vs. GFS, "Advanced Topics in Storage Systems" - Spring 2013</a:t>
            </a:r>
            <a:endParaRPr lang="he-IL"/>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rtl="0"/>
            <a:r>
              <a:rPr lang="en-US" dirty="0" smtClean="0"/>
              <a:t>Architecture Overview - GFS</a:t>
            </a:r>
            <a:endParaRPr lang="he-IL"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5496" y="1052737"/>
            <a:ext cx="9085809" cy="4392488"/>
          </a:xfrm>
          <a:prstGeom prst="rect">
            <a:avLst/>
          </a:prstGeom>
          <a:noFill/>
          <a:ln w="9525">
            <a:noFill/>
            <a:miter lim="800000"/>
            <a:headEnd/>
            <a:tailEnd/>
          </a:ln>
        </p:spPr>
      </p:pic>
      <p:sp>
        <p:nvSpPr>
          <p:cNvPr id="26" name="Slide Number Placeholder 25"/>
          <p:cNvSpPr>
            <a:spLocks noGrp="1"/>
          </p:cNvSpPr>
          <p:nvPr>
            <p:ph type="sldNum" sz="quarter" idx="12"/>
          </p:nvPr>
        </p:nvSpPr>
        <p:spPr/>
        <p:txBody>
          <a:bodyPr/>
          <a:lstStyle/>
          <a:p>
            <a:fld id="{CDD32F92-D3E0-4EF2-8679-BD4CE7A399F6}" type="slidenum">
              <a:rPr lang="he-IL" smtClean="0"/>
              <a:pPr/>
              <a:t>14</a:t>
            </a:fld>
            <a:endParaRPr lang="he-IL"/>
          </a:p>
        </p:txBody>
      </p:sp>
      <p:sp>
        <p:nvSpPr>
          <p:cNvPr id="27" name="Footer Placeholder 26"/>
          <p:cNvSpPr>
            <a:spLocks noGrp="1"/>
          </p:cNvSpPr>
          <p:nvPr>
            <p:ph type="ftr" sz="quarter" idx="11"/>
          </p:nvPr>
        </p:nvSpPr>
        <p:spPr/>
        <p:txBody>
          <a:bodyPr/>
          <a:lstStyle/>
          <a:p>
            <a:r>
              <a:rPr lang="en-US" smtClean="0"/>
              <a:t>HDFS Vs. GFS, "Advanced Topics in Storage Systems" - Spring 2013</a:t>
            </a:r>
            <a:endParaRPr lang="he-IL"/>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Architecture Overview - HDFS</a:t>
            </a:r>
            <a:endParaRPr lang="he-IL"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643571" y="1504533"/>
            <a:ext cx="7528829" cy="4156715"/>
          </a:xfrm>
          <a:prstGeom prst="rect">
            <a:avLst/>
          </a:prstGeom>
          <a:noFill/>
          <a:ln w="9525">
            <a:noFill/>
            <a:miter lim="800000"/>
            <a:headEnd/>
            <a:tailEnd/>
          </a:ln>
        </p:spPr>
      </p:pic>
      <p:pic>
        <p:nvPicPr>
          <p:cNvPr id="5" name="Picture 4" descr="draft_lens17965118module151056347photo_1308886598Doug-YellowHadoop-300-wtm.jpg"/>
          <p:cNvPicPr>
            <a:picLocks noChangeAspect="1"/>
          </p:cNvPicPr>
          <p:nvPr/>
        </p:nvPicPr>
        <p:blipFill>
          <a:blip r:embed="rId3" cstate="print"/>
          <a:stretch>
            <a:fillRect/>
          </a:stretch>
        </p:blipFill>
        <p:spPr>
          <a:xfrm rot="356222">
            <a:off x="7434427" y="4384813"/>
            <a:ext cx="1905000" cy="2537460"/>
          </a:xfrm>
          <a:prstGeom prst="rect">
            <a:avLst/>
          </a:prstGeom>
        </p:spPr>
      </p:pic>
      <p:sp>
        <p:nvSpPr>
          <p:cNvPr id="10" name="Slide Number Placeholder 9"/>
          <p:cNvSpPr>
            <a:spLocks noGrp="1"/>
          </p:cNvSpPr>
          <p:nvPr>
            <p:ph type="sldNum" sz="quarter" idx="12"/>
          </p:nvPr>
        </p:nvSpPr>
        <p:spPr/>
        <p:txBody>
          <a:bodyPr/>
          <a:lstStyle/>
          <a:p>
            <a:fld id="{CDD32F92-D3E0-4EF2-8679-BD4CE7A399F6}" type="slidenum">
              <a:rPr lang="he-IL" smtClean="0"/>
              <a:pPr/>
              <a:t>15</a:t>
            </a:fld>
            <a:endParaRPr lang="he-IL"/>
          </a:p>
        </p:txBody>
      </p:sp>
      <p:sp>
        <p:nvSpPr>
          <p:cNvPr id="11" name="Footer Placeholder 10"/>
          <p:cNvSpPr>
            <a:spLocks noGrp="1"/>
          </p:cNvSpPr>
          <p:nvPr>
            <p:ph type="ftr" sz="quarter" idx="11"/>
          </p:nvPr>
        </p:nvSpPr>
        <p:spPr/>
        <p:txBody>
          <a:bodyPr/>
          <a:lstStyle/>
          <a:p>
            <a:r>
              <a:rPr lang="en-US" smtClean="0"/>
              <a:t>HDFS Vs. GFS, "Advanced Topics in Storage Systems" - Spring 2013</a:t>
            </a:r>
            <a:endParaRPr lang="he-IL"/>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075240" cy="4525963"/>
          </a:xfrm>
        </p:spPr>
        <p:txBody>
          <a:bodyPr>
            <a:normAutofit fontScale="92500" lnSpcReduction="10000"/>
          </a:bodyPr>
          <a:lstStyle/>
          <a:p>
            <a:pPr algn="l" rtl="0"/>
            <a:r>
              <a:rPr lang="en-US" dirty="0" smtClean="0"/>
              <a:t>Data Flow (I/O operations) – GFS</a:t>
            </a:r>
          </a:p>
          <a:p>
            <a:pPr lvl="1" algn="l" rtl="0"/>
            <a:r>
              <a:rPr lang="en-US" dirty="0" smtClean="0"/>
              <a:t>Leases at primary (60 sec. default)</a:t>
            </a:r>
          </a:p>
          <a:p>
            <a:pPr lvl="1" algn="l" rtl="0"/>
            <a:r>
              <a:rPr lang="en-US" dirty="0" smtClean="0"/>
              <a:t>Client read -</a:t>
            </a:r>
          </a:p>
          <a:p>
            <a:pPr lvl="2" algn="l" rtl="0"/>
            <a:r>
              <a:rPr lang="en-US" dirty="0" smtClean="0"/>
              <a:t>Sends request to master</a:t>
            </a:r>
          </a:p>
          <a:p>
            <a:pPr lvl="2" algn="l" rtl="0"/>
            <a:r>
              <a:rPr lang="en-US" dirty="0" smtClean="0"/>
              <a:t>Caches list of replicas </a:t>
            </a:r>
          </a:p>
          <a:p>
            <a:pPr lvl="2" algn="l" rtl="0">
              <a:buNone/>
            </a:pPr>
            <a:r>
              <a:rPr lang="en-US" dirty="0" smtClean="0"/>
              <a:t>	locations for a limited time.</a:t>
            </a:r>
          </a:p>
          <a:p>
            <a:pPr lvl="1" algn="l" rtl="0"/>
            <a:r>
              <a:rPr lang="en-US" dirty="0" smtClean="0"/>
              <a:t>Client Write – </a:t>
            </a:r>
          </a:p>
          <a:p>
            <a:pPr lvl="2" algn="l" rtl="0">
              <a:lnSpc>
                <a:spcPct val="80000"/>
              </a:lnSpc>
            </a:pPr>
            <a:r>
              <a:rPr lang="en-US" dirty="0" smtClean="0"/>
              <a:t>1-2: client obtains replica</a:t>
            </a:r>
          </a:p>
          <a:p>
            <a:pPr lvl="2" algn="l" rtl="0">
              <a:lnSpc>
                <a:spcPct val="80000"/>
              </a:lnSpc>
              <a:buNone/>
            </a:pPr>
            <a:r>
              <a:rPr lang="en-US" dirty="0" smtClean="0"/>
              <a:t>	locations and identity of primary replica</a:t>
            </a:r>
          </a:p>
          <a:p>
            <a:pPr lvl="2" algn="l" rtl="0">
              <a:lnSpc>
                <a:spcPct val="80000"/>
              </a:lnSpc>
            </a:pPr>
            <a:r>
              <a:rPr lang="en-US" dirty="0" smtClean="0"/>
              <a:t>3: client pushes data to replicas </a:t>
            </a:r>
          </a:p>
          <a:p>
            <a:pPr lvl="2" algn="l" rtl="0">
              <a:lnSpc>
                <a:spcPct val="80000"/>
              </a:lnSpc>
              <a:buNone/>
            </a:pPr>
            <a:r>
              <a:rPr lang="en-US" dirty="0" smtClean="0"/>
              <a:t>	(stored in LRU buffer by chunk servers holding replicas)</a:t>
            </a:r>
          </a:p>
          <a:p>
            <a:pPr lvl="2" algn="l" rtl="0">
              <a:lnSpc>
                <a:spcPct val="80000"/>
              </a:lnSpc>
            </a:pPr>
            <a:r>
              <a:rPr lang="en-US" dirty="0" smtClean="0"/>
              <a:t>4: client issues update request to primary</a:t>
            </a:r>
          </a:p>
          <a:p>
            <a:pPr lvl="2" algn="l" rtl="0">
              <a:lnSpc>
                <a:spcPct val="80000"/>
              </a:lnSpc>
            </a:pPr>
            <a:r>
              <a:rPr lang="en-US" dirty="0" smtClean="0"/>
              <a:t>5: primary forwards/performs write request</a:t>
            </a:r>
          </a:p>
          <a:p>
            <a:pPr lvl="2" algn="l" rtl="0">
              <a:lnSpc>
                <a:spcPct val="80000"/>
              </a:lnSpc>
            </a:pPr>
            <a:r>
              <a:rPr lang="en-US" dirty="0" smtClean="0"/>
              <a:t>6: primary receives replies from replica</a:t>
            </a:r>
          </a:p>
          <a:p>
            <a:pPr lvl="2" algn="l" rtl="0">
              <a:lnSpc>
                <a:spcPct val="80000"/>
              </a:lnSpc>
            </a:pPr>
            <a:r>
              <a:rPr lang="en-US" dirty="0" smtClean="0"/>
              <a:t>7: primary replies to client</a:t>
            </a:r>
          </a:p>
          <a:p>
            <a:pPr lvl="1" algn="l" rtl="0"/>
            <a:endParaRPr lang="en-US" dirty="0" smtClean="0"/>
          </a:p>
          <a:p>
            <a:pPr lvl="1" algn="l" rtl="0"/>
            <a:endParaRPr lang="en-US" dirty="0" smtClean="0"/>
          </a:p>
        </p:txBody>
      </p:sp>
      <p:sp>
        <p:nvSpPr>
          <p:cNvPr id="3" name="Title 2"/>
          <p:cNvSpPr>
            <a:spLocks noGrp="1"/>
          </p:cNvSpPr>
          <p:nvPr>
            <p:ph type="title"/>
          </p:nvPr>
        </p:nvSpPr>
        <p:spPr/>
        <p:txBody>
          <a:bodyPr/>
          <a:lstStyle/>
          <a:p>
            <a:r>
              <a:rPr lang="en-US" dirty="0" smtClean="0"/>
              <a:t>Architecture Comparison</a:t>
            </a:r>
            <a:endParaRPr lang="he-IL" dirty="0"/>
          </a:p>
        </p:txBody>
      </p:sp>
      <p:pic>
        <p:nvPicPr>
          <p:cNvPr id="6" name="Picture 1"/>
          <p:cNvPicPr>
            <a:picLocks noChangeAspect="1" noChangeArrowheads="1"/>
          </p:cNvPicPr>
          <p:nvPr/>
        </p:nvPicPr>
        <p:blipFill>
          <a:blip r:embed="rId2" cstate="print"/>
          <a:srcRect/>
          <a:stretch>
            <a:fillRect/>
          </a:stretch>
        </p:blipFill>
        <p:spPr bwMode="auto">
          <a:xfrm>
            <a:off x="5940152" y="1124744"/>
            <a:ext cx="3314638" cy="2924944"/>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CDD32F92-D3E0-4EF2-8679-BD4CE7A399F6}" type="slidenum">
              <a:rPr lang="he-IL" smtClean="0"/>
              <a:pPr/>
              <a:t>16</a:t>
            </a:fld>
            <a:endParaRPr lang="he-IL"/>
          </a:p>
        </p:txBody>
      </p:sp>
      <p:sp>
        <p:nvSpPr>
          <p:cNvPr id="11" name="Footer Placeholder 10"/>
          <p:cNvSpPr>
            <a:spLocks noGrp="1"/>
          </p:cNvSpPr>
          <p:nvPr>
            <p:ph type="ftr" sz="quarter" idx="11"/>
          </p:nvPr>
        </p:nvSpPr>
        <p:spPr/>
        <p:txBody>
          <a:bodyPr/>
          <a:lstStyle/>
          <a:p>
            <a:r>
              <a:rPr lang="en-US" smtClean="0"/>
              <a:t>HDFS Vs. GFS, "Advanced Topics in Storage Systems" - Spring 2013</a:t>
            </a:r>
            <a:endParaRPr lang="he-IL"/>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l" rtl="0"/>
            <a:r>
              <a:rPr lang="en-US" dirty="0" smtClean="0"/>
              <a:t>Data Flow (I/O operations) – HDFS</a:t>
            </a:r>
          </a:p>
          <a:p>
            <a:pPr lvl="1" algn="l" rtl="0"/>
            <a:r>
              <a:rPr lang="en-US" dirty="0" smtClean="0"/>
              <a:t>No Leases (client decides where to write)</a:t>
            </a:r>
          </a:p>
          <a:p>
            <a:pPr lvl="1" algn="l" rtl="0"/>
            <a:r>
              <a:rPr lang="en-US" dirty="0" smtClean="0"/>
              <a:t>Exposes the file’s block’s locations (enabling applications like </a:t>
            </a:r>
            <a:r>
              <a:rPr lang="en-US" dirty="0" err="1" smtClean="0"/>
              <a:t>MapReduce</a:t>
            </a:r>
            <a:r>
              <a:rPr lang="en-US" dirty="0" smtClean="0"/>
              <a:t> to schedule tasks).</a:t>
            </a:r>
          </a:p>
          <a:p>
            <a:pPr lvl="1" algn="l" rtl="0"/>
            <a:r>
              <a:rPr lang="en-US" dirty="0" smtClean="0"/>
              <a:t>Client read &amp; write – </a:t>
            </a:r>
          </a:p>
          <a:p>
            <a:pPr lvl="2" algn="l" rtl="0"/>
            <a:r>
              <a:rPr lang="en-US" dirty="0" smtClean="0"/>
              <a:t>Similar to GFS. </a:t>
            </a:r>
          </a:p>
          <a:p>
            <a:pPr lvl="2" algn="l" rtl="0"/>
            <a:r>
              <a:rPr lang="en-US" dirty="0" smtClean="0"/>
              <a:t>Mutation order is handled</a:t>
            </a:r>
          </a:p>
          <a:p>
            <a:pPr lvl="2" algn="l" rtl="0">
              <a:buNone/>
            </a:pPr>
            <a:r>
              <a:rPr lang="en-US" dirty="0" smtClean="0"/>
              <a:t>	with a client constructed</a:t>
            </a:r>
          </a:p>
          <a:p>
            <a:pPr lvl="2" algn="l" rtl="0">
              <a:buNone/>
            </a:pPr>
            <a:r>
              <a:rPr lang="en-US" dirty="0" smtClean="0"/>
              <a:t>	pipeline.</a:t>
            </a:r>
          </a:p>
          <a:p>
            <a:pPr lvl="1" algn="l" rtl="0"/>
            <a:endParaRPr lang="he-IL" dirty="0"/>
          </a:p>
        </p:txBody>
      </p:sp>
      <p:sp>
        <p:nvSpPr>
          <p:cNvPr id="3" name="Title 2"/>
          <p:cNvSpPr>
            <a:spLocks noGrp="1"/>
          </p:cNvSpPr>
          <p:nvPr>
            <p:ph type="title"/>
          </p:nvPr>
        </p:nvSpPr>
        <p:spPr/>
        <p:txBody>
          <a:bodyPr/>
          <a:lstStyle/>
          <a:p>
            <a:r>
              <a:rPr lang="en-US" dirty="0" smtClean="0"/>
              <a:t>Architecture Comparison</a:t>
            </a:r>
            <a:endParaRPr lang="he-IL" dirty="0"/>
          </a:p>
        </p:txBody>
      </p:sp>
      <p:pic>
        <p:nvPicPr>
          <p:cNvPr id="6" name="Picture 2"/>
          <p:cNvPicPr>
            <a:picLocks noChangeAspect="1" noChangeArrowheads="1"/>
          </p:cNvPicPr>
          <p:nvPr/>
        </p:nvPicPr>
        <p:blipFill>
          <a:blip r:embed="rId2" cstate="print"/>
          <a:srcRect/>
          <a:stretch>
            <a:fillRect/>
          </a:stretch>
        </p:blipFill>
        <p:spPr bwMode="auto">
          <a:xfrm>
            <a:off x="5024397" y="3140968"/>
            <a:ext cx="3545437" cy="3456384"/>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CDD32F92-D3E0-4EF2-8679-BD4CE7A399F6}" type="slidenum">
              <a:rPr lang="he-IL" smtClean="0"/>
              <a:pPr/>
              <a:t>17</a:t>
            </a:fld>
            <a:endParaRPr lang="he-IL"/>
          </a:p>
        </p:txBody>
      </p:sp>
      <p:sp>
        <p:nvSpPr>
          <p:cNvPr id="11" name="Footer Placeholder 10"/>
          <p:cNvSpPr>
            <a:spLocks noGrp="1"/>
          </p:cNvSpPr>
          <p:nvPr>
            <p:ph type="ftr" sz="quarter" idx="11"/>
          </p:nvPr>
        </p:nvSpPr>
        <p:spPr/>
        <p:txBody>
          <a:bodyPr/>
          <a:lstStyle/>
          <a:p>
            <a:r>
              <a:rPr lang="en-US" smtClean="0"/>
              <a:t>HDFS Vs. GFS, "Advanced Topics in Storage Systems" - Spring 2013</a:t>
            </a:r>
            <a:endParaRPr lang="he-IL"/>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l" rtl="0"/>
            <a:r>
              <a:rPr lang="en-US" dirty="0" smtClean="0"/>
              <a:t>Replica management – GFS &amp; HDFS</a:t>
            </a:r>
          </a:p>
          <a:p>
            <a:pPr lvl="1" algn="l" rtl="0"/>
            <a:r>
              <a:rPr lang="en-US" dirty="0" smtClean="0"/>
              <a:t>Placement policy</a:t>
            </a:r>
          </a:p>
          <a:p>
            <a:pPr lvl="2" algn="l" rtl="0"/>
            <a:r>
              <a:rPr lang="en-US" dirty="0" smtClean="0"/>
              <a:t>Minimizing write cost.</a:t>
            </a:r>
          </a:p>
          <a:p>
            <a:pPr lvl="2" algn="l" rtl="0"/>
            <a:r>
              <a:rPr lang="en-US" dirty="0" smtClean="0"/>
              <a:t>Reliability &amp; Availability – Different racks </a:t>
            </a:r>
          </a:p>
          <a:p>
            <a:pPr lvl="2" algn="l" rtl="0"/>
            <a:r>
              <a:rPr lang="en-US" dirty="0" smtClean="0"/>
              <a:t>No more than one replica on one node, and no more than two replica’s in the same rack (HDFS).	</a:t>
            </a:r>
          </a:p>
          <a:p>
            <a:pPr lvl="2" algn="l" rtl="0"/>
            <a:r>
              <a:rPr lang="en-US" dirty="0" smtClean="0"/>
              <a:t>Network bandwidth utilization – First block same as writer.</a:t>
            </a:r>
          </a:p>
          <a:p>
            <a:pPr lvl="2" algn="l" rtl="0"/>
            <a:endParaRPr lang="en-US" dirty="0" smtClean="0"/>
          </a:p>
          <a:p>
            <a:pPr lvl="1" algn="l" rtl="0"/>
            <a:endParaRPr lang="en-US" dirty="0" smtClean="0"/>
          </a:p>
          <a:p>
            <a:pPr algn="l" rtl="0"/>
            <a:endParaRPr lang="he-IL" dirty="0"/>
          </a:p>
        </p:txBody>
      </p:sp>
      <p:sp>
        <p:nvSpPr>
          <p:cNvPr id="3" name="Title 2"/>
          <p:cNvSpPr>
            <a:spLocks noGrp="1"/>
          </p:cNvSpPr>
          <p:nvPr>
            <p:ph type="title"/>
          </p:nvPr>
        </p:nvSpPr>
        <p:spPr/>
        <p:txBody>
          <a:bodyPr/>
          <a:lstStyle/>
          <a:p>
            <a:r>
              <a:rPr lang="en-US" dirty="0" smtClean="0"/>
              <a:t>Architecture Comparison</a:t>
            </a:r>
            <a:endParaRPr lang="he-IL" dirty="0"/>
          </a:p>
        </p:txBody>
      </p:sp>
      <p:pic>
        <p:nvPicPr>
          <p:cNvPr id="7" name="Picture 2"/>
          <p:cNvPicPr>
            <a:picLocks noChangeAspect="1" noChangeArrowheads="1"/>
          </p:cNvPicPr>
          <p:nvPr/>
        </p:nvPicPr>
        <p:blipFill>
          <a:blip r:embed="rId2" cstate="print"/>
          <a:srcRect/>
          <a:stretch>
            <a:fillRect/>
          </a:stretch>
        </p:blipFill>
        <p:spPr bwMode="auto">
          <a:xfrm>
            <a:off x="4139952" y="4293096"/>
            <a:ext cx="4297045" cy="1944216"/>
          </a:xfrm>
          <a:prstGeom prst="rect">
            <a:avLst/>
          </a:prstGeom>
          <a:noFill/>
          <a:ln w="9525">
            <a:noFill/>
            <a:miter lim="800000"/>
            <a:headEnd/>
            <a:tailEnd/>
          </a:ln>
        </p:spPr>
      </p:pic>
      <p:sp>
        <p:nvSpPr>
          <p:cNvPr id="12" name="Slide Number Placeholder 11"/>
          <p:cNvSpPr>
            <a:spLocks noGrp="1"/>
          </p:cNvSpPr>
          <p:nvPr>
            <p:ph type="sldNum" sz="quarter" idx="12"/>
          </p:nvPr>
        </p:nvSpPr>
        <p:spPr/>
        <p:txBody>
          <a:bodyPr/>
          <a:lstStyle/>
          <a:p>
            <a:fld id="{CDD32F92-D3E0-4EF2-8679-BD4CE7A399F6}" type="slidenum">
              <a:rPr lang="he-IL" smtClean="0"/>
              <a:pPr/>
              <a:t>18</a:t>
            </a:fld>
            <a:endParaRPr lang="he-IL"/>
          </a:p>
        </p:txBody>
      </p:sp>
      <p:sp>
        <p:nvSpPr>
          <p:cNvPr id="13" name="Footer Placeholder 12"/>
          <p:cNvSpPr>
            <a:spLocks noGrp="1"/>
          </p:cNvSpPr>
          <p:nvPr>
            <p:ph type="ftr" sz="quarter" idx="11"/>
          </p:nvPr>
        </p:nvSpPr>
        <p:spPr/>
        <p:txBody>
          <a:bodyPr/>
          <a:lstStyle/>
          <a:p>
            <a:r>
              <a:rPr lang="en-US" smtClean="0"/>
              <a:t>HDFS Vs. GFS, "Advanced Topics in Storage Systems" - Spring 2013</a:t>
            </a:r>
            <a:endParaRPr lang="he-IL"/>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l" rtl="0"/>
            <a:r>
              <a:rPr lang="en-US" dirty="0" smtClean="0"/>
              <a:t>Data balancing – GFS</a:t>
            </a:r>
          </a:p>
          <a:p>
            <a:pPr lvl="1" algn="l" rtl="0"/>
            <a:r>
              <a:rPr lang="en-US" sz="2000" dirty="0" smtClean="0"/>
              <a:t>Placing new replicas on </a:t>
            </a:r>
            <a:r>
              <a:rPr lang="en-US" sz="2000" dirty="0" err="1" smtClean="0"/>
              <a:t>chunkservers</a:t>
            </a:r>
            <a:r>
              <a:rPr lang="en-US" sz="2000" dirty="0" smtClean="0"/>
              <a:t> with below average disk space utilization</a:t>
            </a:r>
          </a:p>
          <a:p>
            <a:pPr lvl="1" algn="l" rtl="0"/>
            <a:r>
              <a:rPr lang="en-US" sz="2000" dirty="0" smtClean="0"/>
              <a:t>Master rebalances replicas periodically </a:t>
            </a:r>
          </a:p>
          <a:p>
            <a:pPr algn="l" rtl="0"/>
            <a:r>
              <a:rPr lang="en-US" dirty="0" smtClean="0"/>
              <a:t>Data balancing (The Balancer) – HDFS</a:t>
            </a:r>
          </a:p>
          <a:p>
            <a:pPr lvl="1" algn="l" rtl="0"/>
            <a:r>
              <a:rPr lang="en-US" sz="2000" dirty="0" smtClean="0"/>
              <a:t>Avoiding disk space utilization on write (prevents bottle-neck situation on a small subset of </a:t>
            </a:r>
            <a:r>
              <a:rPr lang="en-US" sz="2000" dirty="0" err="1" smtClean="0"/>
              <a:t>DataNodes</a:t>
            </a:r>
            <a:r>
              <a:rPr lang="en-US" sz="2000" dirty="0" smtClean="0"/>
              <a:t>).</a:t>
            </a:r>
          </a:p>
          <a:p>
            <a:pPr lvl="1" algn="l" rtl="0"/>
            <a:r>
              <a:rPr lang="en-US" sz="2000" dirty="0" smtClean="0"/>
              <a:t>Runs as an application in the cluster (by the cluster admin).</a:t>
            </a:r>
            <a:endParaRPr lang="en-US" sz="2000" dirty="0" smtClean="0"/>
          </a:p>
          <a:p>
            <a:pPr lvl="1" algn="l" rtl="0"/>
            <a:r>
              <a:rPr lang="en-US" sz="2000" dirty="0" smtClean="0"/>
              <a:t>Optimizes inter-rack communication.</a:t>
            </a:r>
          </a:p>
          <a:p>
            <a:pPr lvl="1" algn="l" rtl="0">
              <a:buNone/>
            </a:pPr>
            <a:endParaRPr lang="en-US" dirty="0" smtClean="0"/>
          </a:p>
          <a:p>
            <a:pPr lvl="1" algn="l" rtl="0"/>
            <a:endParaRPr lang="en-US" dirty="0" smtClean="0"/>
          </a:p>
        </p:txBody>
      </p:sp>
      <p:sp>
        <p:nvSpPr>
          <p:cNvPr id="3" name="Title 2"/>
          <p:cNvSpPr>
            <a:spLocks noGrp="1"/>
          </p:cNvSpPr>
          <p:nvPr>
            <p:ph type="title"/>
          </p:nvPr>
        </p:nvSpPr>
        <p:spPr/>
        <p:txBody>
          <a:bodyPr/>
          <a:lstStyle/>
          <a:p>
            <a:r>
              <a:rPr lang="en-US" dirty="0" smtClean="0"/>
              <a:t>Architecture Comparison</a:t>
            </a:r>
            <a:endParaRPr lang="he-IL" dirty="0"/>
          </a:p>
        </p:txBody>
      </p:sp>
      <p:pic>
        <p:nvPicPr>
          <p:cNvPr id="6" name="Picture 2"/>
          <p:cNvPicPr>
            <a:picLocks noChangeAspect="1" noChangeArrowheads="1"/>
          </p:cNvPicPr>
          <p:nvPr/>
        </p:nvPicPr>
        <p:blipFill>
          <a:blip r:embed="rId2" cstate="print"/>
          <a:srcRect/>
          <a:stretch>
            <a:fillRect/>
          </a:stretch>
        </p:blipFill>
        <p:spPr bwMode="auto">
          <a:xfrm>
            <a:off x="3275856" y="4725144"/>
            <a:ext cx="5976664" cy="1661960"/>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fld id="{CDD32F92-D3E0-4EF2-8679-BD4CE7A399F6}" type="slidenum">
              <a:rPr lang="he-IL" smtClean="0"/>
              <a:pPr/>
              <a:t>19</a:t>
            </a:fld>
            <a:endParaRPr lang="he-IL"/>
          </a:p>
        </p:txBody>
      </p:sp>
      <p:sp>
        <p:nvSpPr>
          <p:cNvPr id="12" name="Footer Placeholder 11"/>
          <p:cNvSpPr>
            <a:spLocks noGrp="1"/>
          </p:cNvSpPr>
          <p:nvPr>
            <p:ph type="ftr" sz="quarter" idx="11"/>
          </p:nvPr>
        </p:nvSpPr>
        <p:spPr/>
        <p:txBody>
          <a:bodyPr/>
          <a:lstStyle/>
          <a:p>
            <a:r>
              <a:rPr lang="en-US" smtClean="0"/>
              <a:t>HDFS Vs. GFS, "Advanced Topics in Storage Systems" - Spring 2013</a:t>
            </a:r>
            <a:endParaRPr lang="he-IL"/>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rtl="0"/>
            <a:r>
              <a:rPr lang="en-US" dirty="0" smtClean="0"/>
              <a:t>About &amp; Keywords</a:t>
            </a:r>
          </a:p>
          <a:p>
            <a:pPr algn="l" rtl="0"/>
            <a:r>
              <a:rPr lang="en-US" dirty="0" smtClean="0"/>
              <a:t>Motivation &amp; Purpose </a:t>
            </a:r>
          </a:p>
          <a:p>
            <a:pPr algn="l" rtl="0"/>
            <a:r>
              <a:rPr lang="en-US" dirty="0" smtClean="0"/>
              <a:t>Assumptions</a:t>
            </a:r>
          </a:p>
          <a:p>
            <a:pPr algn="l" rtl="0"/>
            <a:r>
              <a:rPr lang="en-US" dirty="0" smtClean="0"/>
              <a:t>Architecture overview &amp; Comparison</a:t>
            </a:r>
          </a:p>
          <a:p>
            <a:pPr algn="l" rtl="0"/>
            <a:r>
              <a:rPr lang="en-US" dirty="0" smtClean="0"/>
              <a:t>Measurements </a:t>
            </a:r>
          </a:p>
          <a:p>
            <a:pPr algn="l" rtl="0"/>
            <a:r>
              <a:rPr lang="en-US" dirty="0" smtClean="0"/>
              <a:t>How does it fit in?</a:t>
            </a:r>
          </a:p>
          <a:p>
            <a:pPr algn="l" rtl="0"/>
            <a:r>
              <a:rPr lang="en-US" dirty="0" smtClean="0"/>
              <a:t>The Future</a:t>
            </a:r>
          </a:p>
        </p:txBody>
      </p:sp>
      <p:sp>
        <p:nvSpPr>
          <p:cNvPr id="2" name="Title 1"/>
          <p:cNvSpPr>
            <a:spLocks noGrp="1"/>
          </p:cNvSpPr>
          <p:nvPr>
            <p:ph type="title"/>
          </p:nvPr>
        </p:nvSpPr>
        <p:spPr/>
        <p:txBody>
          <a:bodyPr/>
          <a:lstStyle/>
          <a:p>
            <a:r>
              <a:rPr lang="en-US" dirty="0" smtClean="0"/>
              <a:t>Outline</a:t>
            </a:r>
            <a:endParaRPr lang="he-IL" dirty="0"/>
          </a:p>
        </p:txBody>
      </p:sp>
      <p:sp>
        <p:nvSpPr>
          <p:cNvPr id="8" name="Slide Number Placeholder 7"/>
          <p:cNvSpPr>
            <a:spLocks noGrp="1"/>
          </p:cNvSpPr>
          <p:nvPr>
            <p:ph type="sldNum" sz="quarter" idx="12"/>
          </p:nvPr>
        </p:nvSpPr>
        <p:spPr/>
        <p:txBody>
          <a:bodyPr/>
          <a:lstStyle/>
          <a:p>
            <a:fld id="{CDD32F92-D3E0-4EF2-8679-BD4CE7A399F6}" type="slidenum">
              <a:rPr lang="he-IL" smtClean="0"/>
              <a:pPr/>
              <a:t>2</a:t>
            </a:fld>
            <a:endParaRPr lang="he-IL"/>
          </a:p>
        </p:txBody>
      </p:sp>
      <p:sp>
        <p:nvSpPr>
          <p:cNvPr id="9" name="Footer Placeholder 8"/>
          <p:cNvSpPr>
            <a:spLocks noGrp="1"/>
          </p:cNvSpPr>
          <p:nvPr>
            <p:ph type="ftr" sz="quarter" idx="11"/>
          </p:nvPr>
        </p:nvSpPr>
        <p:spPr/>
        <p:txBody>
          <a:bodyPr/>
          <a:lstStyle/>
          <a:p>
            <a:r>
              <a:rPr lang="en-US" smtClean="0"/>
              <a:t>HDFS Vs. GFS, "Advanced Topics in Storage Systems" - Spring 2013</a:t>
            </a:r>
            <a:endParaRPr lang="he-IL"/>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4738531"/>
          </a:xfrm>
        </p:spPr>
        <p:txBody>
          <a:bodyPr>
            <a:normAutofit fontScale="55000" lnSpcReduction="20000"/>
          </a:bodyPr>
          <a:lstStyle/>
          <a:p>
            <a:pPr algn="l" rtl="0"/>
            <a:r>
              <a:rPr lang="en-US" dirty="0" smtClean="0"/>
              <a:t>GFS’s consistency model</a:t>
            </a:r>
          </a:p>
          <a:p>
            <a:pPr algn="l" rtl="0"/>
            <a:endParaRPr lang="en-US" dirty="0" smtClean="0">
              <a:solidFill>
                <a:srgbClr val="FFC000"/>
              </a:solidFill>
            </a:endParaRPr>
          </a:p>
          <a:p>
            <a:pPr algn="l" rtl="0"/>
            <a:endParaRPr lang="en-US" dirty="0" smtClean="0">
              <a:solidFill>
                <a:srgbClr val="FFC000"/>
              </a:solidFill>
            </a:endParaRPr>
          </a:p>
          <a:p>
            <a:pPr algn="l" rtl="0"/>
            <a:endParaRPr lang="en-US" dirty="0" smtClean="0">
              <a:solidFill>
                <a:srgbClr val="FFC000"/>
              </a:solidFill>
            </a:endParaRPr>
          </a:p>
          <a:p>
            <a:pPr algn="l" rtl="0"/>
            <a:endParaRPr lang="en-US" dirty="0" smtClean="0">
              <a:solidFill>
                <a:srgbClr val="FFC000"/>
              </a:solidFill>
            </a:endParaRPr>
          </a:p>
          <a:p>
            <a:pPr algn="l" rtl="0"/>
            <a:endParaRPr lang="en-US" dirty="0" smtClean="0">
              <a:solidFill>
                <a:srgbClr val="FFC000"/>
              </a:solidFill>
            </a:endParaRPr>
          </a:p>
          <a:p>
            <a:pPr lvl="1" algn="l" rtl="0"/>
            <a:r>
              <a:rPr lang="en-US" dirty="0" smtClean="0"/>
              <a:t>Write</a:t>
            </a:r>
          </a:p>
          <a:p>
            <a:pPr lvl="2" algn="l" rtl="0"/>
            <a:r>
              <a:rPr lang="en-US" sz="2500" dirty="0" smtClean="0"/>
              <a:t>Large or cross-chunk writes are divided buy client into individual writes.</a:t>
            </a:r>
          </a:p>
          <a:p>
            <a:pPr lvl="1" algn="l" rtl="0"/>
            <a:r>
              <a:rPr lang="en-US" dirty="0" smtClean="0"/>
              <a:t>Record Append</a:t>
            </a:r>
          </a:p>
          <a:p>
            <a:pPr lvl="2" algn="l" rtl="0"/>
            <a:r>
              <a:rPr lang="en-US" sz="2200" dirty="0" smtClean="0"/>
              <a:t>GFS’s recommendation (preferred over write).</a:t>
            </a:r>
          </a:p>
          <a:p>
            <a:pPr lvl="2" algn="l" rtl="0"/>
            <a:r>
              <a:rPr lang="en-US" sz="2200" dirty="0" smtClean="0"/>
              <a:t>Client specifies only the data (no offset).</a:t>
            </a:r>
          </a:p>
          <a:p>
            <a:pPr lvl="2" algn="l" rtl="0"/>
            <a:r>
              <a:rPr lang="en-US" sz="2200" dirty="0" smtClean="0"/>
              <a:t>GFS chooses the offset and returns to client.</a:t>
            </a:r>
          </a:p>
          <a:p>
            <a:pPr lvl="2" algn="l" rtl="0"/>
            <a:r>
              <a:rPr lang="en-US" sz="2200" dirty="0" smtClean="0"/>
              <a:t>No locks and client synchronization is needed.</a:t>
            </a:r>
          </a:p>
          <a:p>
            <a:pPr lvl="2" algn="l" rtl="0"/>
            <a:r>
              <a:rPr lang="en-US" sz="2200" dirty="0" smtClean="0"/>
              <a:t>Atomically, at-least-once semantics.</a:t>
            </a:r>
          </a:p>
          <a:p>
            <a:pPr lvl="2" algn="l" rtl="0"/>
            <a:r>
              <a:rPr lang="en-US" sz="2200" dirty="0" smtClean="0"/>
              <a:t>Client retries </a:t>
            </a:r>
            <a:r>
              <a:rPr lang="en-US" sz="2200" dirty="0" err="1" smtClean="0"/>
              <a:t>faild</a:t>
            </a:r>
            <a:r>
              <a:rPr lang="en-US" sz="2200" dirty="0" smtClean="0"/>
              <a:t> operations.</a:t>
            </a:r>
          </a:p>
          <a:p>
            <a:pPr lvl="2" algn="l" rtl="0"/>
            <a:r>
              <a:rPr lang="en-US" sz="2200" dirty="0" smtClean="0"/>
              <a:t>Defined in regions of successful appends, but may have undefined intervening regions</a:t>
            </a:r>
            <a:r>
              <a:rPr lang="en-US" dirty="0" smtClean="0"/>
              <a:t>.</a:t>
            </a:r>
          </a:p>
          <a:p>
            <a:pPr lvl="1" algn="l" rtl="0"/>
            <a:r>
              <a:rPr lang="en-US" dirty="0" smtClean="0"/>
              <a:t>Application Safeguard</a:t>
            </a:r>
          </a:p>
          <a:p>
            <a:pPr lvl="2" algn="l" rtl="0"/>
            <a:r>
              <a:rPr lang="en-US" sz="2200" dirty="0" smtClean="0"/>
              <a:t>Insert checksums in records </a:t>
            </a:r>
          </a:p>
          <a:p>
            <a:pPr lvl="2" algn="l" rtl="0">
              <a:buNone/>
            </a:pPr>
            <a:r>
              <a:rPr lang="en-US" sz="2200" dirty="0" smtClean="0"/>
              <a:t>	headers to detect fragments.</a:t>
            </a:r>
          </a:p>
          <a:p>
            <a:pPr lvl="2" algn="l" rtl="0"/>
            <a:r>
              <a:rPr lang="en-US" sz="2200" dirty="0" smtClean="0"/>
              <a:t>Insert sequence numbers to </a:t>
            </a:r>
          </a:p>
          <a:p>
            <a:pPr lvl="2" algn="l" rtl="0">
              <a:buNone/>
            </a:pPr>
            <a:r>
              <a:rPr lang="en-US" sz="2200" dirty="0" smtClean="0"/>
              <a:t>	detect duplications.</a:t>
            </a:r>
          </a:p>
          <a:p>
            <a:pPr lvl="1" algn="l" rtl="0"/>
            <a:endParaRPr lang="en-US" dirty="0" smtClean="0"/>
          </a:p>
          <a:p>
            <a:pPr lvl="1" algn="l" rtl="0"/>
            <a:endParaRPr lang="en-US" dirty="0" smtClean="0"/>
          </a:p>
        </p:txBody>
      </p:sp>
      <p:sp>
        <p:nvSpPr>
          <p:cNvPr id="3" name="Title 2"/>
          <p:cNvSpPr>
            <a:spLocks noGrp="1"/>
          </p:cNvSpPr>
          <p:nvPr>
            <p:ph type="title"/>
          </p:nvPr>
        </p:nvSpPr>
        <p:spPr/>
        <p:txBody>
          <a:bodyPr/>
          <a:lstStyle/>
          <a:p>
            <a:r>
              <a:rPr lang="en-US" dirty="0" smtClean="0"/>
              <a:t>Architecture Comparison</a:t>
            </a:r>
            <a:endParaRPr lang="he-IL" dirty="0"/>
          </a:p>
        </p:txBody>
      </p:sp>
      <p:grpSp>
        <p:nvGrpSpPr>
          <p:cNvPr id="5" name="Group 60"/>
          <p:cNvGrpSpPr>
            <a:grpSpLocks/>
          </p:cNvGrpSpPr>
          <p:nvPr/>
        </p:nvGrpSpPr>
        <p:grpSpPr bwMode="auto">
          <a:xfrm>
            <a:off x="2915816" y="1700808"/>
            <a:ext cx="5849119" cy="1080120"/>
            <a:chOff x="960" y="888"/>
            <a:chExt cx="4002" cy="807"/>
          </a:xfrm>
        </p:grpSpPr>
        <p:grpSp>
          <p:nvGrpSpPr>
            <p:cNvPr id="7" name="Group 58"/>
            <p:cNvGrpSpPr>
              <a:grpSpLocks/>
            </p:cNvGrpSpPr>
            <p:nvPr/>
          </p:nvGrpSpPr>
          <p:grpSpPr bwMode="auto">
            <a:xfrm>
              <a:off x="2256" y="888"/>
              <a:ext cx="1266" cy="807"/>
              <a:chOff x="816" y="912"/>
              <a:chExt cx="1266" cy="807"/>
            </a:xfrm>
          </p:grpSpPr>
          <p:grpSp>
            <p:nvGrpSpPr>
              <p:cNvPr id="42" name="Group 39"/>
              <p:cNvGrpSpPr>
                <a:grpSpLocks/>
              </p:cNvGrpSpPr>
              <p:nvPr/>
            </p:nvGrpSpPr>
            <p:grpSpPr bwMode="auto">
              <a:xfrm>
                <a:off x="912" y="912"/>
                <a:ext cx="1170" cy="528"/>
                <a:chOff x="1008" y="1344"/>
                <a:chExt cx="1170" cy="528"/>
              </a:xfrm>
            </p:grpSpPr>
            <p:grpSp>
              <p:nvGrpSpPr>
                <p:cNvPr id="44" name="Group 16"/>
                <p:cNvGrpSpPr>
                  <a:grpSpLocks/>
                </p:cNvGrpSpPr>
                <p:nvPr/>
              </p:nvGrpSpPr>
              <p:grpSpPr bwMode="auto">
                <a:xfrm>
                  <a:off x="1008" y="1632"/>
                  <a:ext cx="720" cy="240"/>
                  <a:chOff x="1008" y="1632"/>
                  <a:chExt cx="720" cy="240"/>
                </a:xfrm>
              </p:grpSpPr>
              <p:sp>
                <p:nvSpPr>
                  <p:cNvPr id="53" name="Rectangle 6"/>
                  <p:cNvSpPr>
                    <a:spLocks noChangeArrowheads="1"/>
                  </p:cNvSpPr>
                  <p:nvPr/>
                </p:nvSpPr>
                <p:spPr bwMode="auto">
                  <a:xfrm>
                    <a:off x="1008" y="1632"/>
                    <a:ext cx="144" cy="2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4" name="Rectangle 8"/>
                  <p:cNvSpPr>
                    <a:spLocks noChangeArrowheads="1"/>
                  </p:cNvSpPr>
                  <p:nvPr/>
                </p:nvSpPr>
                <p:spPr bwMode="auto">
                  <a:xfrm>
                    <a:off x="1296" y="1632"/>
                    <a:ext cx="144" cy="2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5" name="Rectangle 9"/>
                  <p:cNvSpPr>
                    <a:spLocks noChangeArrowheads="1"/>
                  </p:cNvSpPr>
                  <p:nvPr/>
                </p:nvSpPr>
                <p:spPr bwMode="auto">
                  <a:xfrm>
                    <a:off x="1152" y="1632"/>
                    <a:ext cx="144" cy="240"/>
                  </a:xfrm>
                  <a:prstGeom prst="rect">
                    <a:avLst/>
                  </a:prstGeom>
                  <a:solidFill>
                    <a:srgbClr val="66CCFF"/>
                  </a:solidFill>
                  <a:ln w="9525">
                    <a:solidFill>
                      <a:schemeClr val="tx1"/>
                    </a:solidFill>
                    <a:miter lim="800000"/>
                    <a:headEnd/>
                    <a:tailEnd/>
                  </a:ln>
                  <a:effectLst/>
                </p:spPr>
                <p:txBody>
                  <a:bodyPr wrap="none" anchor="ctr"/>
                  <a:lstStyle/>
                  <a:p>
                    <a:endParaRPr lang="en-US"/>
                  </a:p>
                </p:txBody>
              </p:sp>
              <p:sp>
                <p:nvSpPr>
                  <p:cNvPr id="56" name="Rectangle 10"/>
                  <p:cNvSpPr>
                    <a:spLocks noChangeArrowheads="1"/>
                  </p:cNvSpPr>
                  <p:nvPr/>
                </p:nvSpPr>
                <p:spPr bwMode="auto">
                  <a:xfrm>
                    <a:off x="1440" y="1632"/>
                    <a:ext cx="144" cy="240"/>
                  </a:xfrm>
                  <a:prstGeom prst="rect">
                    <a:avLst/>
                  </a:prstGeom>
                  <a:solidFill>
                    <a:srgbClr val="66CCFF"/>
                  </a:solidFill>
                  <a:ln w="9525">
                    <a:solidFill>
                      <a:schemeClr val="tx1"/>
                    </a:solidFill>
                    <a:miter lim="800000"/>
                    <a:headEnd/>
                    <a:tailEnd/>
                  </a:ln>
                  <a:effectLst/>
                </p:spPr>
                <p:txBody>
                  <a:bodyPr wrap="none" anchor="ctr"/>
                  <a:lstStyle/>
                  <a:p>
                    <a:endParaRPr lang="en-US"/>
                  </a:p>
                </p:txBody>
              </p:sp>
              <p:sp>
                <p:nvSpPr>
                  <p:cNvPr id="57" name="Rectangle 12"/>
                  <p:cNvSpPr>
                    <a:spLocks noChangeArrowheads="1"/>
                  </p:cNvSpPr>
                  <p:nvPr/>
                </p:nvSpPr>
                <p:spPr bwMode="auto">
                  <a:xfrm>
                    <a:off x="1584" y="1632"/>
                    <a:ext cx="144" cy="2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45" name="Group 17"/>
                <p:cNvGrpSpPr>
                  <a:grpSpLocks/>
                </p:cNvGrpSpPr>
                <p:nvPr/>
              </p:nvGrpSpPr>
              <p:grpSpPr bwMode="auto">
                <a:xfrm>
                  <a:off x="1008" y="1344"/>
                  <a:ext cx="720" cy="240"/>
                  <a:chOff x="1008" y="1632"/>
                  <a:chExt cx="720" cy="240"/>
                </a:xfrm>
              </p:grpSpPr>
              <p:sp>
                <p:nvSpPr>
                  <p:cNvPr id="48" name="Rectangle 18"/>
                  <p:cNvSpPr>
                    <a:spLocks noChangeArrowheads="1"/>
                  </p:cNvSpPr>
                  <p:nvPr/>
                </p:nvSpPr>
                <p:spPr bwMode="auto">
                  <a:xfrm>
                    <a:off x="1008" y="1632"/>
                    <a:ext cx="144" cy="2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9" name="Rectangle 19"/>
                  <p:cNvSpPr>
                    <a:spLocks noChangeArrowheads="1"/>
                  </p:cNvSpPr>
                  <p:nvPr/>
                </p:nvSpPr>
                <p:spPr bwMode="auto">
                  <a:xfrm>
                    <a:off x="1296" y="1632"/>
                    <a:ext cx="144" cy="2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0" name="Rectangle 20"/>
                  <p:cNvSpPr>
                    <a:spLocks noChangeArrowheads="1"/>
                  </p:cNvSpPr>
                  <p:nvPr/>
                </p:nvSpPr>
                <p:spPr bwMode="auto">
                  <a:xfrm>
                    <a:off x="1152" y="1632"/>
                    <a:ext cx="144" cy="240"/>
                  </a:xfrm>
                  <a:prstGeom prst="rect">
                    <a:avLst/>
                  </a:prstGeom>
                  <a:solidFill>
                    <a:srgbClr val="66CCFF"/>
                  </a:solidFill>
                  <a:ln w="9525">
                    <a:solidFill>
                      <a:schemeClr val="tx1"/>
                    </a:solidFill>
                    <a:miter lim="800000"/>
                    <a:headEnd/>
                    <a:tailEnd/>
                  </a:ln>
                  <a:effectLst/>
                </p:spPr>
                <p:txBody>
                  <a:bodyPr wrap="none" anchor="ctr"/>
                  <a:lstStyle/>
                  <a:p>
                    <a:endParaRPr lang="en-US"/>
                  </a:p>
                </p:txBody>
              </p:sp>
              <p:sp>
                <p:nvSpPr>
                  <p:cNvPr id="51" name="Rectangle 21"/>
                  <p:cNvSpPr>
                    <a:spLocks noChangeArrowheads="1"/>
                  </p:cNvSpPr>
                  <p:nvPr/>
                </p:nvSpPr>
                <p:spPr bwMode="auto">
                  <a:xfrm>
                    <a:off x="1440" y="1632"/>
                    <a:ext cx="144" cy="240"/>
                  </a:xfrm>
                  <a:prstGeom prst="rect">
                    <a:avLst/>
                  </a:prstGeom>
                  <a:solidFill>
                    <a:srgbClr val="66CCFF"/>
                  </a:solidFill>
                  <a:ln w="9525">
                    <a:solidFill>
                      <a:schemeClr val="tx1"/>
                    </a:solidFill>
                    <a:miter lim="800000"/>
                    <a:headEnd/>
                    <a:tailEnd/>
                  </a:ln>
                  <a:effectLst/>
                </p:spPr>
                <p:txBody>
                  <a:bodyPr wrap="none" anchor="ctr"/>
                  <a:lstStyle/>
                  <a:p>
                    <a:endParaRPr lang="en-US"/>
                  </a:p>
                </p:txBody>
              </p:sp>
              <p:sp>
                <p:nvSpPr>
                  <p:cNvPr id="52" name="Rectangle 22"/>
                  <p:cNvSpPr>
                    <a:spLocks noChangeArrowheads="1"/>
                  </p:cNvSpPr>
                  <p:nvPr/>
                </p:nvSpPr>
                <p:spPr bwMode="auto">
                  <a:xfrm>
                    <a:off x="1584" y="1632"/>
                    <a:ext cx="144" cy="2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46" name="Text Box 32"/>
                <p:cNvSpPr txBox="1">
                  <a:spLocks noChangeArrowheads="1"/>
                </p:cNvSpPr>
                <p:nvPr/>
              </p:nvSpPr>
              <p:spPr bwMode="auto">
                <a:xfrm>
                  <a:off x="1728" y="1392"/>
                  <a:ext cx="450" cy="154"/>
                </a:xfrm>
                <a:prstGeom prst="rect">
                  <a:avLst/>
                </a:prstGeom>
                <a:noFill/>
                <a:ln w="9525">
                  <a:noFill/>
                  <a:miter lim="800000"/>
                  <a:headEnd/>
                  <a:tailEnd/>
                </a:ln>
                <a:effectLst/>
              </p:spPr>
              <p:txBody>
                <a:bodyPr wrap="none">
                  <a:spAutoFit/>
                </a:bodyPr>
                <a:lstStyle/>
                <a:p>
                  <a:r>
                    <a:rPr lang="en-US" sz="1000">
                      <a:latin typeface="Arial Black" pitchFamily="34" charset="0"/>
                    </a:rPr>
                    <a:t>primary</a:t>
                  </a:r>
                </a:p>
              </p:txBody>
            </p:sp>
            <p:sp>
              <p:nvSpPr>
                <p:cNvPr id="47" name="Text Box 33"/>
                <p:cNvSpPr txBox="1">
                  <a:spLocks noChangeArrowheads="1"/>
                </p:cNvSpPr>
                <p:nvPr/>
              </p:nvSpPr>
              <p:spPr bwMode="auto">
                <a:xfrm>
                  <a:off x="1728" y="1680"/>
                  <a:ext cx="418" cy="154"/>
                </a:xfrm>
                <a:prstGeom prst="rect">
                  <a:avLst/>
                </a:prstGeom>
                <a:noFill/>
                <a:ln w="9525">
                  <a:noFill/>
                  <a:miter lim="800000"/>
                  <a:headEnd/>
                  <a:tailEnd/>
                </a:ln>
                <a:effectLst/>
              </p:spPr>
              <p:txBody>
                <a:bodyPr wrap="none">
                  <a:spAutoFit/>
                </a:bodyPr>
                <a:lstStyle/>
                <a:p>
                  <a:r>
                    <a:rPr lang="en-US" sz="1000">
                      <a:latin typeface="Arial Black" pitchFamily="34" charset="0"/>
                    </a:rPr>
                    <a:t>replica</a:t>
                  </a:r>
                </a:p>
              </p:txBody>
            </p:sp>
          </p:grpSp>
          <p:sp>
            <p:nvSpPr>
              <p:cNvPr id="43" name="Text Box 52"/>
              <p:cNvSpPr txBox="1">
                <a:spLocks noChangeArrowheads="1"/>
              </p:cNvSpPr>
              <p:nvPr/>
            </p:nvSpPr>
            <p:spPr bwMode="auto">
              <a:xfrm>
                <a:off x="816" y="1488"/>
                <a:ext cx="948" cy="231"/>
              </a:xfrm>
              <a:prstGeom prst="rect">
                <a:avLst/>
              </a:prstGeom>
              <a:noFill/>
              <a:ln w="9525">
                <a:noFill/>
                <a:miter lim="800000"/>
                <a:headEnd/>
                <a:tailEnd/>
              </a:ln>
              <a:effectLst/>
            </p:spPr>
            <p:txBody>
              <a:bodyPr wrap="none">
                <a:spAutoFit/>
              </a:bodyPr>
              <a:lstStyle/>
              <a:p>
                <a:r>
                  <a:rPr lang="en-US" sz="1800">
                    <a:latin typeface="Arial Black" pitchFamily="34" charset="0"/>
                  </a:rPr>
                  <a:t>consistent</a:t>
                </a:r>
              </a:p>
            </p:txBody>
          </p:sp>
        </p:grpSp>
        <p:grpSp>
          <p:nvGrpSpPr>
            <p:cNvPr id="8" name="Group 57"/>
            <p:cNvGrpSpPr>
              <a:grpSpLocks/>
            </p:cNvGrpSpPr>
            <p:nvPr/>
          </p:nvGrpSpPr>
          <p:grpSpPr bwMode="auto">
            <a:xfrm>
              <a:off x="960" y="888"/>
              <a:ext cx="1180" cy="807"/>
              <a:chOff x="2276" y="912"/>
              <a:chExt cx="1180" cy="807"/>
            </a:xfrm>
          </p:grpSpPr>
          <p:grpSp>
            <p:nvGrpSpPr>
              <p:cNvPr id="26" name="Group 40"/>
              <p:cNvGrpSpPr>
                <a:grpSpLocks/>
              </p:cNvGrpSpPr>
              <p:nvPr/>
            </p:nvGrpSpPr>
            <p:grpSpPr bwMode="auto">
              <a:xfrm>
                <a:off x="2286" y="912"/>
                <a:ext cx="1170" cy="528"/>
                <a:chOff x="1008" y="1968"/>
                <a:chExt cx="1170" cy="528"/>
              </a:xfrm>
            </p:grpSpPr>
            <p:grpSp>
              <p:nvGrpSpPr>
                <p:cNvPr id="28" name="Group 25"/>
                <p:cNvGrpSpPr>
                  <a:grpSpLocks/>
                </p:cNvGrpSpPr>
                <p:nvPr/>
              </p:nvGrpSpPr>
              <p:grpSpPr bwMode="auto">
                <a:xfrm>
                  <a:off x="1008" y="1968"/>
                  <a:ext cx="720" cy="240"/>
                  <a:chOff x="1008" y="1968"/>
                  <a:chExt cx="720" cy="240"/>
                </a:xfrm>
              </p:grpSpPr>
              <p:sp>
                <p:nvSpPr>
                  <p:cNvPr id="37" name="Rectangle 7"/>
                  <p:cNvSpPr>
                    <a:spLocks noChangeArrowheads="1"/>
                  </p:cNvSpPr>
                  <p:nvPr/>
                </p:nvSpPr>
                <p:spPr bwMode="auto">
                  <a:xfrm>
                    <a:off x="1008" y="1968"/>
                    <a:ext cx="144" cy="2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8" name="Rectangle 11"/>
                  <p:cNvSpPr>
                    <a:spLocks noChangeArrowheads="1"/>
                  </p:cNvSpPr>
                  <p:nvPr/>
                </p:nvSpPr>
                <p:spPr bwMode="auto">
                  <a:xfrm>
                    <a:off x="1440" y="1968"/>
                    <a:ext cx="144" cy="240"/>
                  </a:xfrm>
                  <a:prstGeom prst="rect">
                    <a:avLst/>
                  </a:prstGeom>
                  <a:solidFill>
                    <a:srgbClr val="66CCFF"/>
                  </a:solidFill>
                  <a:ln w="9525">
                    <a:solidFill>
                      <a:schemeClr val="tx1"/>
                    </a:solidFill>
                    <a:miter lim="800000"/>
                    <a:headEnd/>
                    <a:tailEnd/>
                  </a:ln>
                  <a:effectLst/>
                </p:spPr>
                <p:txBody>
                  <a:bodyPr wrap="none" anchor="ctr"/>
                  <a:lstStyle/>
                  <a:p>
                    <a:endParaRPr lang="en-US"/>
                  </a:p>
                </p:txBody>
              </p:sp>
              <p:sp>
                <p:nvSpPr>
                  <p:cNvPr id="39" name="Rectangle 13"/>
                  <p:cNvSpPr>
                    <a:spLocks noChangeArrowheads="1"/>
                  </p:cNvSpPr>
                  <p:nvPr/>
                </p:nvSpPr>
                <p:spPr bwMode="auto">
                  <a:xfrm>
                    <a:off x="1152" y="1968"/>
                    <a:ext cx="144" cy="2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0" name="Rectangle 14"/>
                  <p:cNvSpPr>
                    <a:spLocks noChangeArrowheads="1"/>
                  </p:cNvSpPr>
                  <p:nvPr/>
                </p:nvSpPr>
                <p:spPr bwMode="auto">
                  <a:xfrm>
                    <a:off x="1296" y="1968"/>
                    <a:ext cx="144" cy="2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1" name="Rectangle 15"/>
                  <p:cNvSpPr>
                    <a:spLocks noChangeArrowheads="1"/>
                  </p:cNvSpPr>
                  <p:nvPr/>
                </p:nvSpPr>
                <p:spPr bwMode="auto">
                  <a:xfrm>
                    <a:off x="1584" y="1968"/>
                    <a:ext cx="144" cy="240"/>
                  </a:xfrm>
                  <a:prstGeom prst="rect">
                    <a:avLst/>
                  </a:prstGeom>
                  <a:solidFill>
                    <a:srgbClr val="66CCFF"/>
                  </a:solidFill>
                  <a:ln w="9525">
                    <a:solidFill>
                      <a:schemeClr val="tx1"/>
                    </a:solidFill>
                    <a:miter lim="800000"/>
                    <a:headEnd/>
                    <a:tailEnd/>
                  </a:ln>
                  <a:effectLst/>
                </p:spPr>
                <p:txBody>
                  <a:bodyPr wrap="none" anchor="ctr"/>
                  <a:lstStyle/>
                  <a:p>
                    <a:endParaRPr lang="en-US"/>
                  </a:p>
                </p:txBody>
              </p:sp>
            </p:grpSp>
            <p:grpSp>
              <p:nvGrpSpPr>
                <p:cNvPr id="29" name="Group 26"/>
                <p:cNvGrpSpPr>
                  <a:grpSpLocks/>
                </p:cNvGrpSpPr>
                <p:nvPr/>
              </p:nvGrpSpPr>
              <p:grpSpPr bwMode="auto">
                <a:xfrm>
                  <a:off x="1008" y="2256"/>
                  <a:ext cx="720" cy="240"/>
                  <a:chOff x="1008" y="1968"/>
                  <a:chExt cx="720" cy="240"/>
                </a:xfrm>
              </p:grpSpPr>
              <p:sp>
                <p:nvSpPr>
                  <p:cNvPr id="32" name="Rectangle 27"/>
                  <p:cNvSpPr>
                    <a:spLocks noChangeArrowheads="1"/>
                  </p:cNvSpPr>
                  <p:nvPr/>
                </p:nvSpPr>
                <p:spPr bwMode="auto">
                  <a:xfrm>
                    <a:off x="1008" y="1968"/>
                    <a:ext cx="144" cy="2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3" name="Rectangle 28"/>
                  <p:cNvSpPr>
                    <a:spLocks noChangeArrowheads="1"/>
                  </p:cNvSpPr>
                  <p:nvPr/>
                </p:nvSpPr>
                <p:spPr bwMode="auto">
                  <a:xfrm>
                    <a:off x="1440" y="1968"/>
                    <a:ext cx="144" cy="240"/>
                  </a:xfrm>
                  <a:prstGeom prst="rect">
                    <a:avLst/>
                  </a:prstGeom>
                  <a:solidFill>
                    <a:srgbClr val="66CCFF"/>
                  </a:solidFill>
                  <a:ln w="9525">
                    <a:solidFill>
                      <a:schemeClr val="tx1"/>
                    </a:solidFill>
                    <a:miter lim="800000"/>
                    <a:headEnd/>
                    <a:tailEnd/>
                  </a:ln>
                  <a:effectLst/>
                </p:spPr>
                <p:txBody>
                  <a:bodyPr wrap="none" anchor="ctr"/>
                  <a:lstStyle/>
                  <a:p>
                    <a:endParaRPr lang="en-US"/>
                  </a:p>
                </p:txBody>
              </p:sp>
              <p:sp>
                <p:nvSpPr>
                  <p:cNvPr id="34" name="Rectangle 29"/>
                  <p:cNvSpPr>
                    <a:spLocks noChangeArrowheads="1"/>
                  </p:cNvSpPr>
                  <p:nvPr/>
                </p:nvSpPr>
                <p:spPr bwMode="auto">
                  <a:xfrm>
                    <a:off x="1152" y="1968"/>
                    <a:ext cx="144" cy="2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5" name="Rectangle 30"/>
                  <p:cNvSpPr>
                    <a:spLocks noChangeArrowheads="1"/>
                  </p:cNvSpPr>
                  <p:nvPr/>
                </p:nvSpPr>
                <p:spPr bwMode="auto">
                  <a:xfrm>
                    <a:off x="1296" y="1968"/>
                    <a:ext cx="144" cy="2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 name="Rectangle 31"/>
                  <p:cNvSpPr>
                    <a:spLocks noChangeArrowheads="1"/>
                  </p:cNvSpPr>
                  <p:nvPr/>
                </p:nvSpPr>
                <p:spPr bwMode="auto">
                  <a:xfrm>
                    <a:off x="1584" y="1968"/>
                    <a:ext cx="144" cy="240"/>
                  </a:xfrm>
                  <a:prstGeom prst="rect">
                    <a:avLst/>
                  </a:prstGeom>
                  <a:solidFill>
                    <a:srgbClr val="66CCFF"/>
                  </a:solidFill>
                  <a:ln w="9525">
                    <a:solidFill>
                      <a:schemeClr val="tx1"/>
                    </a:solidFill>
                    <a:miter lim="800000"/>
                    <a:headEnd/>
                    <a:tailEnd/>
                  </a:ln>
                  <a:effectLst/>
                </p:spPr>
                <p:txBody>
                  <a:bodyPr wrap="none" anchor="ctr"/>
                  <a:lstStyle/>
                  <a:p>
                    <a:endParaRPr lang="en-US"/>
                  </a:p>
                </p:txBody>
              </p:sp>
            </p:grpSp>
            <p:sp>
              <p:nvSpPr>
                <p:cNvPr id="30" name="Text Box 35"/>
                <p:cNvSpPr txBox="1">
                  <a:spLocks noChangeArrowheads="1"/>
                </p:cNvSpPr>
                <p:nvPr/>
              </p:nvSpPr>
              <p:spPr bwMode="auto">
                <a:xfrm>
                  <a:off x="1728" y="2016"/>
                  <a:ext cx="450" cy="154"/>
                </a:xfrm>
                <a:prstGeom prst="rect">
                  <a:avLst/>
                </a:prstGeom>
                <a:noFill/>
                <a:ln w="9525">
                  <a:noFill/>
                  <a:miter lim="800000"/>
                  <a:headEnd/>
                  <a:tailEnd/>
                </a:ln>
                <a:effectLst/>
              </p:spPr>
              <p:txBody>
                <a:bodyPr wrap="none">
                  <a:spAutoFit/>
                </a:bodyPr>
                <a:lstStyle/>
                <a:p>
                  <a:r>
                    <a:rPr lang="en-US" sz="1000">
                      <a:latin typeface="Arial Black" pitchFamily="34" charset="0"/>
                    </a:rPr>
                    <a:t>primary</a:t>
                  </a:r>
                </a:p>
              </p:txBody>
            </p:sp>
            <p:sp>
              <p:nvSpPr>
                <p:cNvPr id="31" name="Text Box 36"/>
                <p:cNvSpPr txBox="1">
                  <a:spLocks noChangeArrowheads="1"/>
                </p:cNvSpPr>
                <p:nvPr/>
              </p:nvSpPr>
              <p:spPr bwMode="auto">
                <a:xfrm>
                  <a:off x="1728" y="2304"/>
                  <a:ext cx="418" cy="154"/>
                </a:xfrm>
                <a:prstGeom prst="rect">
                  <a:avLst/>
                </a:prstGeom>
                <a:noFill/>
                <a:ln w="9525">
                  <a:noFill/>
                  <a:miter lim="800000"/>
                  <a:headEnd/>
                  <a:tailEnd/>
                </a:ln>
                <a:effectLst/>
              </p:spPr>
              <p:txBody>
                <a:bodyPr wrap="none">
                  <a:spAutoFit/>
                </a:bodyPr>
                <a:lstStyle/>
                <a:p>
                  <a:r>
                    <a:rPr lang="en-US" sz="1000">
                      <a:latin typeface="Arial Black" pitchFamily="34" charset="0"/>
                    </a:rPr>
                    <a:t>replica</a:t>
                  </a:r>
                </a:p>
              </p:txBody>
            </p:sp>
          </p:grpSp>
          <p:sp>
            <p:nvSpPr>
              <p:cNvPr id="27" name="Text Box 53"/>
              <p:cNvSpPr txBox="1">
                <a:spLocks noChangeArrowheads="1"/>
              </p:cNvSpPr>
              <p:nvPr/>
            </p:nvSpPr>
            <p:spPr bwMode="auto">
              <a:xfrm>
                <a:off x="2276" y="1488"/>
                <a:ext cx="700" cy="231"/>
              </a:xfrm>
              <a:prstGeom prst="rect">
                <a:avLst/>
              </a:prstGeom>
              <a:noFill/>
              <a:ln w="9525">
                <a:noFill/>
                <a:miter lim="800000"/>
                <a:headEnd/>
                <a:tailEnd/>
              </a:ln>
              <a:effectLst/>
            </p:spPr>
            <p:txBody>
              <a:bodyPr wrap="none">
                <a:spAutoFit/>
              </a:bodyPr>
              <a:lstStyle/>
              <a:p>
                <a:r>
                  <a:rPr lang="en-US" sz="1800">
                    <a:latin typeface="Arial Black" pitchFamily="34" charset="0"/>
                  </a:rPr>
                  <a:t>defined</a:t>
                </a:r>
              </a:p>
            </p:txBody>
          </p:sp>
        </p:grpSp>
        <p:grpSp>
          <p:nvGrpSpPr>
            <p:cNvPr id="9" name="Group 59"/>
            <p:cNvGrpSpPr>
              <a:grpSpLocks/>
            </p:cNvGrpSpPr>
            <p:nvPr/>
          </p:nvGrpSpPr>
          <p:grpSpPr bwMode="auto">
            <a:xfrm>
              <a:off x="3612" y="888"/>
              <a:ext cx="1350" cy="807"/>
              <a:chOff x="3612" y="912"/>
              <a:chExt cx="1350" cy="807"/>
            </a:xfrm>
          </p:grpSpPr>
          <p:grpSp>
            <p:nvGrpSpPr>
              <p:cNvPr id="10" name="Group 51"/>
              <p:cNvGrpSpPr>
                <a:grpSpLocks/>
              </p:cNvGrpSpPr>
              <p:nvPr/>
            </p:nvGrpSpPr>
            <p:grpSpPr bwMode="auto">
              <a:xfrm>
                <a:off x="3792" y="912"/>
                <a:ext cx="1170" cy="528"/>
                <a:chOff x="816" y="2208"/>
                <a:chExt cx="1170" cy="528"/>
              </a:xfrm>
            </p:grpSpPr>
            <p:sp>
              <p:nvSpPr>
                <p:cNvPr id="12" name="Text Box 37"/>
                <p:cNvSpPr txBox="1">
                  <a:spLocks noChangeArrowheads="1"/>
                </p:cNvSpPr>
                <p:nvPr/>
              </p:nvSpPr>
              <p:spPr bwMode="auto">
                <a:xfrm>
                  <a:off x="1536" y="2256"/>
                  <a:ext cx="450" cy="154"/>
                </a:xfrm>
                <a:prstGeom prst="rect">
                  <a:avLst/>
                </a:prstGeom>
                <a:noFill/>
                <a:ln w="9525">
                  <a:noFill/>
                  <a:miter lim="800000"/>
                  <a:headEnd/>
                  <a:tailEnd/>
                </a:ln>
                <a:effectLst/>
              </p:spPr>
              <p:txBody>
                <a:bodyPr wrap="none">
                  <a:spAutoFit/>
                </a:bodyPr>
                <a:lstStyle/>
                <a:p>
                  <a:r>
                    <a:rPr lang="en-US" sz="1000">
                      <a:latin typeface="Arial Black" pitchFamily="34" charset="0"/>
                    </a:rPr>
                    <a:t>primary</a:t>
                  </a:r>
                </a:p>
              </p:txBody>
            </p:sp>
            <p:sp>
              <p:nvSpPr>
                <p:cNvPr id="13" name="Text Box 38"/>
                <p:cNvSpPr txBox="1">
                  <a:spLocks noChangeArrowheads="1"/>
                </p:cNvSpPr>
                <p:nvPr/>
              </p:nvSpPr>
              <p:spPr bwMode="auto">
                <a:xfrm>
                  <a:off x="1536" y="2544"/>
                  <a:ext cx="418" cy="154"/>
                </a:xfrm>
                <a:prstGeom prst="rect">
                  <a:avLst/>
                </a:prstGeom>
                <a:noFill/>
                <a:ln w="9525">
                  <a:noFill/>
                  <a:miter lim="800000"/>
                  <a:headEnd/>
                  <a:tailEnd/>
                </a:ln>
                <a:effectLst/>
              </p:spPr>
              <p:txBody>
                <a:bodyPr wrap="none">
                  <a:spAutoFit/>
                </a:bodyPr>
                <a:lstStyle/>
                <a:p>
                  <a:r>
                    <a:rPr lang="en-US" sz="1000">
                      <a:latin typeface="Arial Black" pitchFamily="34" charset="0"/>
                    </a:rPr>
                    <a:t>replica</a:t>
                  </a:r>
                </a:p>
              </p:txBody>
            </p:sp>
            <p:grpSp>
              <p:nvGrpSpPr>
                <p:cNvPr id="14" name="Group 50"/>
                <p:cNvGrpSpPr>
                  <a:grpSpLocks/>
                </p:cNvGrpSpPr>
                <p:nvPr/>
              </p:nvGrpSpPr>
              <p:grpSpPr bwMode="auto">
                <a:xfrm>
                  <a:off x="816" y="2496"/>
                  <a:ext cx="720" cy="240"/>
                  <a:chOff x="768" y="2928"/>
                  <a:chExt cx="720" cy="240"/>
                </a:xfrm>
              </p:grpSpPr>
              <p:sp>
                <p:nvSpPr>
                  <p:cNvPr id="21" name="Rectangle 24"/>
                  <p:cNvSpPr>
                    <a:spLocks noChangeArrowheads="1"/>
                  </p:cNvSpPr>
                  <p:nvPr/>
                </p:nvSpPr>
                <p:spPr bwMode="auto">
                  <a:xfrm>
                    <a:off x="1344" y="2928"/>
                    <a:ext cx="144" cy="240"/>
                  </a:xfrm>
                  <a:prstGeom prst="rect">
                    <a:avLst/>
                  </a:prstGeom>
                  <a:solidFill>
                    <a:srgbClr val="66CCFF"/>
                  </a:solidFill>
                  <a:ln w="9525">
                    <a:solidFill>
                      <a:schemeClr val="tx1"/>
                    </a:solidFill>
                    <a:miter lim="800000"/>
                    <a:headEnd/>
                    <a:tailEnd/>
                  </a:ln>
                  <a:effectLst/>
                </p:spPr>
                <p:txBody>
                  <a:bodyPr wrap="none" anchor="ctr"/>
                  <a:lstStyle/>
                  <a:p>
                    <a:endParaRPr lang="en-US"/>
                  </a:p>
                </p:txBody>
              </p:sp>
              <p:sp>
                <p:nvSpPr>
                  <p:cNvPr id="22" name="Rectangle 43"/>
                  <p:cNvSpPr>
                    <a:spLocks noChangeArrowheads="1"/>
                  </p:cNvSpPr>
                  <p:nvPr/>
                </p:nvSpPr>
                <p:spPr bwMode="auto">
                  <a:xfrm>
                    <a:off x="912" y="2928"/>
                    <a:ext cx="144" cy="240"/>
                  </a:xfrm>
                  <a:prstGeom prst="rect">
                    <a:avLst/>
                  </a:prstGeom>
                  <a:solidFill>
                    <a:srgbClr val="66CCFF"/>
                  </a:solidFill>
                  <a:ln w="9525">
                    <a:solidFill>
                      <a:schemeClr val="tx1"/>
                    </a:solidFill>
                    <a:miter lim="800000"/>
                    <a:headEnd/>
                    <a:tailEnd/>
                  </a:ln>
                  <a:effectLst/>
                </p:spPr>
                <p:txBody>
                  <a:bodyPr wrap="none" anchor="ctr"/>
                  <a:lstStyle/>
                  <a:p>
                    <a:endParaRPr lang="en-US"/>
                  </a:p>
                </p:txBody>
              </p:sp>
              <p:sp>
                <p:nvSpPr>
                  <p:cNvPr id="23" name="Rectangle 44"/>
                  <p:cNvSpPr>
                    <a:spLocks noChangeArrowheads="1"/>
                  </p:cNvSpPr>
                  <p:nvPr/>
                </p:nvSpPr>
                <p:spPr bwMode="auto">
                  <a:xfrm>
                    <a:off x="1200" y="2928"/>
                    <a:ext cx="144" cy="2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4" name="Rectangle 45"/>
                  <p:cNvSpPr>
                    <a:spLocks noChangeArrowheads="1"/>
                  </p:cNvSpPr>
                  <p:nvPr/>
                </p:nvSpPr>
                <p:spPr bwMode="auto">
                  <a:xfrm>
                    <a:off x="1056" y="2928"/>
                    <a:ext cx="144" cy="2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5" name="Rectangle 46"/>
                  <p:cNvSpPr>
                    <a:spLocks noChangeArrowheads="1"/>
                  </p:cNvSpPr>
                  <p:nvPr/>
                </p:nvSpPr>
                <p:spPr bwMode="auto">
                  <a:xfrm>
                    <a:off x="768" y="2928"/>
                    <a:ext cx="144" cy="2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15" name="Group 49"/>
                <p:cNvGrpSpPr>
                  <a:grpSpLocks/>
                </p:cNvGrpSpPr>
                <p:nvPr/>
              </p:nvGrpSpPr>
              <p:grpSpPr bwMode="auto">
                <a:xfrm>
                  <a:off x="816" y="2208"/>
                  <a:ext cx="720" cy="240"/>
                  <a:chOff x="816" y="2208"/>
                  <a:chExt cx="720" cy="240"/>
                </a:xfrm>
              </p:grpSpPr>
              <p:sp>
                <p:nvSpPr>
                  <p:cNvPr id="16" name="Rectangle 23"/>
                  <p:cNvSpPr>
                    <a:spLocks noChangeArrowheads="1"/>
                  </p:cNvSpPr>
                  <p:nvPr/>
                </p:nvSpPr>
                <p:spPr bwMode="auto">
                  <a:xfrm>
                    <a:off x="816" y="2208"/>
                    <a:ext cx="144" cy="2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7" name="Rectangle 41"/>
                  <p:cNvSpPr>
                    <a:spLocks noChangeArrowheads="1"/>
                  </p:cNvSpPr>
                  <p:nvPr/>
                </p:nvSpPr>
                <p:spPr bwMode="auto">
                  <a:xfrm>
                    <a:off x="960" y="2208"/>
                    <a:ext cx="144" cy="2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8" name="Rectangle 42"/>
                  <p:cNvSpPr>
                    <a:spLocks noChangeArrowheads="1"/>
                  </p:cNvSpPr>
                  <p:nvPr/>
                </p:nvSpPr>
                <p:spPr bwMode="auto">
                  <a:xfrm>
                    <a:off x="1392" y="2208"/>
                    <a:ext cx="144" cy="2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9" name="Rectangle 47"/>
                  <p:cNvSpPr>
                    <a:spLocks noChangeArrowheads="1"/>
                  </p:cNvSpPr>
                  <p:nvPr/>
                </p:nvSpPr>
                <p:spPr bwMode="auto">
                  <a:xfrm>
                    <a:off x="1248" y="2208"/>
                    <a:ext cx="144" cy="240"/>
                  </a:xfrm>
                  <a:prstGeom prst="rect">
                    <a:avLst/>
                  </a:prstGeom>
                  <a:solidFill>
                    <a:srgbClr val="66CCFF"/>
                  </a:solidFill>
                  <a:ln w="9525">
                    <a:solidFill>
                      <a:schemeClr val="tx1"/>
                    </a:solidFill>
                    <a:miter lim="800000"/>
                    <a:headEnd/>
                    <a:tailEnd/>
                  </a:ln>
                  <a:effectLst/>
                </p:spPr>
                <p:txBody>
                  <a:bodyPr wrap="none" anchor="ctr"/>
                  <a:lstStyle/>
                  <a:p>
                    <a:endParaRPr lang="en-US"/>
                  </a:p>
                </p:txBody>
              </p:sp>
              <p:sp>
                <p:nvSpPr>
                  <p:cNvPr id="20" name="Rectangle 48"/>
                  <p:cNvSpPr>
                    <a:spLocks noChangeArrowheads="1"/>
                  </p:cNvSpPr>
                  <p:nvPr/>
                </p:nvSpPr>
                <p:spPr bwMode="auto">
                  <a:xfrm>
                    <a:off x="1104" y="2208"/>
                    <a:ext cx="144" cy="240"/>
                  </a:xfrm>
                  <a:prstGeom prst="rect">
                    <a:avLst/>
                  </a:prstGeom>
                  <a:solidFill>
                    <a:srgbClr val="66CCFF"/>
                  </a:solidFill>
                  <a:ln w="9525">
                    <a:solidFill>
                      <a:schemeClr val="tx1"/>
                    </a:solidFill>
                    <a:miter lim="800000"/>
                    <a:headEnd/>
                    <a:tailEnd/>
                  </a:ln>
                  <a:effectLst/>
                </p:spPr>
                <p:txBody>
                  <a:bodyPr wrap="none" anchor="ctr"/>
                  <a:lstStyle/>
                  <a:p>
                    <a:endParaRPr lang="en-US"/>
                  </a:p>
                </p:txBody>
              </p:sp>
            </p:grpSp>
          </p:grpSp>
          <p:sp>
            <p:nvSpPr>
              <p:cNvPr id="11" name="Text Box 54"/>
              <p:cNvSpPr txBox="1">
                <a:spLocks noChangeArrowheads="1"/>
              </p:cNvSpPr>
              <p:nvPr/>
            </p:nvSpPr>
            <p:spPr bwMode="auto">
              <a:xfrm>
                <a:off x="3612" y="1488"/>
                <a:ext cx="1092" cy="231"/>
              </a:xfrm>
              <a:prstGeom prst="rect">
                <a:avLst/>
              </a:prstGeom>
              <a:noFill/>
              <a:ln w="9525">
                <a:noFill/>
                <a:miter lim="800000"/>
                <a:headEnd/>
                <a:tailEnd/>
              </a:ln>
              <a:effectLst/>
            </p:spPr>
            <p:txBody>
              <a:bodyPr wrap="none">
                <a:spAutoFit/>
              </a:bodyPr>
              <a:lstStyle/>
              <a:p>
                <a:r>
                  <a:rPr lang="en-US" sz="1800">
                    <a:latin typeface="Arial Black" pitchFamily="34" charset="0"/>
                  </a:rPr>
                  <a:t>inconsistent</a:t>
                </a:r>
              </a:p>
            </p:txBody>
          </p:sp>
        </p:grpSp>
      </p:grpSp>
      <p:pic>
        <p:nvPicPr>
          <p:cNvPr id="60" name="Picture 2"/>
          <p:cNvPicPr>
            <a:picLocks noChangeAspect="1" noChangeArrowheads="1"/>
          </p:cNvPicPr>
          <p:nvPr/>
        </p:nvPicPr>
        <p:blipFill>
          <a:blip r:embed="rId2" cstate="print"/>
          <a:srcRect/>
          <a:stretch>
            <a:fillRect/>
          </a:stretch>
        </p:blipFill>
        <p:spPr bwMode="auto">
          <a:xfrm>
            <a:off x="4716016" y="4941168"/>
            <a:ext cx="4198903" cy="1412776"/>
          </a:xfrm>
          <a:prstGeom prst="rect">
            <a:avLst/>
          </a:prstGeom>
          <a:noFill/>
          <a:ln w="9525">
            <a:noFill/>
            <a:miter lim="800000"/>
            <a:headEnd/>
            <a:tailEnd/>
          </a:ln>
        </p:spPr>
      </p:pic>
      <p:sp>
        <p:nvSpPr>
          <p:cNvPr id="65" name="Slide Number Placeholder 64"/>
          <p:cNvSpPr>
            <a:spLocks noGrp="1"/>
          </p:cNvSpPr>
          <p:nvPr>
            <p:ph type="sldNum" sz="quarter" idx="12"/>
          </p:nvPr>
        </p:nvSpPr>
        <p:spPr/>
        <p:txBody>
          <a:bodyPr/>
          <a:lstStyle/>
          <a:p>
            <a:fld id="{CDD32F92-D3E0-4EF2-8679-BD4CE7A399F6}" type="slidenum">
              <a:rPr lang="he-IL" smtClean="0"/>
              <a:pPr/>
              <a:t>20</a:t>
            </a:fld>
            <a:endParaRPr lang="he-IL"/>
          </a:p>
        </p:txBody>
      </p:sp>
      <p:sp>
        <p:nvSpPr>
          <p:cNvPr id="66" name="Footer Placeholder 65"/>
          <p:cNvSpPr>
            <a:spLocks noGrp="1"/>
          </p:cNvSpPr>
          <p:nvPr>
            <p:ph type="ftr" sz="quarter" idx="11"/>
          </p:nvPr>
        </p:nvSpPr>
        <p:spPr/>
        <p:txBody>
          <a:bodyPr/>
          <a:lstStyle/>
          <a:p>
            <a:r>
              <a:rPr lang="en-US" smtClean="0"/>
              <a:t>HDFS Vs. GFS, "Advanced Topics in Storage Systems" - Spring 2013</a:t>
            </a:r>
            <a:endParaRPr lang="he-IL"/>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rtl="0"/>
            <a:r>
              <a:rPr lang="en-US" dirty="0" smtClean="0"/>
              <a:t>About &amp; Keywords</a:t>
            </a:r>
          </a:p>
          <a:p>
            <a:pPr algn="l" rtl="0"/>
            <a:r>
              <a:rPr lang="en-US" dirty="0" smtClean="0"/>
              <a:t>Motivation &amp; Purpose</a:t>
            </a:r>
          </a:p>
          <a:p>
            <a:pPr algn="l" rtl="0"/>
            <a:r>
              <a:rPr lang="en-US" dirty="0" smtClean="0"/>
              <a:t>Assumptions </a:t>
            </a:r>
          </a:p>
          <a:p>
            <a:pPr algn="l" rtl="0"/>
            <a:r>
              <a:rPr lang="en-US" dirty="0" smtClean="0"/>
              <a:t>Architecture overview &amp; Comparison</a:t>
            </a:r>
          </a:p>
          <a:p>
            <a:pPr algn="l" rtl="0"/>
            <a:r>
              <a:rPr lang="en-US" dirty="0" smtClean="0">
                <a:solidFill>
                  <a:srgbClr val="FF0000"/>
                </a:solidFill>
              </a:rPr>
              <a:t>Measurements </a:t>
            </a:r>
          </a:p>
          <a:p>
            <a:pPr algn="l" rtl="0"/>
            <a:r>
              <a:rPr lang="en-US" dirty="0" smtClean="0"/>
              <a:t>How does it fit in?</a:t>
            </a:r>
          </a:p>
          <a:p>
            <a:pPr algn="l" rtl="0"/>
            <a:r>
              <a:rPr lang="en-US" dirty="0" smtClean="0"/>
              <a:t>The Future</a:t>
            </a:r>
          </a:p>
        </p:txBody>
      </p:sp>
      <p:sp>
        <p:nvSpPr>
          <p:cNvPr id="2" name="Title 1"/>
          <p:cNvSpPr>
            <a:spLocks noGrp="1"/>
          </p:cNvSpPr>
          <p:nvPr>
            <p:ph type="title"/>
          </p:nvPr>
        </p:nvSpPr>
        <p:spPr/>
        <p:txBody>
          <a:bodyPr/>
          <a:lstStyle/>
          <a:p>
            <a:r>
              <a:rPr lang="en-US" dirty="0" smtClean="0"/>
              <a:t>Outline</a:t>
            </a:r>
            <a:endParaRPr lang="he-IL" dirty="0"/>
          </a:p>
        </p:txBody>
      </p:sp>
      <p:sp>
        <p:nvSpPr>
          <p:cNvPr id="8" name="Slide Number Placeholder 7"/>
          <p:cNvSpPr>
            <a:spLocks noGrp="1"/>
          </p:cNvSpPr>
          <p:nvPr>
            <p:ph type="sldNum" sz="quarter" idx="12"/>
          </p:nvPr>
        </p:nvSpPr>
        <p:spPr/>
        <p:txBody>
          <a:bodyPr/>
          <a:lstStyle/>
          <a:p>
            <a:fld id="{CDD32F92-D3E0-4EF2-8679-BD4CE7A399F6}" type="slidenum">
              <a:rPr lang="he-IL" smtClean="0"/>
              <a:pPr/>
              <a:t>21</a:t>
            </a:fld>
            <a:endParaRPr lang="he-IL"/>
          </a:p>
        </p:txBody>
      </p:sp>
      <p:sp>
        <p:nvSpPr>
          <p:cNvPr id="9" name="Footer Placeholder 8"/>
          <p:cNvSpPr>
            <a:spLocks noGrp="1"/>
          </p:cNvSpPr>
          <p:nvPr>
            <p:ph type="ftr" sz="quarter" idx="11"/>
          </p:nvPr>
        </p:nvSpPr>
        <p:spPr/>
        <p:txBody>
          <a:bodyPr/>
          <a:lstStyle/>
          <a:p>
            <a:r>
              <a:rPr lang="en-US" smtClean="0"/>
              <a:t>HDFS Vs. GFS, "Advanced Topics in Storage Systems" - Spring 2013</a:t>
            </a:r>
            <a:endParaRPr lang="he-IL"/>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l" rtl="0"/>
            <a:r>
              <a:rPr lang="en-US" dirty="0" smtClean="0"/>
              <a:t>GFS micro benchmark</a:t>
            </a:r>
          </a:p>
          <a:p>
            <a:pPr lvl="1" algn="l" rtl="0"/>
            <a:r>
              <a:rPr lang="en-US" dirty="0" smtClean="0"/>
              <a:t>Configuration</a:t>
            </a:r>
          </a:p>
          <a:p>
            <a:pPr lvl="2" algn="l" rtl="0"/>
            <a:r>
              <a:rPr lang="en-US" dirty="0" smtClean="0"/>
              <a:t>one master, two master replicas, 16 </a:t>
            </a:r>
            <a:r>
              <a:rPr lang="en-US" dirty="0" err="1" smtClean="0"/>
              <a:t>chunkservers</a:t>
            </a:r>
            <a:r>
              <a:rPr lang="en-US" dirty="0" smtClean="0"/>
              <a:t>, and 16 clients. All the machines are configured with dual 1.4 GHz PIII processors, 2 GB of memory, two 80 GB 5400 rpm disks, and a 100 Mbps full-duplex Ethernet connection to an HP 2524 switch. All 19 GFS server machines are connected to one switch, and all 16 client machines to the other. The two switches are connected with a 1 </a:t>
            </a:r>
            <a:r>
              <a:rPr lang="en-US" dirty="0" err="1" smtClean="0"/>
              <a:t>Gbps</a:t>
            </a:r>
            <a:r>
              <a:rPr lang="en-US" dirty="0" smtClean="0"/>
              <a:t> link.</a:t>
            </a:r>
          </a:p>
          <a:p>
            <a:pPr lvl="1" algn="l" rtl="0"/>
            <a:r>
              <a:rPr lang="en-US" dirty="0" smtClean="0"/>
              <a:t>Reads</a:t>
            </a:r>
          </a:p>
          <a:p>
            <a:pPr lvl="2" algn="l" rtl="0"/>
            <a:r>
              <a:rPr lang="en-US" dirty="0" smtClean="0"/>
              <a:t>N clients read simultaneously from the file system. Each</a:t>
            </a:r>
          </a:p>
          <a:p>
            <a:pPr lvl="2" algn="l" rtl="0">
              <a:buNone/>
            </a:pPr>
            <a:r>
              <a:rPr lang="en-US" dirty="0" smtClean="0"/>
              <a:t>	client reads a randomly selected 4 MB region from a 320 GB</a:t>
            </a:r>
          </a:p>
          <a:p>
            <a:pPr lvl="2" algn="l" rtl="0">
              <a:buNone/>
            </a:pPr>
            <a:r>
              <a:rPr lang="en-US" dirty="0" smtClean="0"/>
              <a:t>	file set. This is </a:t>
            </a:r>
            <a:r>
              <a:rPr lang="en-US" dirty="0" smtClean="0"/>
              <a:t>repeated </a:t>
            </a:r>
            <a:r>
              <a:rPr lang="en-US" dirty="0" smtClean="0"/>
              <a:t>256 times so that each client ends</a:t>
            </a:r>
          </a:p>
          <a:p>
            <a:pPr lvl="2" algn="l" rtl="0">
              <a:buNone/>
            </a:pPr>
            <a:r>
              <a:rPr lang="en-US" dirty="0" smtClean="0"/>
              <a:t>	up reading 1 GB of data.</a:t>
            </a:r>
          </a:p>
          <a:p>
            <a:pPr lvl="1" algn="l" rtl="0"/>
            <a:r>
              <a:rPr lang="en-US" dirty="0" smtClean="0"/>
              <a:t>Writes</a:t>
            </a:r>
          </a:p>
          <a:p>
            <a:pPr lvl="2" algn="l" rtl="0"/>
            <a:r>
              <a:rPr lang="en-US" dirty="0" smtClean="0"/>
              <a:t>N clients </a:t>
            </a:r>
            <a:r>
              <a:rPr lang="en-US" dirty="0" smtClean="0"/>
              <a:t>write simultaneously </a:t>
            </a:r>
            <a:r>
              <a:rPr lang="en-US" dirty="0" smtClean="0"/>
              <a:t>to N distinct </a:t>
            </a:r>
            <a:r>
              <a:rPr lang="en-US" dirty="0" smtClean="0"/>
              <a:t>files</a:t>
            </a:r>
            <a:endParaRPr lang="en-US" dirty="0" smtClean="0"/>
          </a:p>
          <a:p>
            <a:pPr lvl="1" algn="l" rtl="0"/>
            <a:r>
              <a:rPr lang="en-US" dirty="0" smtClean="0"/>
              <a:t>Record </a:t>
            </a:r>
            <a:r>
              <a:rPr lang="en-US" dirty="0" smtClean="0"/>
              <a:t>append</a:t>
            </a:r>
          </a:p>
          <a:p>
            <a:pPr lvl="2" algn="l" rtl="0"/>
            <a:r>
              <a:rPr lang="en-US" dirty="0" smtClean="0"/>
              <a:t>N clients append </a:t>
            </a:r>
            <a:r>
              <a:rPr lang="en-US" dirty="0" smtClean="0"/>
              <a:t>simultaneously to a single file</a:t>
            </a:r>
            <a:endParaRPr lang="en-US" dirty="0" smtClean="0"/>
          </a:p>
          <a:p>
            <a:pPr lvl="2" algn="l" rtl="0"/>
            <a:endParaRPr lang="en-US" dirty="0" smtClean="0"/>
          </a:p>
          <a:p>
            <a:pPr lvl="1" algn="l" rtl="0">
              <a:buNone/>
            </a:pPr>
            <a:endParaRPr lang="en-US" dirty="0" smtClean="0"/>
          </a:p>
          <a:p>
            <a:pPr lvl="1" algn="l" rtl="0"/>
            <a:endParaRPr lang="he-IL" dirty="0"/>
          </a:p>
        </p:txBody>
      </p:sp>
      <p:sp>
        <p:nvSpPr>
          <p:cNvPr id="3" name="Title 2"/>
          <p:cNvSpPr>
            <a:spLocks noGrp="1"/>
          </p:cNvSpPr>
          <p:nvPr>
            <p:ph type="title"/>
          </p:nvPr>
        </p:nvSpPr>
        <p:spPr/>
        <p:txBody>
          <a:bodyPr/>
          <a:lstStyle/>
          <a:p>
            <a:r>
              <a:rPr lang="en-US" dirty="0" smtClean="0"/>
              <a:t>Measurements</a:t>
            </a:r>
            <a:endParaRPr lang="he-IL" dirty="0"/>
          </a:p>
        </p:txBody>
      </p:sp>
      <p:sp>
        <p:nvSpPr>
          <p:cNvPr id="8" name="Slide Number Placeholder 7"/>
          <p:cNvSpPr>
            <a:spLocks noGrp="1"/>
          </p:cNvSpPr>
          <p:nvPr>
            <p:ph type="sldNum" sz="quarter" idx="12"/>
          </p:nvPr>
        </p:nvSpPr>
        <p:spPr/>
        <p:txBody>
          <a:bodyPr/>
          <a:lstStyle/>
          <a:p>
            <a:fld id="{CDD32F92-D3E0-4EF2-8679-BD4CE7A399F6}" type="slidenum">
              <a:rPr lang="he-IL" smtClean="0"/>
              <a:pPr/>
              <a:t>22</a:t>
            </a:fld>
            <a:endParaRPr lang="he-IL"/>
          </a:p>
        </p:txBody>
      </p:sp>
      <p:sp>
        <p:nvSpPr>
          <p:cNvPr id="9" name="Footer Placeholder 8"/>
          <p:cNvSpPr>
            <a:spLocks noGrp="1"/>
          </p:cNvSpPr>
          <p:nvPr>
            <p:ph type="ftr" sz="quarter" idx="11"/>
          </p:nvPr>
        </p:nvSpPr>
        <p:spPr/>
        <p:txBody>
          <a:bodyPr/>
          <a:lstStyle/>
          <a:p>
            <a:r>
              <a:rPr lang="en-US" smtClean="0"/>
              <a:t>HDFS Vs. GFS, "Advanced Topics in Storage Systems" - Spring 2013</a:t>
            </a:r>
            <a:endParaRPr lang="he-IL"/>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Measurements</a:t>
            </a:r>
            <a:endParaRPr lang="he-IL" dirty="0"/>
          </a:p>
        </p:txBody>
      </p:sp>
      <p:pic>
        <p:nvPicPr>
          <p:cNvPr id="41986" name="Picture 2"/>
          <p:cNvPicPr>
            <a:picLocks noGrp="1" noChangeAspect="1" noChangeArrowheads="1"/>
          </p:cNvPicPr>
          <p:nvPr>
            <p:ph idx="1"/>
          </p:nvPr>
        </p:nvPicPr>
        <p:blipFill>
          <a:blip r:embed="rId2" cstate="print"/>
          <a:srcRect/>
          <a:stretch>
            <a:fillRect/>
          </a:stretch>
        </p:blipFill>
        <p:spPr bwMode="auto">
          <a:xfrm>
            <a:off x="179512" y="1124744"/>
            <a:ext cx="8849811" cy="3024336"/>
          </a:xfrm>
          <a:prstGeom prst="rect">
            <a:avLst/>
          </a:prstGeom>
          <a:noFill/>
          <a:ln w="9525">
            <a:noFill/>
            <a:miter lim="800000"/>
            <a:headEnd/>
            <a:tailEnd/>
          </a:ln>
        </p:spPr>
      </p:pic>
      <p:sp>
        <p:nvSpPr>
          <p:cNvPr id="5" name="TextBox 4"/>
          <p:cNvSpPr txBox="1"/>
          <p:nvPr/>
        </p:nvSpPr>
        <p:spPr>
          <a:xfrm>
            <a:off x="611560" y="4149080"/>
            <a:ext cx="7992888" cy="2585323"/>
          </a:xfrm>
          <a:prstGeom prst="rect">
            <a:avLst/>
          </a:prstGeom>
          <a:noFill/>
        </p:spPr>
        <p:txBody>
          <a:bodyPr wrap="square" rtlCol="1">
            <a:spAutoFit/>
          </a:bodyPr>
          <a:lstStyle/>
          <a:p>
            <a:pPr algn="l" rtl="0"/>
            <a:r>
              <a:rPr lang="en-US" dirty="0" smtClean="0"/>
              <a:t>Total network limit (Read) = 125 MB/s (Switch’s connection)</a:t>
            </a:r>
          </a:p>
          <a:p>
            <a:pPr algn="l" rtl="0"/>
            <a:r>
              <a:rPr lang="en-US" dirty="0" smtClean="0"/>
              <a:t> Network limit per client (Read) = 12.5 MB/s</a:t>
            </a:r>
          </a:p>
          <a:p>
            <a:pPr algn="l" rtl="0"/>
            <a:endParaRPr lang="en-US" dirty="0" smtClean="0"/>
          </a:p>
          <a:p>
            <a:pPr algn="l" rtl="0"/>
            <a:r>
              <a:rPr lang="en-US" dirty="0" smtClean="0"/>
              <a:t>Total network limit (Write) = 67 MB/s (Each byte is written to three different </a:t>
            </a:r>
            <a:r>
              <a:rPr lang="en-US" dirty="0" err="1" smtClean="0"/>
              <a:t>chunkservers</a:t>
            </a:r>
            <a:r>
              <a:rPr lang="en-US" dirty="0" smtClean="0"/>
              <a:t>, total </a:t>
            </a:r>
            <a:r>
              <a:rPr lang="en-US" dirty="0" err="1" smtClean="0"/>
              <a:t>chunkservers</a:t>
            </a:r>
            <a:r>
              <a:rPr lang="en-US" dirty="0" smtClean="0"/>
              <a:t> is 16)</a:t>
            </a:r>
          </a:p>
          <a:p>
            <a:pPr algn="l" rtl="0"/>
            <a:endParaRPr lang="en-US" dirty="0" smtClean="0"/>
          </a:p>
          <a:p>
            <a:pPr algn="l" rtl="0"/>
            <a:r>
              <a:rPr lang="en-US" dirty="0" smtClean="0"/>
              <a:t>Record append limit = 12.5 MB/s (appending to the same chunk)</a:t>
            </a:r>
          </a:p>
          <a:p>
            <a:pPr algn="l" rtl="0"/>
            <a:endParaRPr lang="en-US" dirty="0" smtClean="0"/>
          </a:p>
          <a:p>
            <a:pPr algn="l" rtl="0"/>
            <a:r>
              <a:rPr lang="en-US" dirty="0" smtClean="0"/>
              <a:t> </a:t>
            </a:r>
            <a:endParaRPr lang="he-IL" dirty="0"/>
          </a:p>
        </p:txBody>
      </p:sp>
      <p:sp>
        <p:nvSpPr>
          <p:cNvPr id="10" name="Slide Number Placeholder 9"/>
          <p:cNvSpPr>
            <a:spLocks noGrp="1"/>
          </p:cNvSpPr>
          <p:nvPr>
            <p:ph type="sldNum" sz="quarter" idx="12"/>
          </p:nvPr>
        </p:nvSpPr>
        <p:spPr/>
        <p:txBody>
          <a:bodyPr/>
          <a:lstStyle/>
          <a:p>
            <a:fld id="{CDD32F92-D3E0-4EF2-8679-BD4CE7A399F6}" type="slidenum">
              <a:rPr lang="he-IL" smtClean="0"/>
              <a:pPr/>
              <a:t>23</a:t>
            </a:fld>
            <a:endParaRPr lang="he-IL"/>
          </a:p>
        </p:txBody>
      </p:sp>
      <p:sp>
        <p:nvSpPr>
          <p:cNvPr id="11" name="Footer Placeholder 10"/>
          <p:cNvSpPr>
            <a:spLocks noGrp="1"/>
          </p:cNvSpPr>
          <p:nvPr>
            <p:ph type="ftr" sz="quarter" idx="11"/>
          </p:nvPr>
        </p:nvSpPr>
        <p:spPr/>
        <p:txBody>
          <a:bodyPr/>
          <a:lstStyle/>
          <a:p>
            <a:r>
              <a:rPr lang="en-US" smtClean="0"/>
              <a:t>HDFS Vs. GFS, "Advanced Topics in Storage Systems" - Spring 2013</a:t>
            </a:r>
            <a:endParaRPr lang="he-IL"/>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Measurements</a:t>
            </a:r>
            <a:endParaRPr lang="he-IL" dirty="0"/>
          </a:p>
        </p:txBody>
      </p:sp>
      <p:sp>
        <p:nvSpPr>
          <p:cNvPr id="4" name="Content Placeholder 3"/>
          <p:cNvSpPr>
            <a:spLocks noGrp="1"/>
          </p:cNvSpPr>
          <p:nvPr>
            <p:ph idx="1"/>
          </p:nvPr>
        </p:nvSpPr>
        <p:spPr/>
        <p:txBody>
          <a:bodyPr/>
          <a:lstStyle/>
          <a:p>
            <a:pPr algn="l" rtl="0"/>
            <a:r>
              <a:rPr lang="en-US" dirty="0" smtClean="0"/>
              <a:t>Real world clusters (at Google)</a:t>
            </a:r>
          </a:p>
          <a:p>
            <a:pPr algn="l" rtl="0"/>
            <a:endParaRPr lang="he-IL" dirty="0"/>
          </a:p>
        </p:txBody>
      </p:sp>
      <p:pic>
        <p:nvPicPr>
          <p:cNvPr id="7" name="Picture 2"/>
          <p:cNvPicPr>
            <a:picLocks noChangeAspect="1" noChangeArrowheads="1"/>
          </p:cNvPicPr>
          <p:nvPr/>
        </p:nvPicPr>
        <p:blipFill>
          <a:blip r:embed="rId2" cstate="print"/>
          <a:srcRect/>
          <a:stretch>
            <a:fillRect/>
          </a:stretch>
        </p:blipFill>
        <p:spPr bwMode="auto">
          <a:xfrm>
            <a:off x="683567" y="1916832"/>
            <a:ext cx="4688893" cy="2016224"/>
          </a:xfrm>
          <a:prstGeom prst="rect">
            <a:avLst/>
          </a:prstGeom>
          <a:noFill/>
          <a:ln w="9525">
            <a:noFill/>
            <a:miter lim="800000"/>
            <a:headEnd/>
            <a:tailEnd/>
          </a:ln>
        </p:spPr>
      </p:pic>
      <p:pic>
        <p:nvPicPr>
          <p:cNvPr id="43011" name="Picture 3"/>
          <p:cNvPicPr>
            <a:picLocks noChangeAspect="1" noChangeArrowheads="1"/>
          </p:cNvPicPr>
          <p:nvPr/>
        </p:nvPicPr>
        <p:blipFill>
          <a:blip r:embed="rId3" cstate="print"/>
          <a:srcRect/>
          <a:stretch>
            <a:fillRect/>
          </a:stretch>
        </p:blipFill>
        <p:spPr bwMode="auto">
          <a:xfrm>
            <a:off x="3672596" y="3933056"/>
            <a:ext cx="5471403" cy="2452951"/>
          </a:xfrm>
          <a:prstGeom prst="rect">
            <a:avLst/>
          </a:prstGeom>
          <a:noFill/>
          <a:ln w="9525">
            <a:noFill/>
            <a:miter lim="800000"/>
            <a:headEnd/>
            <a:tailEnd/>
          </a:ln>
        </p:spPr>
      </p:pic>
      <p:sp>
        <p:nvSpPr>
          <p:cNvPr id="10" name="AutoShape 6"/>
          <p:cNvSpPr>
            <a:spLocks noChangeArrowheads="1"/>
          </p:cNvSpPr>
          <p:nvPr/>
        </p:nvSpPr>
        <p:spPr bwMode="auto">
          <a:xfrm rot="16200000" flipH="1" flipV="1">
            <a:off x="5927204" y="2289820"/>
            <a:ext cx="1295400" cy="2133600"/>
          </a:xfrm>
          <a:custGeom>
            <a:avLst/>
            <a:gdLst>
              <a:gd name="G0" fmla="+- 14929 0 0"/>
              <a:gd name="G1" fmla="+- 4757 0 0"/>
              <a:gd name="G2" fmla="+- 12158 0 4757"/>
              <a:gd name="G3" fmla="+- G2 0 4757"/>
              <a:gd name="G4" fmla="*/ G3 32768 32059"/>
              <a:gd name="G5" fmla="*/ G4 1 2"/>
              <a:gd name="G6" fmla="+- 21600 0 14929"/>
              <a:gd name="G7" fmla="*/ G6 4757 6079"/>
              <a:gd name="G8" fmla="+- G7 14929 0"/>
              <a:gd name="T0" fmla="*/ 14929 w 21600"/>
              <a:gd name="T1" fmla="*/ 0 h 21600"/>
              <a:gd name="T2" fmla="*/ 14929 w 21600"/>
              <a:gd name="T3" fmla="*/ 12158 h 21600"/>
              <a:gd name="T4" fmla="*/ 1351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4929" y="0"/>
                </a:lnTo>
                <a:lnTo>
                  <a:pt x="14929" y="4757"/>
                </a:lnTo>
                <a:lnTo>
                  <a:pt x="12427" y="4757"/>
                </a:lnTo>
                <a:cubicBezTo>
                  <a:pt x="5564" y="4757"/>
                  <a:pt x="0" y="8071"/>
                  <a:pt x="0" y="12158"/>
                </a:cubicBezTo>
                <a:lnTo>
                  <a:pt x="0" y="21600"/>
                </a:lnTo>
                <a:lnTo>
                  <a:pt x="2702" y="21600"/>
                </a:lnTo>
                <a:lnTo>
                  <a:pt x="2702" y="12158"/>
                </a:lnTo>
                <a:cubicBezTo>
                  <a:pt x="2702" y="9531"/>
                  <a:pt x="7056" y="7401"/>
                  <a:pt x="12427" y="7401"/>
                </a:cubicBezTo>
                <a:lnTo>
                  <a:pt x="14929" y="7401"/>
                </a:lnTo>
                <a:lnTo>
                  <a:pt x="14929" y="12158"/>
                </a:lnTo>
                <a:close/>
              </a:path>
            </a:pathLst>
          </a:custGeom>
          <a:ln w="34925">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TextBox 10"/>
          <p:cNvSpPr txBox="1"/>
          <p:nvPr/>
        </p:nvSpPr>
        <p:spPr>
          <a:xfrm>
            <a:off x="539552" y="4221088"/>
            <a:ext cx="2304256" cy="1200329"/>
          </a:xfrm>
          <a:prstGeom prst="rect">
            <a:avLst/>
          </a:prstGeom>
          <a:noFill/>
        </p:spPr>
        <p:txBody>
          <a:bodyPr wrap="square" rtlCol="1">
            <a:spAutoFit/>
          </a:bodyPr>
          <a:lstStyle/>
          <a:p>
            <a:pPr algn="l" rtl="0"/>
            <a:r>
              <a:rPr lang="en-US" dirty="0" smtClean="0"/>
              <a:t>*Does not show </a:t>
            </a:r>
            <a:r>
              <a:rPr lang="en-US" dirty="0" err="1" smtClean="0"/>
              <a:t>chunck</a:t>
            </a:r>
            <a:r>
              <a:rPr lang="en-US" dirty="0" smtClean="0"/>
              <a:t> fetch latency in master (30 to 60 sec)</a:t>
            </a:r>
            <a:endParaRPr lang="he-IL" dirty="0"/>
          </a:p>
        </p:txBody>
      </p:sp>
      <p:sp>
        <p:nvSpPr>
          <p:cNvPr id="16" name="Slide Number Placeholder 15"/>
          <p:cNvSpPr>
            <a:spLocks noGrp="1"/>
          </p:cNvSpPr>
          <p:nvPr>
            <p:ph type="sldNum" sz="quarter" idx="12"/>
          </p:nvPr>
        </p:nvSpPr>
        <p:spPr/>
        <p:txBody>
          <a:bodyPr/>
          <a:lstStyle/>
          <a:p>
            <a:fld id="{CDD32F92-D3E0-4EF2-8679-BD4CE7A399F6}" type="slidenum">
              <a:rPr lang="he-IL" smtClean="0"/>
              <a:pPr/>
              <a:t>24</a:t>
            </a:fld>
            <a:endParaRPr lang="he-IL"/>
          </a:p>
        </p:txBody>
      </p:sp>
      <p:sp>
        <p:nvSpPr>
          <p:cNvPr id="17" name="Footer Placeholder 16"/>
          <p:cNvSpPr>
            <a:spLocks noGrp="1"/>
          </p:cNvSpPr>
          <p:nvPr>
            <p:ph type="ftr" sz="quarter" idx="11"/>
          </p:nvPr>
        </p:nvSpPr>
        <p:spPr/>
        <p:txBody>
          <a:bodyPr/>
          <a:lstStyle/>
          <a:p>
            <a:r>
              <a:rPr lang="en-US" smtClean="0"/>
              <a:t>HDFS Vs. GFS, "Advanced Topics in Storage Systems" - Spring 2013</a:t>
            </a:r>
            <a:endParaRPr lang="he-IL"/>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l" rtl="0"/>
            <a:r>
              <a:rPr lang="en-US" dirty="0" smtClean="0"/>
              <a:t>HDFS DFSIO benchmark</a:t>
            </a:r>
          </a:p>
          <a:p>
            <a:pPr lvl="1" algn="l" rtl="0"/>
            <a:r>
              <a:rPr lang="en-US" dirty="0" smtClean="0"/>
              <a:t>3500 Nodes.</a:t>
            </a:r>
          </a:p>
          <a:p>
            <a:pPr lvl="1" algn="l" rtl="0"/>
            <a:r>
              <a:rPr lang="en-US" dirty="0" smtClean="0"/>
              <a:t>Uses the </a:t>
            </a:r>
            <a:r>
              <a:rPr lang="en-US" dirty="0" err="1" smtClean="0"/>
              <a:t>MapReduce</a:t>
            </a:r>
            <a:r>
              <a:rPr lang="en-US" dirty="0" smtClean="0"/>
              <a:t> framework.</a:t>
            </a:r>
          </a:p>
          <a:p>
            <a:pPr lvl="1" algn="l" rtl="0"/>
            <a:r>
              <a:rPr lang="en-US" dirty="0" smtClean="0"/>
              <a:t>Read &amp; Write rates</a:t>
            </a:r>
          </a:p>
          <a:p>
            <a:pPr lvl="2" algn="l" rtl="0"/>
            <a:r>
              <a:rPr lang="en-US" dirty="0" smtClean="0"/>
              <a:t>DFSIO Read: 66 MB/s per node.</a:t>
            </a:r>
          </a:p>
          <a:p>
            <a:pPr lvl="2" algn="l" rtl="0"/>
            <a:r>
              <a:rPr lang="en-US" dirty="0" smtClean="0"/>
              <a:t>DFSIO Write: 40 MB/s per node.</a:t>
            </a:r>
          </a:p>
          <a:p>
            <a:pPr lvl="2" algn="l" rtl="0"/>
            <a:r>
              <a:rPr lang="en-US" dirty="0" smtClean="0"/>
              <a:t>Busy cluster read: 1.02 MB/s per node.</a:t>
            </a:r>
          </a:p>
          <a:p>
            <a:pPr lvl="2" algn="l" rtl="0"/>
            <a:r>
              <a:rPr lang="en-US" dirty="0" smtClean="0"/>
              <a:t>Busy cluster write: 1.09 MB/s per node.</a:t>
            </a:r>
          </a:p>
          <a:p>
            <a:pPr lvl="2" algn="l" rtl="0"/>
            <a:endParaRPr lang="en-US" dirty="0" smtClean="0"/>
          </a:p>
        </p:txBody>
      </p:sp>
      <p:sp>
        <p:nvSpPr>
          <p:cNvPr id="3" name="Title 2"/>
          <p:cNvSpPr>
            <a:spLocks noGrp="1"/>
          </p:cNvSpPr>
          <p:nvPr>
            <p:ph type="title"/>
          </p:nvPr>
        </p:nvSpPr>
        <p:spPr/>
        <p:txBody>
          <a:bodyPr/>
          <a:lstStyle/>
          <a:p>
            <a:r>
              <a:rPr lang="en-US" dirty="0" smtClean="0"/>
              <a:t>Measurements</a:t>
            </a:r>
            <a:endParaRPr lang="he-IL" dirty="0"/>
          </a:p>
        </p:txBody>
      </p:sp>
      <p:sp>
        <p:nvSpPr>
          <p:cNvPr id="8" name="Slide Number Placeholder 7"/>
          <p:cNvSpPr>
            <a:spLocks noGrp="1"/>
          </p:cNvSpPr>
          <p:nvPr>
            <p:ph type="sldNum" sz="quarter" idx="12"/>
          </p:nvPr>
        </p:nvSpPr>
        <p:spPr/>
        <p:txBody>
          <a:bodyPr/>
          <a:lstStyle/>
          <a:p>
            <a:fld id="{CDD32F92-D3E0-4EF2-8679-BD4CE7A399F6}" type="slidenum">
              <a:rPr lang="he-IL" smtClean="0"/>
              <a:pPr/>
              <a:t>25</a:t>
            </a:fld>
            <a:endParaRPr lang="he-IL"/>
          </a:p>
        </p:txBody>
      </p:sp>
      <p:sp>
        <p:nvSpPr>
          <p:cNvPr id="9" name="Footer Placeholder 8"/>
          <p:cNvSpPr>
            <a:spLocks noGrp="1"/>
          </p:cNvSpPr>
          <p:nvPr>
            <p:ph type="ftr" sz="quarter" idx="11"/>
          </p:nvPr>
        </p:nvSpPr>
        <p:spPr/>
        <p:txBody>
          <a:bodyPr/>
          <a:lstStyle/>
          <a:p>
            <a:r>
              <a:rPr lang="en-US" smtClean="0"/>
              <a:t>HDFS Vs. GFS, "Advanced Topics in Storage Systems" - Spring 2013</a:t>
            </a:r>
            <a:endParaRPr lang="he-IL"/>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rtl="0"/>
            <a:r>
              <a:rPr lang="en-US" dirty="0" smtClean="0"/>
              <a:t>About &amp; Keywords</a:t>
            </a:r>
          </a:p>
          <a:p>
            <a:pPr algn="l" rtl="0"/>
            <a:r>
              <a:rPr lang="en-US" dirty="0" smtClean="0"/>
              <a:t>Motivation &amp; Purpose</a:t>
            </a:r>
          </a:p>
          <a:p>
            <a:pPr algn="l" rtl="0"/>
            <a:r>
              <a:rPr lang="en-US" dirty="0" smtClean="0"/>
              <a:t>Assumptions </a:t>
            </a:r>
          </a:p>
          <a:p>
            <a:pPr algn="l" rtl="0"/>
            <a:r>
              <a:rPr lang="en-US" dirty="0" smtClean="0"/>
              <a:t>Architecture overview &amp; Comparison</a:t>
            </a:r>
          </a:p>
          <a:p>
            <a:pPr algn="l" rtl="0"/>
            <a:r>
              <a:rPr lang="en-US" dirty="0" smtClean="0"/>
              <a:t>Measurements </a:t>
            </a:r>
          </a:p>
          <a:p>
            <a:pPr algn="l" rtl="0"/>
            <a:r>
              <a:rPr lang="en-US" dirty="0" smtClean="0">
                <a:solidFill>
                  <a:srgbClr val="FF0000"/>
                </a:solidFill>
              </a:rPr>
              <a:t>How does it fit in?</a:t>
            </a:r>
          </a:p>
          <a:p>
            <a:pPr algn="l" rtl="0"/>
            <a:r>
              <a:rPr lang="en-US" dirty="0" smtClean="0"/>
              <a:t>The Future</a:t>
            </a:r>
          </a:p>
        </p:txBody>
      </p:sp>
      <p:sp>
        <p:nvSpPr>
          <p:cNvPr id="2" name="Title 1"/>
          <p:cNvSpPr>
            <a:spLocks noGrp="1"/>
          </p:cNvSpPr>
          <p:nvPr>
            <p:ph type="title"/>
          </p:nvPr>
        </p:nvSpPr>
        <p:spPr/>
        <p:txBody>
          <a:bodyPr/>
          <a:lstStyle/>
          <a:p>
            <a:r>
              <a:rPr lang="en-US" dirty="0" smtClean="0"/>
              <a:t>Outline</a:t>
            </a:r>
            <a:endParaRPr lang="he-IL" dirty="0"/>
          </a:p>
        </p:txBody>
      </p:sp>
      <p:sp>
        <p:nvSpPr>
          <p:cNvPr id="8" name="Slide Number Placeholder 7"/>
          <p:cNvSpPr>
            <a:spLocks noGrp="1"/>
          </p:cNvSpPr>
          <p:nvPr>
            <p:ph type="sldNum" sz="quarter" idx="12"/>
          </p:nvPr>
        </p:nvSpPr>
        <p:spPr/>
        <p:txBody>
          <a:bodyPr/>
          <a:lstStyle/>
          <a:p>
            <a:fld id="{CDD32F92-D3E0-4EF2-8679-BD4CE7A399F6}" type="slidenum">
              <a:rPr lang="he-IL" smtClean="0"/>
              <a:pPr/>
              <a:t>26</a:t>
            </a:fld>
            <a:endParaRPr lang="he-IL"/>
          </a:p>
        </p:txBody>
      </p:sp>
      <p:sp>
        <p:nvSpPr>
          <p:cNvPr id="9" name="Footer Placeholder 8"/>
          <p:cNvSpPr>
            <a:spLocks noGrp="1"/>
          </p:cNvSpPr>
          <p:nvPr>
            <p:ph type="ftr" sz="quarter" idx="11"/>
          </p:nvPr>
        </p:nvSpPr>
        <p:spPr/>
        <p:txBody>
          <a:bodyPr/>
          <a:lstStyle/>
          <a:p>
            <a:r>
              <a:rPr lang="en-US" smtClean="0"/>
              <a:t>HDFS Vs. GFS, "Advanced Topics in Storage Systems" - Spring 2013</a:t>
            </a:r>
            <a:endParaRPr lang="he-IL"/>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does it fit in?</a:t>
            </a:r>
            <a:endParaRPr lang="he-IL" dirty="0"/>
          </a:p>
        </p:txBody>
      </p:sp>
      <p:sp>
        <p:nvSpPr>
          <p:cNvPr id="10" name="Content Placeholder 9"/>
          <p:cNvSpPr>
            <a:spLocks noGrp="1"/>
          </p:cNvSpPr>
          <p:nvPr>
            <p:ph idx="1"/>
          </p:nvPr>
        </p:nvSpPr>
        <p:spPr/>
        <p:txBody>
          <a:bodyPr>
            <a:normAutofit/>
          </a:bodyPr>
          <a:lstStyle/>
          <a:p>
            <a:endParaRPr lang="he-IL" dirty="0" smtClean="0"/>
          </a:p>
          <a:p>
            <a:endParaRPr lang="he-IL" dirty="0" smtClean="0"/>
          </a:p>
          <a:p>
            <a:endParaRPr lang="he-IL" dirty="0" smtClean="0"/>
          </a:p>
          <a:p>
            <a:endParaRPr lang="he-IL" dirty="0" smtClean="0"/>
          </a:p>
          <a:p>
            <a:endParaRPr lang="he-IL" dirty="0" smtClean="0"/>
          </a:p>
          <a:p>
            <a:endParaRPr lang="he-IL" dirty="0" smtClean="0"/>
          </a:p>
          <a:p>
            <a:endParaRPr lang="he-IL" dirty="0" smtClean="0"/>
          </a:p>
        </p:txBody>
      </p:sp>
      <p:sp>
        <p:nvSpPr>
          <p:cNvPr id="12" name="Rectangle 11"/>
          <p:cNvSpPr/>
          <p:nvPr/>
        </p:nvSpPr>
        <p:spPr>
          <a:xfrm>
            <a:off x="1043608" y="4005064"/>
            <a:ext cx="7560840"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dirty="0" smtClean="0"/>
              <a:t>GFS / HDFS</a:t>
            </a:r>
            <a:endParaRPr lang="he-IL" sz="3200" dirty="0"/>
          </a:p>
        </p:txBody>
      </p:sp>
      <p:sp>
        <p:nvSpPr>
          <p:cNvPr id="13" name="Rectangle 12"/>
          <p:cNvSpPr/>
          <p:nvPr/>
        </p:nvSpPr>
        <p:spPr>
          <a:xfrm>
            <a:off x="1043608" y="2348880"/>
            <a:ext cx="3744416"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smtClean="0"/>
              <a:t>MapReduce</a:t>
            </a:r>
            <a:r>
              <a:rPr lang="en-US" sz="2400" dirty="0" smtClean="0"/>
              <a:t> / </a:t>
            </a:r>
            <a:r>
              <a:rPr lang="en-US" sz="2400" dirty="0" err="1" smtClean="0"/>
              <a:t>Hadoop</a:t>
            </a:r>
            <a:endParaRPr lang="he-IL" sz="2400" dirty="0"/>
          </a:p>
        </p:txBody>
      </p:sp>
      <p:sp>
        <p:nvSpPr>
          <p:cNvPr id="14" name="Rectangle 13"/>
          <p:cNvSpPr/>
          <p:nvPr/>
        </p:nvSpPr>
        <p:spPr>
          <a:xfrm>
            <a:off x="4860032" y="2348880"/>
            <a:ext cx="3744416"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smtClean="0"/>
              <a:t>BigTable</a:t>
            </a:r>
            <a:r>
              <a:rPr lang="en-US" sz="2400" dirty="0" smtClean="0"/>
              <a:t> / </a:t>
            </a:r>
            <a:r>
              <a:rPr lang="en-US" sz="2400" dirty="0" err="1" smtClean="0"/>
              <a:t>HBase</a:t>
            </a:r>
            <a:endParaRPr lang="he-IL" sz="2400" dirty="0"/>
          </a:p>
        </p:txBody>
      </p:sp>
      <p:sp>
        <p:nvSpPr>
          <p:cNvPr id="15" name="Rectangle 14"/>
          <p:cNvSpPr/>
          <p:nvPr/>
        </p:nvSpPr>
        <p:spPr>
          <a:xfrm>
            <a:off x="1043608" y="1700808"/>
            <a:ext cx="756084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err="1" smtClean="0"/>
              <a:t>Sawzall</a:t>
            </a:r>
            <a:r>
              <a:rPr lang="en-US" dirty="0" smtClean="0"/>
              <a:t> / Pig / Hive</a:t>
            </a:r>
            <a:endParaRPr lang="he-IL" dirty="0"/>
          </a:p>
        </p:txBody>
      </p:sp>
      <p:sp>
        <p:nvSpPr>
          <p:cNvPr id="17" name="Slide Number Placeholder 16"/>
          <p:cNvSpPr>
            <a:spLocks noGrp="1"/>
          </p:cNvSpPr>
          <p:nvPr>
            <p:ph type="sldNum" sz="quarter" idx="12"/>
          </p:nvPr>
        </p:nvSpPr>
        <p:spPr/>
        <p:txBody>
          <a:bodyPr/>
          <a:lstStyle/>
          <a:p>
            <a:fld id="{CDD32F92-D3E0-4EF2-8679-BD4CE7A399F6}" type="slidenum">
              <a:rPr lang="he-IL" smtClean="0"/>
              <a:pPr/>
              <a:t>27</a:t>
            </a:fld>
            <a:endParaRPr lang="he-IL"/>
          </a:p>
        </p:txBody>
      </p:sp>
      <p:sp>
        <p:nvSpPr>
          <p:cNvPr id="18" name="Footer Placeholder 17"/>
          <p:cNvSpPr>
            <a:spLocks noGrp="1"/>
          </p:cNvSpPr>
          <p:nvPr>
            <p:ph type="ftr" sz="quarter" idx="11"/>
          </p:nvPr>
        </p:nvSpPr>
        <p:spPr/>
        <p:txBody>
          <a:bodyPr/>
          <a:lstStyle/>
          <a:p>
            <a:r>
              <a:rPr lang="en-US" smtClean="0"/>
              <a:t>HDFS Vs. GFS, "Advanced Topics in Storage Systems" - Spring 2013</a:t>
            </a:r>
            <a:endParaRPr lang="he-IL"/>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rtl="0"/>
            <a:r>
              <a:rPr lang="en-US" dirty="0" smtClean="0"/>
              <a:t>About &amp; Keywords</a:t>
            </a:r>
          </a:p>
          <a:p>
            <a:pPr algn="l" rtl="0"/>
            <a:r>
              <a:rPr lang="en-US" dirty="0" smtClean="0"/>
              <a:t>Assumptions &amp; Purpose </a:t>
            </a:r>
          </a:p>
          <a:p>
            <a:pPr algn="l" rtl="0"/>
            <a:r>
              <a:rPr lang="en-US" dirty="0" smtClean="0"/>
              <a:t>Architecture overview &amp; Comparison</a:t>
            </a:r>
          </a:p>
          <a:p>
            <a:pPr algn="l" rtl="0"/>
            <a:r>
              <a:rPr lang="en-US" dirty="0" smtClean="0"/>
              <a:t>Measurements </a:t>
            </a:r>
          </a:p>
          <a:p>
            <a:pPr algn="l" rtl="0"/>
            <a:r>
              <a:rPr lang="en-US" dirty="0" smtClean="0"/>
              <a:t>How does it fit in?</a:t>
            </a:r>
          </a:p>
          <a:p>
            <a:pPr algn="l" rtl="0"/>
            <a:r>
              <a:rPr lang="en-US" dirty="0" smtClean="0">
                <a:solidFill>
                  <a:srgbClr val="FF0000"/>
                </a:solidFill>
              </a:rPr>
              <a:t>The Future</a:t>
            </a:r>
          </a:p>
        </p:txBody>
      </p:sp>
      <p:sp>
        <p:nvSpPr>
          <p:cNvPr id="2" name="Title 1"/>
          <p:cNvSpPr>
            <a:spLocks noGrp="1"/>
          </p:cNvSpPr>
          <p:nvPr>
            <p:ph type="title"/>
          </p:nvPr>
        </p:nvSpPr>
        <p:spPr/>
        <p:txBody>
          <a:bodyPr/>
          <a:lstStyle/>
          <a:p>
            <a:r>
              <a:rPr lang="en-US" dirty="0" smtClean="0"/>
              <a:t>Outline</a:t>
            </a:r>
            <a:endParaRPr lang="he-IL" dirty="0"/>
          </a:p>
        </p:txBody>
      </p:sp>
      <p:sp>
        <p:nvSpPr>
          <p:cNvPr id="8" name="Slide Number Placeholder 7"/>
          <p:cNvSpPr>
            <a:spLocks noGrp="1"/>
          </p:cNvSpPr>
          <p:nvPr>
            <p:ph type="sldNum" sz="quarter" idx="12"/>
          </p:nvPr>
        </p:nvSpPr>
        <p:spPr/>
        <p:txBody>
          <a:bodyPr/>
          <a:lstStyle/>
          <a:p>
            <a:fld id="{CDD32F92-D3E0-4EF2-8679-BD4CE7A399F6}" type="slidenum">
              <a:rPr lang="he-IL" smtClean="0"/>
              <a:pPr/>
              <a:t>28</a:t>
            </a:fld>
            <a:endParaRPr lang="he-IL"/>
          </a:p>
        </p:txBody>
      </p:sp>
      <p:sp>
        <p:nvSpPr>
          <p:cNvPr id="9" name="Footer Placeholder 8"/>
          <p:cNvSpPr>
            <a:spLocks noGrp="1"/>
          </p:cNvSpPr>
          <p:nvPr>
            <p:ph type="ftr" sz="quarter" idx="11"/>
          </p:nvPr>
        </p:nvSpPr>
        <p:spPr/>
        <p:txBody>
          <a:bodyPr/>
          <a:lstStyle/>
          <a:p>
            <a:r>
              <a:rPr lang="en-US" smtClean="0"/>
              <a:t>HDFS Vs. GFS, "Advanced Topics in Storage Systems" - Spring 2013</a:t>
            </a:r>
            <a:endParaRPr lang="he-IL"/>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88024" y="1481328"/>
            <a:ext cx="3898776" cy="4525963"/>
          </a:xfrm>
        </p:spPr>
        <p:txBody>
          <a:bodyPr>
            <a:normAutofit lnSpcReduction="10000"/>
          </a:bodyPr>
          <a:lstStyle/>
          <a:p>
            <a:pPr algn="l" rtl="0"/>
            <a:r>
              <a:rPr lang="en-US" dirty="0" smtClean="0"/>
              <a:t>Build for “real-time” low latency operations instead of big batch operations.</a:t>
            </a:r>
          </a:p>
          <a:p>
            <a:pPr algn="l" rtl="0"/>
            <a:r>
              <a:rPr lang="en-US" dirty="0" smtClean="0"/>
              <a:t>Smaller </a:t>
            </a:r>
            <a:r>
              <a:rPr lang="en-US" dirty="0" err="1" smtClean="0"/>
              <a:t>chuncks</a:t>
            </a:r>
            <a:r>
              <a:rPr lang="en-US" dirty="0" smtClean="0"/>
              <a:t> (1MB)</a:t>
            </a:r>
          </a:p>
          <a:p>
            <a:pPr algn="l" rtl="0"/>
            <a:r>
              <a:rPr lang="en-US" dirty="0" smtClean="0"/>
              <a:t>Constant update</a:t>
            </a:r>
          </a:p>
          <a:p>
            <a:pPr algn="l" rtl="0"/>
            <a:r>
              <a:rPr lang="en-US" dirty="0" smtClean="0"/>
              <a:t>Eliminated “single point of failure” in GFS </a:t>
            </a:r>
            <a:r>
              <a:rPr lang="en-US" smtClean="0"/>
              <a:t>(The master)</a:t>
            </a:r>
            <a:endParaRPr lang="en-US" dirty="0" smtClean="0"/>
          </a:p>
          <a:p>
            <a:pPr algn="l" rtl="0">
              <a:buNone/>
            </a:pPr>
            <a:endParaRPr lang="en-US" dirty="0" smtClean="0"/>
          </a:p>
        </p:txBody>
      </p:sp>
      <p:sp>
        <p:nvSpPr>
          <p:cNvPr id="3" name="Title 2"/>
          <p:cNvSpPr>
            <a:spLocks noGrp="1"/>
          </p:cNvSpPr>
          <p:nvPr>
            <p:ph type="title"/>
          </p:nvPr>
        </p:nvSpPr>
        <p:spPr/>
        <p:txBody>
          <a:bodyPr/>
          <a:lstStyle/>
          <a:p>
            <a:r>
              <a:rPr lang="en-US" dirty="0" smtClean="0"/>
              <a:t>The Future (Google’s Present)</a:t>
            </a:r>
            <a:endParaRPr lang="he-IL" dirty="0"/>
          </a:p>
        </p:txBody>
      </p:sp>
      <p:sp>
        <p:nvSpPr>
          <p:cNvPr id="4" name="Rectangle 3"/>
          <p:cNvSpPr/>
          <p:nvPr/>
        </p:nvSpPr>
        <p:spPr>
          <a:xfrm>
            <a:off x="467544" y="3933056"/>
            <a:ext cx="3528392"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dirty="0" smtClean="0"/>
              <a:t>Colossus</a:t>
            </a:r>
            <a:endParaRPr lang="he-IL" sz="3200" dirty="0"/>
          </a:p>
        </p:txBody>
      </p:sp>
      <p:sp>
        <p:nvSpPr>
          <p:cNvPr id="5" name="Rectangle 4"/>
          <p:cNvSpPr/>
          <p:nvPr/>
        </p:nvSpPr>
        <p:spPr>
          <a:xfrm>
            <a:off x="467544" y="2132856"/>
            <a:ext cx="1728192"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t>Caffeine</a:t>
            </a:r>
            <a:endParaRPr lang="he-IL" sz="2400" dirty="0"/>
          </a:p>
        </p:txBody>
      </p:sp>
      <p:sp>
        <p:nvSpPr>
          <p:cNvPr id="6" name="Rectangle 5"/>
          <p:cNvSpPr/>
          <p:nvPr/>
        </p:nvSpPr>
        <p:spPr>
          <a:xfrm>
            <a:off x="2267744" y="2132856"/>
            <a:ext cx="1728192"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smtClean="0"/>
              <a:t>BigTable</a:t>
            </a:r>
            <a:endParaRPr lang="he-IL" sz="2400" dirty="0"/>
          </a:p>
        </p:txBody>
      </p:sp>
      <p:sp>
        <p:nvSpPr>
          <p:cNvPr id="11" name="Slide Number Placeholder 10"/>
          <p:cNvSpPr>
            <a:spLocks noGrp="1"/>
          </p:cNvSpPr>
          <p:nvPr>
            <p:ph type="sldNum" sz="quarter" idx="12"/>
          </p:nvPr>
        </p:nvSpPr>
        <p:spPr/>
        <p:txBody>
          <a:bodyPr/>
          <a:lstStyle/>
          <a:p>
            <a:fld id="{CDD32F92-D3E0-4EF2-8679-BD4CE7A399F6}" type="slidenum">
              <a:rPr lang="he-IL" smtClean="0"/>
              <a:pPr/>
              <a:t>29</a:t>
            </a:fld>
            <a:endParaRPr lang="he-IL"/>
          </a:p>
        </p:txBody>
      </p:sp>
      <p:sp>
        <p:nvSpPr>
          <p:cNvPr id="12" name="Footer Placeholder 11"/>
          <p:cNvSpPr>
            <a:spLocks noGrp="1"/>
          </p:cNvSpPr>
          <p:nvPr>
            <p:ph type="ftr" sz="quarter" idx="11"/>
          </p:nvPr>
        </p:nvSpPr>
        <p:spPr/>
        <p:txBody>
          <a:bodyPr/>
          <a:lstStyle/>
          <a:p>
            <a:r>
              <a:rPr lang="en-US" smtClean="0"/>
              <a:t>HDFS Vs. GFS, "Advanced Topics in Storage Systems" - Spring 2013</a:t>
            </a:r>
            <a:endParaRPr lang="he-IL"/>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rtl="0"/>
            <a:r>
              <a:rPr lang="en-US" dirty="0" smtClean="0">
                <a:solidFill>
                  <a:srgbClr val="FF0000"/>
                </a:solidFill>
              </a:rPr>
              <a:t>About &amp; Keywords</a:t>
            </a:r>
          </a:p>
          <a:p>
            <a:pPr algn="l" rtl="0"/>
            <a:r>
              <a:rPr lang="en-US" dirty="0" smtClean="0"/>
              <a:t>Motivation &amp; Purpose</a:t>
            </a:r>
          </a:p>
          <a:p>
            <a:pPr algn="l" rtl="0"/>
            <a:r>
              <a:rPr lang="en-US" dirty="0" smtClean="0"/>
              <a:t>Assumptions  </a:t>
            </a:r>
          </a:p>
          <a:p>
            <a:pPr algn="l" rtl="0"/>
            <a:r>
              <a:rPr lang="en-US" dirty="0" smtClean="0"/>
              <a:t>Architecture overview &amp; Comparison</a:t>
            </a:r>
          </a:p>
          <a:p>
            <a:pPr algn="l" rtl="0"/>
            <a:r>
              <a:rPr lang="en-US" dirty="0" smtClean="0"/>
              <a:t>Measurements </a:t>
            </a:r>
          </a:p>
          <a:p>
            <a:pPr algn="l" rtl="0"/>
            <a:r>
              <a:rPr lang="en-US" dirty="0" smtClean="0"/>
              <a:t>How does it fit in?</a:t>
            </a:r>
          </a:p>
          <a:p>
            <a:pPr algn="l" rtl="0"/>
            <a:r>
              <a:rPr lang="en-US" dirty="0" smtClean="0"/>
              <a:t>The Future</a:t>
            </a:r>
          </a:p>
        </p:txBody>
      </p:sp>
      <p:sp>
        <p:nvSpPr>
          <p:cNvPr id="2" name="Title 1"/>
          <p:cNvSpPr>
            <a:spLocks noGrp="1"/>
          </p:cNvSpPr>
          <p:nvPr>
            <p:ph type="title"/>
          </p:nvPr>
        </p:nvSpPr>
        <p:spPr/>
        <p:txBody>
          <a:bodyPr/>
          <a:lstStyle/>
          <a:p>
            <a:r>
              <a:rPr lang="en-US" dirty="0" smtClean="0"/>
              <a:t>Outline</a:t>
            </a:r>
            <a:endParaRPr lang="he-IL" dirty="0"/>
          </a:p>
        </p:txBody>
      </p:sp>
      <p:sp>
        <p:nvSpPr>
          <p:cNvPr id="8" name="Slide Number Placeholder 7"/>
          <p:cNvSpPr>
            <a:spLocks noGrp="1"/>
          </p:cNvSpPr>
          <p:nvPr>
            <p:ph type="sldNum" sz="quarter" idx="12"/>
          </p:nvPr>
        </p:nvSpPr>
        <p:spPr/>
        <p:txBody>
          <a:bodyPr/>
          <a:lstStyle/>
          <a:p>
            <a:fld id="{CDD32F92-D3E0-4EF2-8679-BD4CE7A399F6}" type="slidenum">
              <a:rPr lang="he-IL" smtClean="0"/>
              <a:pPr/>
              <a:t>3</a:t>
            </a:fld>
            <a:endParaRPr lang="he-IL"/>
          </a:p>
        </p:txBody>
      </p:sp>
      <p:sp>
        <p:nvSpPr>
          <p:cNvPr id="9" name="Footer Placeholder 8"/>
          <p:cNvSpPr>
            <a:spLocks noGrp="1"/>
          </p:cNvSpPr>
          <p:nvPr>
            <p:ph type="ftr" sz="quarter" idx="11"/>
          </p:nvPr>
        </p:nvSpPr>
        <p:spPr/>
        <p:txBody>
          <a:bodyPr/>
          <a:lstStyle/>
          <a:p>
            <a:r>
              <a:rPr lang="en-US" smtClean="0"/>
              <a:t>HDFS Vs. GFS, "Advanced Topics in Storage Systems" - Spring 2013</a:t>
            </a:r>
            <a:endParaRPr lang="he-IL"/>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481328"/>
            <a:ext cx="8075240" cy="4525963"/>
          </a:xfrm>
        </p:spPr>
        <p:txBody>
          <a:bodyPr>
            <a:normAutofit/>
          </a:bodyPr>
          <a:lstStyle/>
          <a:p>
            <a:pPr algn="l" rtl="0"/>
            <a:r>
              <a:rPr lang="en-US" dirty="0" smtClean="0"/>
              <a:t>Real secondary (“hot” backup) </a:t>
            </a:r>
            <a:r>
              <a:rPr lang="en-US" dirty="0" err="1" smtClean="0"/>
              <a:t>NameNode</a:t>
            </a:r>
            <a:r>
              <a:rPr lang="en-US" dirty="0" smtClean="0"/>
              <a:t> – </a:t>
            </a:r>
            <a:r>
              <a:rPr lang="en-US" dirty="0" err="1" smtClean="0"/>
              <a:t>Facebook’s</a:t>
            </a:r>
            <a:r>
              <a:rPr lang="en-US" dirty="0" smtClean="0"/>
              <a:t> </a:t>
            </a:r>
            <a:r>
              <a:rPr lang="en-US" dirty="0" err="1" smtClean="0"/>
              <a:t>AvatarNode</a:t>
            </a:r>
            <a:r>
              <a:rPr lang="en-US" dirty="0" smtClean="0"/>
              <a:t> </a:t>
            </a:r>
            <a:endParaRPr lang="en-US" dirty="0" smtClean="0"/>
          </a:p>
          <a:p>
            <a:pPr algn="l" rtl="0">
              <a:buNone/>
            </a:pPr>
            <a:r>
              <a:rPr lang="en-US" dirty="0" smtClean="0"/>
              <a:t>	(Already in production).</a:t>
            </a:r>
          </a:p>
          <a:p>
            <a:pPr algn="l" rtl="0"/>
            <a:r>
              <a:rPr lang="en-US" dirty="0" smtClean="0"/>
              <a:t>Low latency </a:t>
            </a:r>
            <a:r>
              <a:rPr lang="en-US" dirty="0" err="1" smtClean="0"/>
              <a:t>MapReduce</a:t>
            </a:r>
            <a:r>
              <a:rPr lang="en-US" dirty="0" smtClean="0"/>
              <a:t>.</a:t>
            </a:r>
          </a:p>
          <a:p>
            <a:pPr algn="l" rtl="0"/>
            <a:r>
              <a:rPr lang="en-US" dirty="0" smtClean="0"/>
              <a:t>Inter cluster cooperation. </a:t>
            </a:r>
          </a:p>
          <a:p>
            <a:pPr algn="l" rtl="0"/>
            <a:endParaRPr lang="en-US" dirty="0" smtClean="0"/>
          </a:p>
          <a:p>
            <a:pPr algn="l" rtl="0"/>
            <a:endParaRPr lang="en-US" dirty="0" smtClean="0"/>
          </a:p>
        </p:txBody>
      </p:sp>
      <p:sp>
        <p:nvSpPr>
          <p:cNvPr id="3" name="Title 2"/>
          <p:cNvSpPr>
            <a:spLocks noGrp="1"/>
          </p:cNvSpPr>
          <p:nvPr>
            <p:ph type="title"/>
          </p:nvPr>
        </p:nvSpPr>
        <p:spPr/>
        <p:txBody>
          <a:bodyPr/>
          <a:lstStyle/>
          <a:p>
            <a:r>
              <a:rPr lang="en-US" dirty="0" smtClean="0"/>
              <a:t>The Future - HDFS</a:t>
            </a:r>
            <a:endParaRPr lang="he-IL" dirty="0"/>
          </a:p>
        </p:txBody>
      </p:sp>
      <p:sp>
        <p:nvSpPr>
          <p:cNvPr id="11" name="Slide Number Placeholder 10"/>
          <p:cNvSpPr>
            <a:spLocks noGrp="1"/>
          </p:cNvSpPr>
          <p:nvPr>
            <p:ph type="sldNum" sz="quarter" idx="12"/>
          </p:nvPr>
        </p:nvSpPr>
        <p:spPr/>
        <p:txBody>
          <a:bodyPr/>
          <a:lstStyle/>
          <a:p>
            <a:fld id="{CDD32F92-D3E0-4EF2-8679-BD4CE7A399F6}" type="slidenum">
              <a:rPr lang="he-IL" smtClean="0"/>
              <a:pPr/>
              <a:t>30</a:t>
            </a:fld>
            <a:endParaRPr lang="he-IL"/>
          </a:p>
        </p:txBody>
      </p:sp>
      <p:sp>
        <p:nvSpPr>
          <p:cNvPr id="12" name="Footer Placeholder 11"/>
          <p:cNvSpPr>
            <a:spLocks noGrp="1"/>
          </p:cNvSpPr>
          <p:nvPr>
            <p:ph type="ftr" sz="quarter" idx="11"/>
          </p:nvPr>
        </p:nvSpPr>
        <p:spPr/>
        <p:txBody>
          <a:bodyPr/>
          <a:lstStyle/>
          <a:p>
            <a:r>
              <a:rPr lang="en-US" smtClean="0"/>
              <a:t>HDFS Vs. GFS, "Advanced Topics in Storage Systems" - Spring 2013</a:t>
            </a:r>
            <a:endParaRPr lang="he-IL"/>
          </a:p>
        </p:txBody>
      </p:sp>
      <p:pic>
        <p:nvPicPr>
          <p:cNvPr id="9" name="Picture 8" descr="484219_10150966708612200_1190737584_n.jpg"/>
          <p:cNvPicPr>
            <a:picLocks noChangeAspect="1"/>
          </p:cNvPicPr>
          <p:nvPr/>
        </p:nvPicPr>
        <p:blipFill>
          <a:blip r:embed="rId2" cstate="print"/>
          <a:stretch>
            <a:fillRect/>
          </a:stretch>
        </p:blipFill>
        <p:spPr>
          <a:xfrm>
            <a:off x="5868144" y="1916831"/>
            <a:ext cx="3021712" cy="181600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3027792"/>
          </a:xfrm>
        </p:spPr>
        <p:txBody>
          <a:bodyPr>
            <a:normAutofit fontScale="92500" lnSpcReduction="20000"/>
          </a:bodyPr>
          <a:lstStyle/>
          <a:p>
            <a:pPr algn="l" rtl="0"/>
            <a:r>
              <a:rPr lang="en-US" sz="2000" dirty="0" err="1" smtClean="0"/>
              <a:t>Hadoop</a:t>
            </a:r>
            <a:r>
              <a:rPr lang="en-US" sz="2000" dirty="0" smtClean="0"/>
              <a:t> &amp; HDFS User Guide</a:t>
            </a:r>
          </a:p>
          <a:p>
            <a:pPr lvl="1" algn="l" rtl="0"/>
            <a:r>
              <a:rPr lang="en-US" sz="2000" dirty="0" smtClean="0">
                <a:hlinkClick r:id="rId2"/>
              </a:rPr>
              <a:t>http://archive.cloudera.com/cdh/3/hadoop/hdfs_user_guide.html</a:t>
            </a:r>
            <a:endParaRPr lang="en-US" sz="2000" dirty="0" smtClean="0"/>
          </a:p>
          <a:p>
            <a:pPr algn="l" rtl="0"/>
            <a:r>
              <a:rPr lang="en-US" sz="2000" dirty="0" smtClean="0"/>
              <a:t>Google file system at Virginia Tech (CS 5204 – Operating Systems)</a:t>
            </a:r>
          </a:p>
          <a:p>
            <a:pPr algn="l" rtl="0"/>
            <a:r>
              <a:rPr lang="en-US" sz="2000" dirty="0" err="1" smtClean="0"/>
              <a:t>Hadoop</a:t>
            </a:r>
            <a:r>
              <a:rPr lang="en-US" sz="2000" dirty="0" smtClean="0"/>
              <a:t> tutorial: Intro to HDFS </a:t>
            </a:r>
          </a:p>
          <a:p>
            <a:pPr lvl="1" algn="l" rtl="0"/>
            <a:r>
              <a:rPr lang="en-US" sz="1600" dirty="0" smtClean="0">
                <a:hlinkClick r:id="rId3"/>
              </a:rPr>
              <a:t>http://www.youtube.com/watch?v=ziqx2hJY8Hg</a:t>
            </a:r>
            <a:endParaRPr lang="en-US" sz="1600" dirty="0" smtClean="0"/>
          </a:p>
          <a:p>
            <a:pPr algn="l" rtl="0"/>
            <a:r>
              <a:rPr lang="en-US" sz="2000" dirty="0" smtClean="0"/>
              <a:t/>
            </a:r>
            <a:br>
              <a:rPr lang="en-US" sz="2000" dirty="0" smtClean="0"/>
            </a:br>
            <a:r>
              <a:rPr lang="en-US" sz="2000" dirty="0" smtClean="0"/>
              <a:t>Under the Hood: </a:t>
            </a:r>
            <a:r>
              <a:rPr lang="en-US" sz="2000" dirty="0" err="1" smtClean="0"/>
              <a:t>Hadoop</a:t>
            </a:r>
            <a:r>
              <a:rPr lang="en-US" sz="2000" dirty="0" smtClean="0"/>
              <a:t> Distributed </a:t>
            </a:r>
            <a:r>
              <a:rPr lang="en-US" sz="2000" dirty="0" err="1" smtClean="0"/>
              <a:t>Filesystem</a:t>
            </a:r>
            <a:r>
              <a:rPr lang="en-US" sz="2000" dirty="0" smtClean="0"/>
              <a:t> reliability with </a:t>
            </a:r>
            <a:r>
              <a:rPr lang="en-US" sz="2000" dirty="0" err="1" smtClean="0"/>
              <a:t>Namenode</a:t>
            </a:r>
            <a:r>
              <a:rPr lang="en-US" sz="2000" dirty="0" smtClean="0"/>
              <a:t> and </a:t>
            </a:r>
            <a:r>
              <a:rPr lang="en-US" sz="2000" dirty="0" err="1" smtClean="0"/>
              <a:t>Avatarnode</a:t>
            </a:r>
            <a:r>
              <a:rPr lang="en-US" sz="2000" dirty="0" smtClean="0"/>
              <a:t>. by </a:t>
            </a:r>
            <a:r>
              <a:rPr lang="en-US" sz="2000" dirty="0" smtClean="0">
                <a:hlinkClick r:id="rId4"/>
              </a:rPr>
              <a:t>Andrew Ryan</a:t>
            </a:r>
            <a:r>
              <a:rPr lang="en-US" sz="2000" dirty="0" smtClean="0"/>
              <a:t> for </a:t>
            </a:r>
            <a:r>
              <a:rPr lang="en-US" sz="2000" dirty="0" err="1" smtClean="0">
                <a:hlinkClick r:id="rId5"/>
              </a:rPr>
              <a:t>Facebook</a:t>
            </a:r>
            <a:r>
              <a:rPr lang="en-US" sz="2000" dirty="0" smtClean="0">
                <a:hlinkClick r:id="rId5"/>
              </a:rPr>
              <a:t> Engineering</a:t>
            </a:r>
            <a:r>
              <a:rPr lang="en-US" sz="2000" dirty="0" smtClean="0"/>
              <a:t>. </a:t>
            </a:r>
          </a:p>
          <a:p>
            <a:pPr algn="l" rtl="0"/>
            <a:endParaRPr lang="en-US" sz="2000" dirty="0" smtClean="0"/>
          </a:p>
        </p:txBody>
      </p:sp>
      <p:sp>
        <p:nvSpPr>
          <p:cNvPr id="3" name="Title 2"/>
          <p:cNvSpPr>
            <a:spLocks noGrp="1"/>
          </p:cNvSpPr>
          <p:nvPr>
            <p:ph type="title"/>
          </p:nvPr>
        </p:nvSpPr>
        <p:spPr/>
        <p:txBody>
          <a:bodyPr/>
          <a:lstStyle/>
          <a:p>
            <a:r>
              <a:rPr lang="en-US" dirty="0" smtClean="0"/>
              <a:t>References</a:t>
            </a:r>
            <a:endParaRPr lang="he-IL" dirty="0"/>
          </a:p>
        </p:txBody>
      </p:sp>
      <p:sp>
        <p:nvSpPr>
          <p:cNvPr id="4" name="Title 2"/>
          <p:cNvSpPr txBox="1">
            <a:spLocks/>
          </p:cNvSpPr>
          <p:nvPr/>
        </p:nvSpPr>
        <p:spPr>
          <a:xfrm>
            <a:off x="539552" y="4509120"/>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Thank you.</a:t>
            </a:r>
            <a:endParaRPr kumimoji="0" lang="he-IL"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9" name="Slide Number Placeholder 8"/>
          <p:cNvSpPr>
            <a:spLocks noGrp="1"/>
          </p:cNvSpPr>
          <p:nvPr>
            <p:ph type="sldNum" sz="quarter" idx="12"/>
          </p:nvPr>
        </p:nvSpPr>
        <p:spPr/>
        <p:txBody>
          <a:bodyPr/>
          <a:lstStyle/>
          <a:p>
            <a:fld id="{CDD32F92-D3E0-4EF2-8679-BD4CE7A399F6}" type="slidenum">
              <a:rPr lang="he-IL" smtClean="0"/>
              <a:pPr/>
              <a:t>31</a:t>
            </a:fld>
            <a:endParaRPr lang="he-IL"/>
          </a:p>
        </p:txBody>
      </p:sp>
      <p:sp>
        <p:nvSpPr>
          <p:cNvPr id="10" name="Footer Placeholder 9"/>
          <p:cNvSpPr>
            <a:spLocks noGrp="1"/>
          </p:cNvSpPr>
          <p:nvPr>
            <p:ph type="ftr" sz="quarter" idx="11"/>
          </p:nvPr>
        </p:nvSpPr>
        <p:spPr/>
        <p:txBody>
          <a:bodyPr/>
          <a:lstStyle/>
          <a:p>
            <a:r>
              <a:rPr lang="en-US" smtClean="0"/>
              <a:t>HDFS Vs. GFS, "Advanced Topics in Storage Systems" - Spring 2013</a:t>
            </a:r>
            <a:endParaRPr lang="he-IL"/>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340768"/>
            <a:ext cx="8435280" cy="4325112"/>
          </a:xfrm>
        </p:spPr>
        <p:txBody>
          <a:bodyPr>
            <a:normAutofit/>
          </a:bodyPr>
          <a:lstStyle/>
          <a:p>
            <a:pPr algn="l" rtl="0"/>
            <a:endParaRPr lang="en-US" dirty="0" smtClean="0"/>
          </a:p>
          <a:p>
            <a:pPr algn="l" rtl="0"/>
            <a:r>
              <a:rPr lang="en-US" dirty="0" smtClean="0"/>
              <a:t>The Google File System - Sanjay </a:t>
            </a:r>
            <a:r>
              <a:rPr lang="en-US" dirty="0" err="1" smtClean="0"/>
              <a:t>Ghemawat</a:t>
            </a:r>
            <a:r>
              <a:rPr lang="en-US" dirty="0" smtClean="0"/>
              <a:t>, Howard </a:t>
            </a:r>
            <a:r>
              <a:rPr lang="en-US" dirty="0" err="1" smtClean="0"/>
              <a:t>Gobioff</a:t>
            </a:r>
            <a:r>
              <a:rPr lang="en-US" dirty="0" smtClean="0"/>
              <a:t>, and Shun-</a:t>
            </a:r>
            <a:r>
              <a:rPr lang="en-US" dirty="0" err="1" smtClean="0"/>
              <a:t>Tak</a:t>
            </a:r>
            <a:r>
              <a:rPr lang="en-US" dirty="0" smtClean="0"/>
              <a:t> Leung, </a:t>
            </a:r>
            <a:r>
              <a:rPr lang="en-US" dirty="0" smtClean="0">
                <a:hlinkClick r:id="rId3"/>
              </a:rPr>
              <a:t>{authors}@</a:t>
            </a:r>
            <a:r>
              <a:rPr lang="en-US" dirty="0" err="1" smtClean="0">
                <a:hlinkClick r:id="rId3"/>
              </a:rPr>
              <a:t>Google.com</a:t>
            </a:r>
            <a:r>
              <a:rPr lang="en-US" dirty="0" smtClean="0"/>
              <a:t>, SOSP’03</a:t>
            </a:r>
          </a:p>
          <a:p>
            <a:pPr algn="l" rtl="0"/>
            <a:endParaRPr lang="en-US" dirty="0" smtClean="0"/>
          </a:p>
          <a:p>
            <a:pPr algn="l" rtl="0"/>
            <a:r>
              <a:rPr lang="en-US" dirty="0" smtClean="0"/>
              <a:t>The </a:t>
            </a:r>
            <a:r>
              <a:rPr lang="en-US" dirty="0" err="1" smtClean="0"/>
              <a:t>Hadoop</a:t>
            </a:r>
            <a:r>
              <a:rPr lang="en-US" dirty="0" smtClean="0"/>
              <a:t> Distributed File System - Konstantin </a:t>
            </a:r>
            <a:r>
              <a:rPr lang="en-US" dirty="0" err="1" smtClean="0"/>
              <a:t>Shvachko</a:t>
            </a:r>
            <a:r>
              <a:rPr lang="en-US" dirty="0" smtClean="0"/>
              <a:t>, </a:t>
            </a:r>
            <a:r>
              <a:rPr lang="en-US" dirty="0" err="1" smtClean="0"/>
              <a:t>Hairong</a:t>
            </a:r>
            <a:r>
              <a:rPr lang="en-US" dirty="0" smtClean="0"/>
              <a:t> </a:t>
            </a:r>
            <a:r>
              <a:rPr lang="en-US" dirty="0" err="1" smtClean="0"/>
              <a:t>Kuang</a:t>
            </a:r>
            <a:r>
              <a:rPr lang="en-US" dirty="0" smtClean="0"/>
              <a:t>, Sanjay </a:t>
            </a:r>
            <a:r>
              <a:rPr lang="en-US" dirty="0" err="1" smtClean="0"/>
              <a:t>Radia</a:t>
            </a:r>
            <a:r>
              <a:rPr lang="en-US" dirty="0" smtClean="0"/>
              <a:t>, Robert </a:t>
            </a:r>
            <a:r>
              <a:rPr lang="en-US" dirty="0" err="1" smtClean="0"/>
              <a:t>Chansler</a:t>
            </a:r>
            <a:r>
              <a:rPr lang="en-US" dirty="0" smtClean="0"/>
              <a:t>, Sunnyvale, California USA, </a:t>
            </a:r>
            <a:r>
              <a:rPr lang="en-US" dirty="0" smtClean="0">
                <a:hlinkClick r:id="rId4"/>
              </a:rPr>
              <a:t>{authors}@Yahoo-</a:t>
            </a:r>
            <a:r>
              <a:rPr lang="en-US" dirty="0" err="1" smtClean="0">
                <a:hlinkClick r:id="rId4"/>
              </a:rPr>
              <a:t>Inc.com</a:t>
            </a:r>
            <a:r>
              <a:rPr lang="en-US" dirty="0" smtClean="0"/>
              <a:t>, IEEE2010</a:t>
            </a:r>
          </a:p>
          <a:p>
            <a:pPr algn="l" rtl="0"/>
            <a:endParaRPr lang="he-IL" dirty="0"/>
          </a:p>
        </p:txBody>
      </p:sp>
      <p:sp>
        <p:nvSpPr>
          <p:cNvPr id="2" name="Title 1"/>
          <p:cNvSpPr>
            <a:spLocks noGrp="1"/>
          </p:cNvSpPr>
          <p:nvPr>
            <p:ph type="title"/>
          </p:nvPr>
        </p:nvSpPr>
        <p:spPr>
          <a:xfrm>
            <a:off x="539552" y="476672"/>
            <a:ext cx="8229600" cy="1066800"/>
          </a:xfrm>
        </p:spPr>
        <p:txBody>
          <a:bodyPr/>
          <a:lstStyle/>
          <a:p>
            <a:r>
              <a:rPr lang="en-US" dirty="0" smtClean="0"/>
              <a:t>About </a:t>
            </a:r>
            <a:endParaRPr lang="he-IL" dirty="0"/>
          </a:p>
        </p:txBody>
      </p:sp>
      <p:sp>
        <p:nvSpPr>
          <p:cNvPr id="8" name="Slide Number Placeholder 7"/>
          <p:cNvSpPr>
            <a:spLocks noGrp="1"/>
          </p:cNvSpPr>
          <p:nvPr>
            <p:ph type="sldNum" sz="quarter" idx="12"/>
          </p:nvPr>
        </p:nvSpPr>
        <p:spPr/>
        <p:txBody>
          <a:bodyPr/>
          <a:lstStyle/>
          <a:p>
            <a:fld id="{CDD32F92-D3E0-4EF2-8679-BD4CE7A399F6}" type="slidenum">
              <a:rPr lang="he-IL" smtClean="0"/>
              <a:pPr/>
              <a:t>4</a:t>
            </a:fld>
            <a:endParaRPr lang="he-IL"/>
          </a:p>
        </p:txBody>
      </p:sp>
      <p:sp>
        <p:nvSpPr>
          <p:cNvPr id="9" name="Footer Placeholder 8"/>
          <p:cNvSpPr>
            <a:spLocks noGrp="1"/>
          </p:cNvSpPr>
          <p:nvPr>
            <p:ph type="ftr" sz="quarter" idx="11"/>
          </p:nvPr>
        </p:nvSpPr>
        <p:spPr/>
        <p:txBody>
          <a:bodyPr/>
          <a:lstStyle/>
          <a:p>
            <a:r>
              <a:rPr lang="en-US" smtClean="0"/>
              <a:t>HDFS Vs. GFS, "Advanced Topics in Storage Systems" - Spring 2013</a:t>
            </a:r>
            <a:endParaRPr lang="he-IL"/>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l" rtl="0"/>
            <a:r>
              <a:rPr lang="en-US" dirty="0" smtClean="0"/>
              <a:t>GFS</a:t>
            </a:r>
          </a:p>
          <a:p>
            <a:pPr algn="l" rtl="0"/>
            <a:r>
              <a:rPr lang="en-US" dirty="0" smtClean="0"/>
              <a:t>HDFS</a:t>
            </a:r>
          </a:p>
          <a:p>
            <a:pPr algn="l" rtl="0"/>
            <a:r>
              <a:rPr lang="en-US" dirty="0" smtClean="0"/>
              <a:t>Apache </a:t>
            </a:r>
            <a:r>
              <a:rPr lang="en-US" dirty="0" err="1" smtClean="0"/>
              <a:t>Hadoop</a:t>
            </a:r>
            <a:r>
              <a:rPr lang="en-US" dirty="0" smtClean="0"/>
              <a:t> – A framework for running applications on large clusters of commodity hardware, implements the </a:t>
            </a:r>
            <a:r>
              <a:rPr lang="en-US" dirty="0" err="1" smtClean="0"/>
              <a:t>MapReduce</a:t>
            </a:r>
            <a:r>
              <a:rPr lang="en-US" dirty="0" smtClean="0"/>
              <a:t> computational paradigm, and using HDFS as it’s compute nodes.</a:t>
            </a:r>
          </a:p>
          <a:p>
            <a:pPr algn="l" rtl="0"/>
            <a:r>
              <a:rPr lang="en-US" dirty="0" err="1" smtClean="0"/>
              <a:t>MapReduce</a:t>
            </a:r>
            <a:r>
              <a:rPr lang="en-US" dirty="0" smtClean="0"/>
              <a:t> – A programming model for processing large data sets with parallel distributed algorithm. </a:t>
            </a:r>
          </a:p>
          <a:p>
            <a:pPr algn="l" rtl="0"/>
            <a:endParaRPr lang="en-US" dirty="0" smtClean="0"/>
          </a:p>
        </p:txBody>
      </p:sp>
      <p:sp>
        <p:nvSpPr>
          <p:cNvPr id="3" name="Title 2"/>
          <p:cNvSpPr>
            <a:spLocks noGrp="1"/>
          </p:cNvSpPr>
          <p:nvPr>
            <p:ph type="title"/>
          </p:nvPr>
        </p:nvSpPr>
        <p:spPr/>
        <p:txBody>
          <a:bodyPr/>
          <a:lstStyle/>
          <a:p>
            <a:r>
              <a:rPr lang="en-US" dirty="0" smtClean="0"/>
              <a:t>Keywords</a:t>
            </a:r>
            <a:endParaRPr lang="he-IL" dirty="0"/>
          </a:p>
        </p:txBody>
      </p:sp>
      <p:sp>
        <p:nvSpPr>
          <p:cNvPr id="8" name="Slide Number Placeholder 7"/>
          <p:cNvSpPr>
            <a:spLocks noGrp="1"/>
          </p:cNvSpPr>
          <p:nvPr>
            <p:ph type="sldNum" sz="quarter" idx="12"/>
          </p:nvPr>
        </p:nvSpPr>
        <p:spPr/>
        <p:txBody>
          <a:bodyPr/>
          <a:lstStyle/>
          <a:p>
            <a:fld id="{CDD32F92-D3E0-4EF2-8679-BD4CE7A399F6}" type="slidenum">
              <a:rPr lang="he-IL" smtClean="0"/>
              <a:pPr/>
              <a:t>5</a:t>
            </a:fld>
            <a:endParaRPr lang="he-IL"/>
          </a:p>
        </p:txBody>
      </p:sp>
      <p:sp>
        <p:nvSpPr>
          <p:cNvPr id="9" name="Footer Placeholder 8"/>
          <p:cNvSpPr>
            <a:spLocks noGrp="1"/>
          </p:cNvSpPr>
          <p:nvPr>
            <p:ph type="ftr" sz="quarter" idx="11"/>
          </p:nvPr>
        </p:nvSpPr>
        <p:spPr/>
        <p:txBody>
          <a:bodyPr/>
          <a:lstStyle/>
          <a:p>
            <a:r>
              <a:rPr lang="en-US" smtClean="0"/>
              <a:t>HDFS Vs. GFS, "Advanced Topics in Storage Systems" - Spring 2013</a:t>
            </a:r>
            <a:endParaRPr lang="he-IL"/>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rtl="0"/>
            <a:r>
              <a:rPr lang="en-US" dirty="0" smtClean="0"/>
              <a:t>About &amp; Keywords</a:t>
            </a:r>
          </a:p>
          <a:p>
            <a:pPr algn="l" rtl="0"/>
            <a:r>
              <a:rPr lang="en-US" dirty="0" smtClean="0">
                <a:solidFill>
                  <a:srgbClr val="FF0000"/>
                </a:solidFill>
              </a:rPr>
              <a:t>Motivation &amp; Purpose</a:t>
            </a:r>
          </a:p>
          <a:p>
            <a:pPr algn="l" rtl="0"/>
            <a:r>
              <a:rPr lang="en-US" dirty="0" smtClean="0"/>
              <a:t>Assumptions  </a:t>
            </a:r>
          </a:p>
          <a:p>
            <a:pPr algn="l" rtl="0"/>
            <a:r>
              <a:rPr lang="en-US" dirty="0" smtClean="0"/>
              <a:t>Architecture overview &amp; Comparison</a:t>
            </a:r>
          </a:p>
          <a:p>
            <a:pPr algn="l" rtl="0"/>
            <a:r>
              <a:rPr lang="en-US" dirty="0" smtClean="0"/>
              <a:t>Measurements </a:t>
            </a:r>
          </a:p>
          <a:p>
            <a:pPr algn="l" rtl="0"/>
            <a:r>
              <a:rPr lang="en-US" dirty="0" smtClean="0"/>
              <a:t>How does it fit in?</a:t>
            </a:r>
          </a:p>
          <a:p>
            <a:pPr algn="l" rtl="0"/>
            <a:r>
              <a:rPr lang="en-US" dirty="0" smtClean="0"/>
              <a:t>The Future</a:t>
            </a:r>
          </a:p>
        </p:txBody>
      </p:sp>
      <p:sp>
        <p:nvSpPr>
          <p:cNvPr id="2" name="Title 1"/>
          <p:cNvSpPr>
            <a:spLocks noGrp="1"/>
          </p:cNvSpPr>
          <p:nvPr>
            <p:ph type="title"/>
          </p:nvPr>
        </p:nvSpPr>
        <p:spPr/>
        <p:txBody>
          <a:bodyPr/>
          <a:lstStyle/>
          <a:p>
            <a:r>
              <a:rPr lang="en-US" dirty="0" smtClean="0"/>
              <a:t>Outline</a:t>
            </a:r>
            <a:endParaRPr lang="he-IL" dirty="0"/>
          </a:p>
        </p:txBody>
      </p:sp>
      <p:sp>
        <p:nvSpPr>
          <p:cNvPr id="8" name="Slide Number Placeholder 7"/>
          <p:cNvSpPr>
            <a:spLocks noGrp="1"/>
          </p:cNvSpPr>
          <p:nvPr>
            <p:ph type="sldNum" sz="quarter" idx="12"/>
          </p:nvPr>
        </p:nvSpPr>
        <p:spPr/>
        <p:txBody>
          <a:bodyPr/>
          <a:lstStyle/>
          <a:p>
            <a:fld id="{CDD32F92-D3E0-4EF2-8679-BD4CE7A399F6}" type="slidenum">
              <a:rPr lang="he-IL" smtClean="0"/>
              <a:pPr/>
              <a:t>6</a:t>
            </a:fld>
            <a:endParaRPr lang="he-IL"/>
          </a:p>
        </p:txBody>
      </p:sp>
      <p:sp>
        <p:nvSpPr>
          <p:cNvPr id="9" name="Footer Placeholder 8"/>
          <p:cNvSpPr>
            <a:spLocks noGrp="1"/>
          </p:cNvSpPr>
          <p:nvPr>
            <p:ph type="ftr" sz="quarter" idx="11"/>
          </p:nvPr>
        </p:nvSpPr>
        <p:spPr/>
        <p:txBody>
          <a:bodyPr/>
          <a:lstStyle/>
          <a:p>
            <a:r>
              <a:rPr lang="en-US" smtClean="0"/>
              <a:t>HDFS Vs. GFS, "Advanced Topics in Storage Systems" - Spring 2013</a:t>
            </a:r>
            <a:endParaRPr lang="he-IL"/>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l" rtl="0">
              <a:buNone/>
            </a:pPr>
            <a:r>
              <a:rPr lang="en-US" sz="2000" dirty="0" smtClean="0"/>
              <a:t>Early days (at Stanford)</a:t>
            </a:r>
            <a:endParaRPr lang="he-IL" sz="2000" dirty="0"/>
          </a:p>
        </p:txBody>
      </p:sp>
      <p:sp>
        <p:nvSpPr>
          <p:cNvPr id="3" name="Title 2"/>
          <p:cNvSpPr>
            <a:spLocks noGrp="1"/>
          </p:cNvSpPr>
          <p:nvPr>
            <p:ph type="title"/>
          </p:nvPr>
        </p:nvSpPr>
        <p:spPr/>
        <p:txBody>
          <a:bodyPr/>
          <a:lstStyle/>
          <a:p>
            <a:r>
              <a:rPr lang="en-US" dirty="0" smtClean="0"/>
              <a:t>Motivation (Google disk farm)</a:t>
            </a:r>
            <a:endParaRPr lang="he-IL" dirty="0"/>
          </a:p>
        </p:txBody>
      </p:sp>
      <p:pic>
        <p:nvPicPr>
          <p:cNvPr id="4" name="Picture 4" descr="EarlyGoogle"/>
          <p:cNvPicPr>
            <a:picLocks noChangeAspect="1" noChangeArrowheads="1"/>
          </p:cNvPicPr>
          <p:nvPr/>
        </p:nvPicPr>
        <p:blipFill>
          <a:blip r:embed="rId2" cstate="print"/>
          <a:srcRect/>
          <a:stretch>
            <a:fillRect/>
          </a:stretch>
        </p:blipFill>
        <p:spPr bwMode="auto">
          <a:xfrm>
            <a:off x="467544" y="2060848"/>
            <a:ext cx="4032448" cy="3024336"/>
          </a:xfrm>
          <a:prstGeom prst="rect">
            <a:avLst/>
          </a:prstGeom>
          <a:noFill/>
        </p:spPr>
      </p:pic>
      <p:sp>
        <p:nvSpPr>
          <p:cNvPr id="6" name="TextBox 5"/>
          <p:cNvSpPr txBox="1"/>
          <p:nvPr/>
        </p:nvSpPr>
        <p:spPr>
          <a:xfrm>
            <a:off x="7092280" y="2636912"/>
            <a:ext cx="1728192" cy="369332"/>
          </a:xfrm>
          <a:prstGeom prst="rect">
            <a:avLst/>
          </a:prstGeom>
          <a:noFill/>
        </p:spPr>
        <p:txBody>
          <a:bodyPr wrap="square" rtlCol="1">
            <a:spAutoFit/>
          </a:bodyPr>
          <a:lstStyle/>
          <a:p>
            <a:r>
              <a:rPr lang="en-US" dirty="0" smtClean="0"/>
              <a:t>~1998</a:t>
            </a:r>
            <a:endParaRPr lang="he-IL" dirty="0"/>
          </a:p>
        </p:txBody>
      </p:sp>
      <p:pic>
        <p:nvPicPr>
          <p:cNvPr id="2050" name="Picture 2" descr="Google Lego Storage"/>
          <p:cNvPicPr>
            <a:picLocks noChangeAspect="1" noChangeArrowheads="1"/>
          </p:cNvPicPr>
          <p:nvPr/>
        </p:nvPicPr>
        <p:blipFill>
          <a:blip r:embed="rId3" cstate="print"/>
          <a:srcRect/>
          <a:stretch>
            <a:fillRect/>
          </a:stretch>
        </p:blipFill>
        <p:spPr bwMode="auto">
          <a:xfrm>
            <a:off x="4716016" y="1196752"/>
            <a:ext cx="1704975" cy="1952625"/>
          </a:xfrm>
          <a:prstGeom prst="rect">
            <a:avLst/>
          </a:prstGeom>
          <a:noFill/>
        </p:spPr>
      </p:pic>
      <p:pic>
        <p:nvPicPr>
          <p:cNvPr id="2052" name="Picture 4" descr="File:Googles First Server.jpg"/>
          <p:cNvPicPr>
            <a:picLocks noChangeAspect="1" noChangeArrowheads="1"/>
          </p:cNvPicPr>
          <p:nvPr/>
        </p:nvPicPr>
        <p:blipFill>
          <a:blip r:embed="rId4" cstate="print"/>
          <a:srcRect/>
          <a:stretch>
            <a:fillRect/>
          </a:stretch>
        </p:blipFill>
        <p:spPr bwMode="auto">
          <a:xfrm>
            <a:off x="5652120" y="2996952"/>
            <a:ext cx="2720076" cy="3626768"/>
          </a:xfrm>
          <a:prstGeom prst="rect">
            <a:avLst/>
          </a:prstGeom>
          <a:noFill/>
        </p:spPr>
      </p:pic>
      <p:sp>
        <p:nvSpPr>
          <p:cNvPr id="14" name="Slide Number Placeholder 13"/>
          <p:cNvSpPr>
            <a:spLocks noGrp="1"/>
          </p:cNvSpPr>
          <p:nvPr>
            <p:ph type="sldNum" sz="quarter" idx="12"/>
          </p:nvPr>
        </p:nvSpPr>
        <p:spPr/>
        <p:txBody>
          <a:bodyPr/>
          <a:lstStyle/>
          <a:p>
            <a:fld id="{CDD32F92-D3E0-4EF2-8679-BD4CE7A399F6}" type="slidenum">
              <a:rPr lang="he-IL" smtClean="0"/>
              <a:pPr/>
              <a:t>7</a:t>
            </a:fld>
            <a:endParaRPr lang="he-IL"/>
          </a:p>
        </p:txBody>
      </p:sp>
      <p:sp>
        <p:nvSpPr>
          <p:cNvPr id="15" name="Footer Placeholder 14"/>
          <p:cNvSpPr>
            <a:spLocks noGrp="1"/>
          </p:cNvSpPr>
          <p:nvPr>
            <p:ph type="ftr" sz="quarter" idx="11"/>
          </p:nvPr>
        </p:nvSpPr>
        <p:spPr/>
        <p:txBody>
          <a:bodyPr/>
          <a:lstStyle/>
          <a:p>
            <a:r>
              <a:rPr lang="en-US" smtClean="0"/>
              <a:t>HDFS Vs. GFS, "Advanced Topics in Storage Systems" - Spring 2013</a:t>
            </a:r>
            <a:endParaRPr lang="he-IL"/>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l" rtl="0"/>
            <a:r>
              <a:rPr lang="en-US" dirty="0" smtClean="0"/>
              <a:t>Today…</a:t>
            </a:r>
            <a:endParaRPr lang="he-IL" dirty="0"/>
          </a:p>
        </p:txBody>
      </p:sp>
      <p:sp>
        <p:nvSpPr>
          <p:cNvPr id="3" name="Title 2"/>
          <p:cNvSpPr>
            <a:spLocks noGrp="1"/>
          </p:cNvSpPr>
          <p:nvPr>
            <p:ph type="title"/>
          </p:nvPr>
        </p:nvSpPr>
        <p:spPr/>
        <p:txBody>
          <a:bodyPr/>
          <a:lstStyle/>
          <a:p>
            <a:r>
              <a:rPr lang="en-US" dirty="0" smtClean="0"/>
              <a:t>Motivation</a:t>
            </a:r>
            <a:endParaRPr lang="he-IL" dirty="0"/>
          </a:p>
        </p:txBody>
      </p:sp>
      <p:pic>
        <p:nvPicPr>
          <p:cNvPr id="4" name="Picture 2"/>
          <p:cNvPicPr>
            <a:picLocks noChangeAspect="1" noChangeArrowheads="1"/>
          </p:cNvPicPr>
          <p:nvPr/>
        </p:nvPicPr>
        <p:blipFill>
          <a:blip r:embed="rId2" cstate="print"/>
          <a:srcRect/>
          <a:stretch>
            <a:fillRect/>
          </a:stretch>
        </p:blipFill>
        <p:spPr bwMode="auto">
          <a:xfrm>
            <a:off x="3491880" y="116632"/>
            <a:ext cx="2645839" cy="3614738"/>
          </a:xfrm>
          <a:prstGeom prst="rect">
            <a:avLst/>
          </a:prstGeom>
          <a:noFill/>
          <a:ln w="9525">
            <a:noFill/>
            <a:miter lim="800000"/>
            <a:headEnd/>
            <a:tailEnd/>
          </a:ln>
        </p:spPr>
      </p:pic>
      <p:pic>
        <p:nvPicPr>
          <p:cNvPr id="5" name="Picture 4" descr="GoogleDataFarm"/>
          <p:cNvPicPr>
            <a:picLocks noChangeAspect="1" noChangeArrowheads="1"/>
          </p:cNvPicPr>
          <p:nvPr/>
        </p:nvPicPr>
        <p:blipFill>
          <a:blip r:embed="rId3" cstate="print"/>
          <a:srcRect/>
          <a:stretch>
            <a:fillRect/>
          </a:stretch>
        </p:blipFill>
        <p:spPr bwMode="auto">
          <a:xfrm>
            <a:off x="611559" y="3861048"/>
            <a:ext cx="7920881" cy="2466037"/>
          </a:xfrm>
          <a:prstGeom prst="rect">
            <a:avLst/>
          </a:prstGeom>
          <a:noFill/>
        </p:spPr>
      </p:pic>
      <p:sp>
        <p:nvSpPr>
          <p:cNvPr id="10" name="Slide Number Placeholder 9"/>
          <p:cNvSpPr>
            <a:spLocks noGrp="1"/>
          </p:cNvSpPr>
          <p:nvPr>
            <p:ph type="sldNum" sz="quarter" idx="12"/>
          </p:nvPr>
        </p:nvSpPr>
        <p:spPr/>
        <p:txBody>
          <a:bodyPr/>
          <a:lstStyle/>
          <a:p>
            <a:fld id="{CDD32F92-D3E0-4EF2-8679-BD4CE7A399F6}" type="slidenum">
              <a:rPr lang="he-IL" smtClean="0"/>
              <a:pPr/>
              <a:t>8</a:t>
            </a:fld>
            <a:endParaRPr lang="he-IL"/>
          </a:p>
        </p:txBody>
      </p:sp>
      <p:sp>
        <p:nvSpPr>
          <p:cNvPr id="11" name="Footer Placeholder 10"/>
          <p:cNvSpPr>
            <a:spLocks noGrp="1"/>
          </p:cNvSpPr>
          <p:nvPr>
            <p:ph type="ftr" sz="quarter" idx="11"/>
          </p:nvPr>
        </p:nvSpPr>
        <p:spPr/>
        <p:txBody>
          <a:bodyPr/>
          <a:lstStyle/>
          <a:p>
            <a:r>
              <a:rPr lang="en-US" smtClean="0"/>
              <a:t>HDFS Vs. GFS, "Advanced Topics in Storage Systems" - Spring 2013</a:t>
            </a:r>
            <a:endParaRPr lang="he-IL"/>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l" rtl="0"/>
            <a:r>
              <a:rPr lang="en-US" dirty="0" smtClean="0"/>
              <a:t>GFS – Implemented especially for meeting the </a:t>
            </a:r>
            <a:r>
              <a:rPr lang="en-US" b="1" dirty="0" smtClean="0"/>
              <a:t>rapidly growing demands </a:t>
            </a:r>
            <a:r>
              <a:rPr lang="en-US" dirty="0" smtClean="0"/>
              <a:t>of Google’s data processing needs.</a:t>
            </a:r>
          </a:p>
          <a:p>
            <a:pPr algn="l" rtl="0"/>
            <a:r>
              <a:rPr lang="en-US" dirty="0" smtClean="0"/>
              <a:t>HDFS – Implemented for the purpose of running </a:t>
            </a:r>
            <a:r>
              <a:rPr lang="en-US" dirty="0" err="1" smtClean="0"/>
              <a:t>Hadoop’s</a:t>
            </a:r>
            <a:r>
              <a:rPr lang="en-US" dirty="0" smtClean="0"/>
              <a:t> </a:t>
            </a:r>
            <a:r>
              <a:rPr lang="en-US" dirty="0" err="1" smtClean="0"/>
              <a:t>MapReduce</a:t>
            </a:r>
            <a:r>
              <a:rPr lang="en-US" dirty="0" smtClean="0"/>
              <a:t> applications. Created as an open-source framework for the usage of different clients with different needs.</a:t>
            </a:r>
            <a:endParaRPr lang="he-IL" dirty="0"/>
          </a:p>
        </p:txBody>
      </p:sp>
      <p:sp>
        <p:nvSpPr>
          <p:cNvPr id="3" name="Title 2"/>
          <p:cNvSpPr>
            <a:spLocks noGrp="1"/>
          </p:cNvSpPr>
          <p:nvPr>
            <p:ph type="title"/>
          </p:nvPr>
        </p:nvSpPr>
        <p:spPr/>
        <p:txBody>
          <a:bodyPr/>
          <a:lstStyle/>
          <a:p>
            <a:r>
              <a:rPr lang="en-US" dirty="0" smtClean="0"/>
              <a:t>Purpose</a:t>
            </a:r>
            <a:endParaRPr lang="he-IL" dirty="0"/>
          </a:p>
        </p:txBody>
      </p:sp>
      <p:sp>
        <p:nvSpPr>
          <p:cNvPr id="8" name="Slide Number Placeholder 7"/>
          <p:cNvSpPr>
            <a:spLocks noGrp="1"/>
          </p:cNvSpPr>
          <p:nvPr>
            <p:ph type="sldNum" sz="quarter" idx="12"/>
          </p:nvPr>
        </p:nvSpPr>
        <p:spPr/>
        <p:txBody>
          <a:bodyPr/>
          <a:lstStyle/>
          <a:p>
            <a:fld id="{CDD32F92-D3E0-4EF2-8679-BD4CE7A399F6}" type="slidenum">
              <a:rPr lang="he-IL" smtClean="0"/>
              <a:pPr/>
              <a:t>9</a:t>
            </a:fld>
            <a:endParaRPr lang="he-IL"/>
          </a:p>
        </p:txBody>
      </p:sp>
      <p:sp>
        <p:nvSpPr>
          <p:cNvPr id="9" name="Footer Placeholder 8"/>
          <p:cNvSpPr>
            <a:spLocks noGrp="1"/>
          </p:cNvSpPr>
          <p:nvPr>
            <p:ph type="ftr" sz="quarter" idx="11"/>
          </p:nvPr>
        </p:nvSpPr>
        <p:spPr/>
        <p:txBody>
          <a:bodyPr/>
          <a:lstStyle/>
          <a:p>
            <a:r>
              <a:rPr lang="en-US" smtClean="0"/>
              <a:t>HDFS Vs. GFS, "Advanced Topics in Storage Systems" - Spring 2013</a:t>
            </a:r>
            <a:endParaRPr lang="he-IL"/>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10636</TotalTime>
  <Words>1573</Words>
  <Application>Microsoft Office PowerPoint</Application>
  <PresentationFormat>On-screen Show (4:3)</PresentationFormat>
  <Paragraphs>312</Paragraphs>
  <Slides>31</Slides>
  <Notes>3</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Concourse</vt:lpstr>
      <vt:lpstr>HDFS Vs. GFS</vt:lpstr>
      <vt:lpstr>Outline</vt:lpstr>
      <vt:lpstr>Outline</vt:lpstr>
      <vt:lpstr>About </vt:lpstr>
      <vt:lpstr>Keywords</vt:lpstr>
      <vt:lpstr>Outline</vt:lpstr>
      <vt:lpstr>Motivation (Google disk farm)</vt:lpstr>
      <vt:lpstr>Motivation</vt:lpstr>
      <vt:lpstr>Purpose</vt:lpstr>
      <vt:lpstr>Outline</vt:lpstr>
      <vt:lpstr>Assumptions</vt:lpstr>
      <vt:lpstr>Outline</vt:lpstr>
      <vt:lpstr>Architecture Overview</vt:lpstr>
      <vt:lpstr>Architecture Overview - GFS</vt:lpstr>
      <vt:lpstr>Architecture Overview - HDFS</vt:lpstr>
      <vt:lpstr>Architecture Comparison</vt:lpstr>
      <vt:lpstr>Architecture Comparison</vt:lpstr>
      <vt:lpstr>Architecture Comparison</vt:lpstr>
      <vt:lpstr>Architecture Comparison</vt:lpstr>
      <vt:lpstr>Architecture Comparison</vt:lpstr>
      <vt:lpstr>Outline</vt:lpstr>
      <vt:lpstr>Measurements</vt:lpstr>
      <vt:lpstr>Measurements</vt:lpstr>
      <vt:lpstr>Measurements</vt:lpstr>
      <vt:lpstr>Measurements</vt:lpstr>
      <vt:lpstr>Outline</vt:lpstr>
      <vt:lpstr>How does it fit in?</vt:lpstr>
      <vt:lpstr>Outline</vt:lpstr>
      <vt:lpstr>The Future (Google’s Present)</vt:lpstr>
      <vt:lpstr>The Future - HDFS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GFS Vs. HDFS</dc:title>
  <dc:creator>Yuval</dc:creator>
  <cp:lastModifiedBy>Yuval</cp:lastModifiedBy>
  <cp:revision>52</cp:revision>
  <dcterms:created xsi:type="dcterms:W3CDTF">2013-05-23T22:32:44Z</dcterms:created>
  <dcterms:modified xsi:type="dcterms:W3CDTF">2013-06-12T17:05:02Z</dcterms:modified>
</cp:coreProperties>
</file>