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84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0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59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Handshake</a:t>
            </a:r>
          </a:p>
          <a:p>
            <a:pPr marL="171450" indent="-171450">
              <a:buFontTx/>
              <a:buChar char="-"/>
            </a:pPr>
            <a:r>
              <a:rPr lang="en-US" noProof="0" dirty="0" smtClean="0"/>
              <a:t>Namespace ID</a:t>
            </a:r>
            <a:r>
              <a:rPr lang="en-US" baseline="0" noProof="0" dirty="0" smtClean="0"/>
              <a:t> – persistently stored on all nodes of the cluster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DN without any namespace ID can join the cluster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Register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Storage ID – independent of IP and port, never changes</a:t>
            </a:r>
          </a:p>
          <a:p>
            <a:pPr marL="171450" indent="-171450">
              <a:buFontTx/>
              <a:buChar char="-"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Block report</a:t>
            </a:r>
          </a:p>
          <a:p>
            <a:pPr marL="0" indent="0">
              <a:buFontTx/>
              <a:buNone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Heartbeat</a:t>
            </a:r>
          </a:p>
          <a:p>
            <a:pPr marL="0" indent="0">
              <a:buFontTx/>
              <a:buNone/>
            </a:pPr>
            <a:r>
              <a:rPr lang="en-US" baseline="0" noProof="0" dirty="0" smtClean="0"/>
              <a:t>- Used for load balancing</a:t>
            </a:r>
          </a:p>
          <a:p>
            <a:pPr marL="171450" indent="-171450">
              <a:buFontTx/>
              <a:buChar char="-"/>
            </a:pPr>
            <a:r>
              <a:rPr lang="en-US" baseline="0" noProof="0" dirty="0" err="1" smtClean="0"/>
              <a:t>NameNode</a:t>
            </a:r>
            <a:r>
              <a:rPr lang="en-US" baseline="0" noProof="0" dirty="0" smtClean="0"/>
              <a:t> never directly calls </a:t>
            </a:r>
            <a:r>
              <a:rPr lang="en-US" baseline="0" noProof="0" dirty="0" err="1" smtClean="0"/>
              <a:t>Datanodes</a:t>
            </a:r>
            <a:endParaRPr lang="en-US" baseline="0" noProof="0" dirty="0" smtClean="0"/>
          </a:p>
          <a:p>
            <a:pPr marL="171450" indent="-171450">
              <a:buFontTx/>
              <a:buChar char="-"/>
            </a:pPr>
            <a:r>
              <a:rPr lang="en-US" baseline="0" noProof="0" dirty="0" smtClean="0"/>
              <a:t>Reply to heartbeats with commands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6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91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Write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Append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NN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allocates</a:t>
            </a:r>
            <a:r>
              <a:rPr lang="de-DE" baseline="0" dirty="0" smtClean="0"/>
              <a:t> block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ID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Determines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replicas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Minimize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Read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proximity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72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71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NameNode</a:t>
            </a:r>
            <a:r>
              <a:rPr lang="de-DE" dirty="0" smtClean="0"/>
              <a:t> –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failure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highly</a:t>
            </a:r>
            <a:r>
              <a:rPr lang="de-DE" baseline="0" dirty="0" smtClean="0"/>
              <a:t> redundant </a:t>
            </a:r>
            <a:r>
              <a:rPr lang="de-DE" baseline="0" dirty="0" err="1" smtClean="0"/>
              <a:t>enterprise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0" indent="0">
              <a:buFontTx/>
              <a:buNone/>
            </a:pPr>
            <a:r>
              <a:rPr lang="de-DE" dirty="0" smtClean="0"/>
              <a:t>Checkpoint </a:t>
            </a:r>
            <a:r>
              <a:rPr lang="de-DE" dirty="0" err="1" smtClean="0"/>
              <a:t>Node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Periodically</a:t>
            </a:r>
            <a:r>
              <a:rPr lang="de-DE" dirty="0" smtClean="0"/>
              <a:t> </a:t>
            </a:r>
            <a:r>
              <a:rPr lang="de-DE" dirty="0" err="1" smtClean="0"/>
              <a:t>combines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journal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Runs on a different </a:t>
            </a:r>
            <a:r>
              <a:rPr lang="de-DE" baseline="0" dirty="0" err="1" smtClean="0"/>
              <a:t>machine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Backup </a:t>
            </a:r>
            <a:r>
              <a:rPr lang="de-DE" baseline="0" dirty="0" err="1" smtClean="0"/>
              <a:t>Node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Readonly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NameNode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6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17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53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22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1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5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28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7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3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05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03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81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45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783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5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980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7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28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85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4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8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4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63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8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HDFS namespace</a:t>
            </a:r>
          </a:p>
          <a:p>
            <a:r>
              <a:rPr lang="en-US" noProof="0" dirty="0" smtClean="0"/>
              <a:t>- Hierarchy of files and directories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71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6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Workflow: 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56" y="4023519"/>
            <a:ext cx="2915502" cy="1539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de-DE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Handshake</a:t>
            </a: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Namespace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</a:t>
            </a:r>
            <a:r>
              <a:rPr lang="de-D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de-D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8802339" y="1476735"/>
            <a:ext cx="2100308" cy="1756779"/>
            <a:chOff x="8123462" y="1157288"/>
            <a:chExt cx="2100308" cy="175677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114" y="1157288"/>
              <a:ext cx="1371600" cy="1371600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8123462" y="2461637"/>
              <a:ext cx="2100308" cy="45243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228600">
                <a:srgbClr val="C0000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741112" y="1459332"/>
            <a:ext cx="1470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ysClr val="windowText" lastClr="000000"/>
                </a:solidFill>
              </a:rPr>
              <a:t>1. Handshake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7570" y="2587733"/>
            <a:ext cx="210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. Send block report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4589" y="1474842"/>
            <a:ext cx="2802116" cy="1882507"/>
            <a:chOff x="1177066" y="3845927"/>
            <a:chExt cx="2861534" cy="2331036"/>
          </a:xfrm>
        </p:grpSpPr>
        <p:grpSp>
          <p:nvGrpSpPr>
            <p:cNvPr id="55" name="Group 54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65" name="Rounded Rectangle 64"/>
          <p:cNvSpPr/>
          <p:nvPr/>
        </p:nvSpPr>
        <p:spPr>
          <a:xfrm>
            <a:off x="1503412" y="3311153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86705" y="1856922"/>
            <a:ext cx="490176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02009" y="2095630"/>
            <a:ext cx="1185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2. Register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4673" y="2453799"/>
            <a:ext cx="445878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/>
          <p:cNvSpPr txBox="1">
            <a:spLocks/>
          </p:cNvSpPr>
          <p:nvPr/>
        </p:nvSpPr>
        <p:spPr>
          <a:xfrm>
            <a:off x="3115685" y="4028345"/>
            <a:ext cx="2942835" cy="1543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de-DE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64672" y="2881569"/>
            <a:ext cx="4458789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2"/>
          <p:cNvSpPr txBox="1">
            <a:spLocks/>
          </p:cNvSpPr>
          <p:nvPr/>
        </p:nvSpPr>
        <p:spPr>
          <a:xfrm>
            <a:off x="6119529" y="4028345"/>
            <a:ext cx="2928677" cy="2161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Report</a:t>
            </a: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stamp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endParaRPr lang="de-DE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/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de-D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64671" y="3357349"/>
            <a:ext cx="44587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70" y="2967652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4. Heartbeat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>
          <a:xfrm>
            <a:off x="9109215" y="4018405"/>
            <a:ext cx="2948215" cy="217170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de-DE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  <a:endParaRPr lang="de-DE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3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min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timeout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transfers</a:t>
            </a:r>
            <a:endParaRPr lang="de-DE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855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1" grpId="0"/>
      <p:bldP spid="53" grpId="0"/>
      <p:bldP spid="67" grpId="0"/>
      <p:bldP spid="32" grpId="0" build="p" animBg="1"/>
      <p:bldP spid="34" grpId="0" build="p" animBg="1"/>
      <p:bldP spid="36" grpId="0"/>
      <p:bldP spid="3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b="1" dirty="0" smtClean="0"/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308" y="1415188"/>
            <a:ext cx="7830500" cy="5363363"/>
            <a:chOff x="2857308" y="1415188"/>
            <a:chExt cx="7830500" cy="5363363"/>
          </a:xfrm>
        </p:grpSpPr>
        <p:grpSp>
          <p:nvGrpSpPr>
            <p:cNvPr id="58" name="Group 57"/>
            <p:cNvGrpSpPr/>
            <p:nvPr/>
          </p:nvGrpSpPr>
          <p:grpSpPr>
            <a:xfrm>
              <a:off x="4145564" y="1415188"/>
              <a:ext cx="6542244" cy="5363363"/>
              <a:chOff x="4145564" y="1415188"/>
              <a:chExt cx="6542244" cy="536336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/>
              <p:cNvGrpSpPr/>
              <p:nvPr/>
            </p:nvGrpSpPr>
            <p:grpSpPr>
              <a:xfrm>
                <a:off x="4145564" y="1415188"/>
                <a:ext cx="5769307" cy="4129206"/>
                <a:chOff x="4145564" y="1415188"/>
                <a:chExt cx="5769307" cy="4129206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7529677" y="3761227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5831909" y="3691647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4145564" y="3691648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289818" y="3824222"/>
                  <a:ext cx="1239129" cy="1239129"/>
                  <a:chOff x="4289818" y="3824222"/>
                  <a:chExt cx="1239129" cy="1239129"/>
                </a:xfrm>
              </p:grpSpPr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9818" y="38242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2218" y="397662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4618" y="4129022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948435" y="3835324"/>
                  <a:ext cx="1191327" cy="1113716"/>
                  <a:chOff x="5948435" y="3835324"/>
                  <a:chExt cx="1191327" cy="1113716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8435" y="383532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5433" y="4014711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7589053" y="3913833"/>
                  <a:ext cx="1239129" cy="1239129"/>
                  <a:chOff x="7589053" y="3913833"/>
                  <a:chExt cx="1239129" cy="1239129"/>
                </a:xfrm>
              </p:grpSpPr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9053" y="39138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1453" y="4066233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3853" y="4218633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797" y="14151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69" name="Rounded Rectangle 68"/>
                <p:cNvSpPr/>
                <p:nvPr/>
              </p:nvSpPr>
              <p:spPr>
                <a:xfrm>
                  <a:off x="5641145" y="2786788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5279003" y="3239218"/>
                  <a:ext cx="1417219" cy="8401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6696222" y="3239218"/>
                  <a:ext cx="0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6696222" y="3239218"/>
                  <a:ext cx="1359996" cy="67461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59" idx="0"/>
                </p:cNvCxnSpPr>
                <p:nvPr/>
              </p:nvCxnSpPr>
              <p:spPr>
                <a:xfrm>
                  <a:off x="6696223" y="3239218"/>
                  <a:ext cx="3218648" cy="175616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308" y="1545797"/>
              <a:ext cx="1110381" cy="1110381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3"/>
              <a:endCxn id="68" idx="1"/>
            </p:cNvCxnSpPr>
            <p:nvPr/>
          </p:nvCxnSpPr>
          <p:spPr>
            <a:xfrm>
              <a:off x="3967689" y="2100988"/>
              <a:ext cx="2019108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64818" y="27093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8086" y="3835323"/>
            <a:ext cx="3583711" cy="2619905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library (Java)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Exposes HDFS interface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7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739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6436" y="4086081"/>
            <a:ext cx="2983823" cy="1376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B1: Dn1, Dn2, Dn3</a:t>
            </a:r>
          </a:p>
          <a:p>
            <a:r>
              <a:rPr lang="en-US" dirty="0" smtClean="0"/>
              <a:t>B2: Dn2, Dn10, Dn30</a:t>
            </a:r>
          </a:p>
          <a:p>
            <a:r>
              <a:rPr lang="en-US" dirty="0" smtClean="0"/>
              <a:t>B3: Dn3, Dn40, Dn2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306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/>
      <p:bldP spid="53" grpId="0"/>
      <p:bldP spid="54" grpId="0"/>
      <p:bldP spid="56" grpId="0"/>
      <p:bldP spid="47" grpId="0"/>
      <p:bldP spid="4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73818" y="1670586"/>
            <a:ext cx="11551810" cy="420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US" sz="2400" b="1" dirty="0" smtClean="0"/>
          </a:p>
          <a:p>
            <a:r>
              <a:rPr lang="en-US" sz="2400" b="1" dirty="0" smtClean="0"/>
              <a:t>Configuration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configuration</a:t>
            </a:r>
            <a:r>
              <a:rPr lang="en-US" sz="2400" dirty="0" smtClean="0"/>
              <a:t> = new Configuration();</a:t>
            </a:r>
          </a:p>
          <a:p>
            <a:r>
              <a:rPr lang="en-US" sz="2400" b="1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err="1" smtClean="0"/>
              <a:t>hdfs</a:t>
            </a:r>
            <a:r>
              <a:rPr lang="en-US" sz="2400" dirty="0" smtClean="0"/>
              <a:t> = </a:t>
            </a:r>
            <a:r>
              <a:rPr lang="en-US" sz="2400" dirty="0" err="1" smtClean="0"/>
              <a:t>FileSystem.get</a:t>
            </a:r>
            <a:r>
              <a:rPr lang="en-US" sz="2400" dirty="0" smtClean="0"/>
              <a:t>( new URI( "</a:t>
            </a:r>
            <a:r>
              <a:rPr lang="en-US" sz="2400" dirty="0" err="1" smtClean="0">
                <a:solidFill>
                  <a:srgbClr val="0070C0"/>
                </a:solidFill>
              </a:rPr>
              <a:t>hdfs</a:t>
            </a:r>
            <a:r>
              <a:rPr lang="en-US" sz="2400" dirty="0" smtClean="0">
                <a:solidFill>
                  <a:srgbClr val="0070C0"/>
                </a:solidFill>
              </a:rPr>
              <a:t>://localhost:54310</a:t>
            </a:r>
            <a:r>
              <a:rPr lang="en-US" sz="2400" dirty="0" smtClean="0"/>
              <a:t>" ), configuration );</a:t>
            </a:r>
          </a:p>
          <a:p>
            <a:r>
              <a:rPr lang="en-US" sz="2400" b="1" dirty="0" smtClean="0"/>
              <a:t>Path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 = new Path("</a:t>
            </a:r>
            <a:r>
              <a:rPr lang="en-US" sz="2400" dirty="0" err="1" smtClean="0"/>
              <a:t>hdfs</a:t>
            </a:r>
            <a:r>
              <a:rPr lang="en-US" sz="2400" dirty="0" smtClean="0"/>
              <a:t>://localhost:54310/</a:t>
            </a:r>
            <a:r>
              <a:rPr lang="en-US" sz="2400" dirty="0" smtClean="0">
                <a:solidFill>
                  <a:srgbClr val="00B050"/>
                </a:solidFill>
              </a:rPr>
              <a:t>s2013/batch/table.html</a:t>
            </a:r>
            <a:r>
              <a:rPr lang="en-US" sz="2400" dirty="0" smtClean="0"/>
              <a:t>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OutputStream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= </a:t>
            </a:r>
            <a:r>
              <a:rPr lang="en-US" sz="2400" dirty="0" err="1" smtClean="0"/>
              <a:t>hdfs.createNewFile</a:t>
            </a:r>
            <a:r>
              <a:rPr lang="en-US" sz="2400" dirty="0" smtClean="0"/>
              <a:t>(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);</a:t>
            </a:r>
          </a:p>
          <a:p>
            <a:r>
              <a:rPr lang="en-US" sz="2400" dirty="0" err="1"/>
              <a:t>BufferedWriter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 smtClean="0"/>
              <a:t>BufferedWriter</a:t>
            </a:r>
            <a:r>
              <a:rPr lang="en-US" sz="2400" dirty="0" smtClean="0"/>
              <a:t>(</a:t>
            </a:r>
            <a:r>
              <a:rPr lang="en-US" sz="2400" dirty="0" err="1" smtClean="0"/>
              <a:t>os</a:t>
            </a:r>
            <a:r>
              <a:rPr lang="en-US" sz="2400" dirty="0" smtClean="0"/>
              <a:t>);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br.write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(“Hello Hadoop!”);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err="1" smtClean="0"/>
              <a:t>br.close</a:t>
            </a:r>
            <a:r>
              <a:rPr lang="en-US" sz="2400" dirty="0"/>
              <a:t>();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84239" y="1890933"/>
            <a:ext cx="11551810" cy="4209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US" sz="2400" b="1" dirty="0" smtClean="0"/>
          </a:p>
          <a:p>
            <a:r>
              <a:rPr lang="en-US" sz="2400" b="1" dirty="0" smtClean="0"/>
              <a:t>Configuration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configuration</a:t>
            </a:r>
            <a:r>
              <a:rPr lang="en-US" sz="2400" dirty="0" smtClean="0"/>
              <a:t> = new Configuration();</a:t>
            </a:r>
          </a:p>
          <a:p>
            <a:r>
              <a:rPr lang="en-US" sz="2400" b="1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 err="1" smtClean="0"/>
              <a:t>hdfs</a:t>
            </a:r>
            <a:r>
              <a:rPr lang="en-US" sz="2400" dirty="0" smtClean="0"/>
              <a:t> = </a:t>
            </a:r>
            <a:r>
              <a:rPr lang="en-US" sz="2400" dirty="0" err="1" smtClean="0"/>
              <a:t>FileSystem.get</a:t>
            </a:r>
            <a:r>
              <a:rPr lang="en-US" sz="2400" dirty="0" smtClean="0"/>
              <a:t>( new URI( "</a:t>
            </a:r>
            <a:r>
              <a:rPr lang="en-US" sz="2400" dirty="0" err="1" smtClean="0">
                <a:solidFill>
                  <a:srgbClr val="0070C0"/>
                </a:solidFill>
              </a:rPr>
              <a:t>hdfs</a:t>
            </a:r>
            <a:r>
              <a:rPr lang="en-US" sz="2400" dirty="0" smtClean="0">
                <a:solidFill>
                  <a:srgbClr val="0070C0"/>
                </a:solidFill>
              </a:rPr>
              <a:t>://localhost:54310</a:t>
            </a:r>
            <a:r>
              <a:rPr lang="en-US" sz="2400" dirty="0" smtClean="0"/>
              <a:t>" ), configuration );</a:t>
            </a:r>
          </a:p>
          <a:p>
            <a:r>
              <a:rPr lang="en-US" sz="2400" b="1" dirty="0" smtClean="0"/>
              <a:t>Path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newFilePath</a:t>
            </a:r>
            <a:r>
              <a:rPr lang="en-US" sz="2400" dirty="0" smtClean="0"/>
              <a:t> = new Path("</a:t>
            </a:r>
            <a:r>
              <a:rPr lang="en-US" sz="2400" dirty="0" err="1" smtClean="0"/>
              <a:t>hdfs</a:t>
            </a:r>
            <a:r>
              <a:rPr lang="en-US" sz="2400" dirty="0" smtClean="0"/>
              <a:t>://localhost:54310/</a:t>
            </a:r>
            <a:r>
              <a:rPr lang="en-US" sz="2400" dirty="0" smtClean="0">
                <a:solidFill>
                  <a:srgbClr val="00B050"/>
                </a:solidFill>
              </a:rPr>
              <a:t>s2013/batch/table.html</a:t>
            </a:r>
            <a:r>
              <a:rPr lang="en-US" sz="2400" dirty="0" smtClean="0"/>
              <a:t>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InputStreamReader</a:t>
            </a:r>
            <a:r>
              <a:rPr lang="en-US" sz="2400" dirty="0" smtClean="0"/>
              <a:t> </a:t>
            </a:r>
            <a:r>
              <a:rPr lang="en-US" sz="2400" dirty="0" err="1" smtClean="0"/>
              <a:t>isr</a:t>
            </a:r>
            <a:r>
              <a:rPr lang="en-US" sz="2400" dirty="0" smtClean="0"/>
              <a:t> = new </a:t>
            </a:r>
            <a:r>
              <a:rPr lang="en-US" sz="2400" dirty="0" err="1"/>
              <a:t>InputStreamReader</a:t>
            </a:r>
            <a:r>
              <a:rPr lang="en-US" sz="2400" dirty="0"/>
              <a:t>(</a:t>
            </a:r>
            <a:r>
              <a:rPr lang="en-US" sz="2400" dirty="0" err="1"/>
              <a:t>hdfs</a:t>
            </a:r>
            <a:r>
              <a:rPr lang="en-US" sz="2400" dirty="0"/>
              <a:t> .open(</a:t>
            </a:r>
            <a:r>
              <a:rPr lang="en-US" sz="2400" dirty="0" err="1"/>
              <a:t>newFilePath</a:t>
            </a:r>
            <a:r>
              <a:rPr lang="en-US" sz="2400" dirty="0"/>
              <a:t> ))</a:t>
            </a:r>
            <a:endParaRPr lang="en-US" sz="2400" dirty="0" smtClean="0"/>
          </a:p>
          <a:p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 smtClean="0"/>
              <a:t>BufferedReader</a:t>
            </a:r>
            <a:r>
              <a:rPr lang="en-US" sz="2400" dirty="0" smtClean="0"/>
              <a:t>(</a:t>
            </a:r>
            <a:r>
              <a:rPr lang="en-US" sz="2400" dirty="0" err="1" smtClean="0"/>
              <a:t>isr</a:t>
            </a:r>
            <a:r>
              <a:rPr lang="en-US" sz="2400" dirty="0" smtClean="0"/>
              <a:t>);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String line=</a:t>
            </a:r>
            <a:r>
              <a:rPr lang="en-US" sz="2400" dirty="0" err="1" smtClean="0">
                <a:solidFill>
                  <a:srgbClr val="00B050"/>
                </a:solidFill>
              </a:rPr>
              <a:t>br.readLine</a:t>
            </a:r>
            <a:r>
              <a:rPr lang="en-US" sz="2400" dirty="0" smtClean="0">
                <a:solidFill>
                  <a:srgbClr val="00B050"/>
                </a:solidFill>
              </a:rPr>
              <a:t>();</a:t>
            </a:r>
          </a:p>
          <a:p>
            <a:r>
              <a:rPr lang="en-US" sz="2400" dirty="0" err="1" smtClean="0"/>
              <a:t>br.close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155812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Node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Client Node</a:t>
            </a:r>
          </a:p>
          <a:p>
            <a:r>
              <a:rPr lang="en-US" b="1" dirty="0" smtClean="0"/>
              <a:t>Secondary 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59" name="Rounded Rectangle 58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59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9729031" y="1438771"/>
            <a:ext cx="2100308" cy="1824030"/>
            <a:chOff x="9673103" y="1358112"/>
            <a:chExt cx="2100308" cy="1824030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755" y="1358112"/>
              <a:ext cx="1371600" cy="1371600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673103" y="2729712"/>
              <a:ext cx="2100308" cy="452430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Secondary node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Arrow Connector 8"/>
          <p:cNvCxnSpPr>
            <a:stCxn id="68" idx="3"/>
            <a:endCxn id="85" idx="1"/>
          </p:cNvCxnSpPr>
          <p:nvPr/>
        </p:nvCxnSpPr>
        <p:spPr>
          <a:xfrm>
            <a:off x="7358397" y="2100988"/>
            <a:ext cx="2716286" cy="235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940155" y="4349507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08" y="1545797"/>
            <a:ext cx="1110381" cy="1110381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856772" y="2745964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40" idx="3"/>
            <a:endCxn id="68" idx="1"/>
          </p:cNvCxnSpPr>
          <p:nvPr/>
        </p:nvCxnSpPr>
        <p:spPr>
          <a:xfrm>
            <a:off x="3967689" y="2100988"/>
            <a:ext cx="20191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64" idx="0"/>
          </p:cNvCxnSpPr>
          <p:nvPr/>
        </p:nvCxnSpPr>
        <p:spPr>
          <a:xfrm>
            <a:off x="3967689" y="2100988"/>
            <a:ext cx="950812" cy="1590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520543" y="76019"/>
            <a:ext cx="3972821" cy="1245374"/>
            <a:chOff x="748826" y="1331506"/>
            <a:chExt cx="4082989" cy="1245374"/>
          </a:xfrm>
        </p:grpSpPr>
        <p:sp>
          <p:nvSpPr>
            <p:cNvPr id="49" name="Rounded Rectangular Callout 48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20472"/>
                <a:gd name="adj2" fmla="val 14091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there any weakness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the architecture?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47" name="Rounded Rectangle 46"/>
          <p:cNvSpPr/>
          <p:nvPr/>
        </p:nvSpPr>
        <p:spPr>
          <a:xfrm>
            <a:off x="9735870" y="3310470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Checkpoint Node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Node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1244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7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" y="1439618"/>
            <a:ext cx="10782300" cy="4916732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Block </a:t>
            </a:r>
            <a:r>
              <a:rPr lang="de-DE" b="1" dirty="0" err="1"/>
              <a:t>placement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endParaRPr lang="de-DE" b="1" dirty="0"/>
          </a:p>
          <a:p>
            <a:pPr lvl="1"/>
            <a:endParaRPr lang="de-DE" dirty="0"/>
          </a:p>
          <a:p>
            <a:r>
              <a:rPr lang="de-DE" b="1" dirty="0" err="1"/>
              <a:t>Replica</a:t>
            </a:r>
            <a:r>
              <a:rPr lang="de-DE" b="1" dirty="0"/>
              <a:t> </a:t>
            </a:r>
            <a:r>
              <a:rPr lang="de-DE" b="1" dirty="0" err="1" smtClean="0"/>
              <a:t>management</a:t>
            </a:r>
            <a:r>
              <a:rPr lang="de-DE" b="1" dirty="0" smtClean="0"/>
              <a:t> </a:t>
            </a:r>
            <a:r>
              <a:rPr lang="de-DE" dirty="0" smtClean="0"/>
              <a:t>(@</a:t>
            </a:r>
            <a:r>
              <a:rPr lang="de-DE" dirty="0" err="1" smtClean="0"/>
              <a:t>NameNode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lvl="1"/>
            <a:r>
              <a:rPr lang="de-DE" dirty="0" smtClean="0"/>
              <a:t>Replication </a:t>
            </a:r>
            <a:r>
              <a:rPr lang="de-DE" dirty="0" err="1" smtClean="0"/>
              <a:t>factor</a:t>
            </a:r>
            <a:endParaRPr lang="de-DE" dirty="0" smtClean="0"/>
          </a:p>
          <a:p>
            <a:pPr lvl="1"/>
            <a:r>
              <a:rPr lang="de-DE" dirty="0" smtClean="0"/>
              <a:t>Rack </a:t>
            </a:r>
            <a:r>
              <a:rPr lang="de-DE" dirty="0" err="1" smtClean="0"/>
              <a:t>awareness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b="1" dirty="0" err="1" smtClean="0"/>
              <a:t>Balancer</a:t>
            </a:r>
            <a:r>
              <a:rPr lang="de-DE" dirty="0" smtClean="0"/>
              <a:t> (@</a:t>
            </a:r>
            <a:r>
              <a:rPr lang="de-DE" dirty="0" err="1" smtClean="0"/>
              <a:t>NameNode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Disk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endParaRPr lang="de-DE" dirty="0" smtClean="0"/>
          </a:p>
          <a:p>
            <a:pPr lvl="1"/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b="1" dirty="0"/>
              <a:t>Block </a:t>
            </a:r>
            <a:r>
              <a:rPr lang="de-DE" b="1" dirty="0" err="1" smtClean="0"/>
              <a:t>scanner</a:t>
            </a:r>
            <a:r>
              <a:rPr lang="de-DE" b="1" dirty="0" smtClean="0"/>
              <a:t> </a:t>
            </a:r>
            <a:r>
              <a:rPr lang="de-DE" dirty="0" smtClean="0"/>
              <a:t>(@</a:t>
            </a:r>
            <a:r>
              <a:rPr lang="de-DE" dirty="0" err="1" smtClean="0"/>
              <a:t>DataNode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15</a:t>
            </a:fld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96000" y="69981"/>
            <a:ext cx="3972821" cy="1245374"/>
            <a:chOff x="748826" y="1331506"/>
            <a:chExt cx="4082989" cy="1245374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748826" y="1331506"/>
              <a:ext cx="4082989" cy="1245374"/>
            </a:xfrm>
            <a:prstGeom prst="wedgeRoundRectCallout">
              <a:avLst>
                <a:gd name="adj1" fmla="val -77478"/>
                <a:gd name="adj2" fmla="val 113599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How would you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place the </a:t>
              </a: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replicas?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56" y="1592558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9207116" y="2424224"/>
            <a:ext cx="2853285" cy="2056194"/>
            <a:chOff x="1177066" y="3845927"/>
            <a:chExt cx="2861534" cy="2331036"/>
          </a:xfrm>
        </p:grpSpPr>
        <p:grpSp>
          <p:nvGrpSpPr>
            <p:cNvPr id="21" name="Group 20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5635256" y="4722668"/>
            <a:ext cx="6432487" cy="1633682"/>
            <a:chOff x="4136650" y="3737681"/>
            <a:chExt cx="7256403" cy="1845467"/>
          </a:xfrm>
        </p:grpSpPr>
        <p:sp>
          <p:nvSpPr>
            <p:cNvPr id="30" name="Rounded Rectangle 29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458273" y="1127365"/>
            <a:ext cx="7390253" cy="1140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000" b="1" dirty="0" smtClean="0"/>
              <a:t>No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Datanode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more than one replica</a:t>
            </a:r>
            <a:r>
              <a:rPr lang="en-US" sz="2000" dirty="0" smtClean="0"/>
              <a:t> of any block.</a:t>
            </a:r>
          </a:p>
          <a:p>
            <a:pPr marL="342900" indent="-342900" algn="ctr">
              <a:buAutoNum type="arabicPeriod"/>
            </a:pPr>
            <a:r>
              <a:rPr lang="en-US" sz="2000" b="1" dirty="0" smtClean="0"/>
              <a:t>No rack </a:t>
            </a:r>
            <a:r>
              <a:rPr lang="en-US" sz="2000" dirty="0" smtClean="0"/>
              <a:t>contains </a:t>
            </a:r>
            <a:r>
              <a:rPr lang="en-US" sz="2000" b="1" dirty="0" smtClean="0"/>
              <a:t>more than two replicas </a:t>
            </a:r>
            <a:r>
              <a:rPr lang="en-US" sz="2000" dirty="0" smtClean="0"/>
              <a:t>of the same block </a:t>
            </a:r>
            <a:br>
              <a:rPr lang="en-US" sz="2000" dirty="0" smtClean="0"/>
            </a:br>
            <a:r>
              <a:rPr lang="en-US" sz="2000" dirty="0" smtClean="0"/>
              <a:t>(if sufficient racks on the cluster)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6059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80536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Optimized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Multiple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reads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Not </a:t>
            </a:r>
            <a:r>
              <a:rPr lang="de-DE" dirty="0" err="1" smtClean="0">
                <a:solidFill>
                  <a:srgbClr val="C00000"/>
                </a:solidFill>
              </a:rPr>
              <a:t>Optimized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</a:t>
            </a:r>
            <a:r>
              <a:rPr lang="de-DE" dirty="0" smtClean="0"/>
              <a:t>Rest</a:t>
            </a:r>
          </a:p>
          <a:p>
            <a:pPr lvl="1"/>
            <a:r>
              <a:rPr lang="de-DE" dirty="0" smtClean="0"/>
              <a:t>Web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console</a:t>
            </a:r>
            <a:r>
              <a:rPr lang="de-DE" dirty="0" smtClean="0"/>
              <a:t> …</a:t>
            </a:r>
          </a:p>
          <a:p>
            <a:pPr lvl="1"/>
            <a:r>
              <a:rPr lang="de-DE" dirty="0" err="1" smtClean="0"/>
              <a:t>opensource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6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33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40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(Read)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77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46415" y="1690687"/>
            <a:ext cx="5183188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Requirements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6646415" y="2239169"/>
            <a:ext cx="5183188" cy="3684588"/>
          </a:xfrm>
        </p:spPr>
        <p:txBody>
          <a:bodyPr/>
          <a:lstStyle/>
          <a:p>
            <a:r>
              <a:rPr lang="en-US" dirty="0" smtClean="0"/>
              <a:t>Store very large data sets reliably</a:t>
            </a:r>
          </a:p>
          <a:p>
            <a:r>
              <a:rPr lang="en-US" dirty="0" smtClean="0"/>
              <a:t>High bandwidth streaming</a:t>
            </a:r>
          </a:p>
          <a:p>
            <a:r>
              <a:rPr lang="en-US" dirty="0" smtClean="0"/>
              <a:t>Distribute storage</a:t>
            </a:r>
          </a:p>
          <a:p>
            <a:r>
              <a:rPr lang="en-US" dirty="0" smtClean="0"/>
              <a:t>Distribute computation</a:t>
            </a:r>
          </a:p>
          <a:p>
            <a:r>
              <a:rPr lang="en-US" dirty="0" smtClean="0"/>
              <a:t>Analysis and transformation of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problem!!! &gt;&gt;=  TB/PB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147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6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Leases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20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CS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r>
              <a:rPr lang="de-DE" dirty="0" smtClean="0"/>
              <a:t> a </a:t>
            </a:r>
            <a:r>
              <a:rPr lang="de-DE" dirty="0" err="1" smtClean="0"/>
              <a:t>chunk</a:t>
            </a:r>
            <a:r>
              <a:rPr lang="de-DE" dirty="0" smtClean="0"/>
              <a:t> lease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chunk‘s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94162" y="4001294"/>
            <a:ext cx="3972821" cy="1245374"/>
            <a:chOff x="6624189" y="2402760"/>
            <a:chExt cx="3972821" cy="1245374"/>
          </a:xfrm>
        </p:grpSpPr>
        <p:sp>
          <p:nvSpPr>
            <p:cNvPr id="8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39689"/>
                <a:gd name="adj2" fmla="val -103343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Does this affect CAP?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if, how?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883268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21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cxnSp>
        <p:nvCxnSpPr>
          <p:cNvPr id="8" name="Gerade Verbindung mit Pfeil 7"/>
          <p:cNvCxnSpPr>
            <a:stCxn id="6" idx="3"/>
            <a:endCxn id="13" idx="1"/>
          </p:cNvCxnSpPr>
          <p:nvPr/>
        </p:nvCxnSpPr>
        <p:spPr>
          <a:xfrm flipV="1">
            <a:off x="3005295" y="5047333"/>
            <a:ext cx="1683697" cy="41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696300" y="51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3005294" y="4916612"/>
            <a:ext cx="1683697" cy="4126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14895" y="482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/>
              <a:t> c,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lease</a:t>
            </a:r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Master: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CS2</a:t>
            </a:r>
            <a:r>
              <a:rPr lang="de-DE" dirty="0" smtClean="0"/>
              <a:t>, CS1, CS3</a:t>
            </a:r>
          </a:p>
        </p:txBody>
      </p:sp>
    </p:spTree>
    <p:extLst>
      <p:ext uri="{BB962C8B-B14F-4D97-AF65-F5344CB8AC3E}">
        <p14:creationId xmlns:p14="http://schemas.microsoft.com/office/powerpoint/2010/main" val="17412267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2057400" y="3773092"/>
            <a:ext cx="540225" cy="1382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233389" y="4066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32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 smtClean="0"/>
              <a:t>Client:</a:t>
            </a:r>
            <a:br>
              <a:rPr lang="de-DE" dirty="0" smtClean="0"/>
            </a:br>
            <a:r>
              <a:rPr lang="de-DE" dirty="0" smtClean="0"/>
              <a:t>Push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CSs,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buffer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CSs </a:t>
            </a:r>
            <a:r>
              <a:rPr lang="de-DE" dirty="0" err="1" smtClean="0"/>
              <a:t>ackknowledge</a:t>
            </a:r>
            <a:r>
              <a:rPr lang="de-DE" dirty="0" smtClean="0"/>
              <a:t> </a:t>
            </a:r>
            <a:r>
              <a:rPr lang="de-DE" dirty="0" err="1" smtClean="0"/>
              <a:t>reveiving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marL="342900" indent="-342900">
              <a:buAutoNum type="arabicPeriod" startAt="3"/>
            </a:pPr>
            <a:endParaRPr lang="de-DE" dirty="0" smtClean="0"/>
          </a:p>
          <a:p>
            <a:pPr marL="342900" indent="-342900">
              <a:buAutoNum type="arabicPeriod" startAt="3"/>
            </a:pPr>
            <a:r>
              <a:rPr lang="de-DE" dirty="0" smtClean="0"/>
              <a:t>Client: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Write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Primary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860515" y="3757345"/>
            <a:ext cx="806574" cy="139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</p:cNvCxnSpPr>
          <p:nvPr/>
        </p:nvCxnSpPr>
        <p:spPr>
          <a:xfrm flipH="1">
            <a:off x="3083032" y="3773092"/>
            <a:ext cx="1978517" cy="154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11274" y="41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178391" y="430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</a:p>
        </p:txBody>
      </p:sp>
      <p:cxnSp>
        <p:nvCxnSpPr>
          <p:cNvPr id="36" name="Gerade Verbindung mit Pfeil 35"/>
          <p:cNvCxnSpPr>
            <a:stCxn id="6" idx="0"/>
          </p:cNvCxnSpPr>
          <p:nvPr/>
        </p:nvCxnSpPr>
        <p:spPr>
          <a:xfrm flipV="1">
            <a:off x="2700495" y="3805488"/>
            <a:ext cx="765074" cy="13497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897157" y="4140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0362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  <p:bldP spid="29" grpId="0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23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Forward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secondaries</a:t>
            </a:r>
            <a:r>
              <a:rPr lang="de-DE" dirty="0" smtClean="0"/>
              <a:t>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Secondaries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r>
              <a:rPr lang="de-DE" dirty="0" smtClean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de-DE" dirty="0" smtClean="0"/>
          </a:p>
          <a:p>
            <a:pPr marL="342900" indent="-342900">
              <a:buAutoNum type="arabicPeriod" startAt="5"/>
            </a:pPr>
            <a:r>
              <a:rPr lang="de-DE" dirty="0" err="1" smtClean="0"/>
              <a:t>Secondaries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completion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</p:txBody>
      </p:sp>
      <p:cxnSp>
        <p:nvCxnSpPr>
          <p:cNvPr id="25" name="Gerade Verbindung mit Pfeil 24"/>
          <p:cNvCxnSpPr>
            <a:stCxn id="12" idx="1"/>
            <a:endCxn id="11" idx="3"/>
          </p:cNvCxnSpPr>
          <p:nvPr/>
        </p:nvCxnSpPr>
        <p:spPr>
          <a:xfrm flipH="1" flipV="1">
            <a:off x="3967317" y="3297097"/>
            <a:ext cx="633984" cy="1574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11865" y="3010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6" name="Gerade Verbindung mit Pfeil 35"/>
          <p:cNvCxnSpPr>
            <a:stCxn id="11" idx="1"/>
            <a:endCxn id="10" idx="3"/>
          </p:cNvCxnSpPr>
          <p:nvPr/>
        </p:nvCxnSpPr>
        <p:spPr>
          <a:xfrm flipH="1">
            <a:off x="2428077" y="3297097"/>
            <a:ext cx="618743" cy="1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619264" y="300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  <a:endParaRPr lang="de-DE" dirty="0" smtClean="0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242807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967317" y="3463290"/>
            <a:ext cx="618743" cy="228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11644" y="3415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05513" y="3403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758435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(Write)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95" y="51552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1" y="2852596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20" y="2836848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01" y="2852596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2" y="4436209"/>
            <a:ext cx="1222248" cy="1222248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171687" y="4558783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c</a:t>
            </a:r>
            <a:r>
              <a:rPr lang="de-DE" sz="1600" dirty="0" smtClean="0"/>
              <a:t>, …</a:t>
            </a:r>
            <a:endParaRPr lang="de-DE" sz="1600" dirty="0">
              <a:solidFill>
                <a:schemeClr val="bg2"/>
              </a:solidFill>
            </a:endParaRPr>
          </a:p>
          <a:p>
            <a:endParaRPr lang="de-DE" sz="1600" dirty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d: CS1, </a:t>
            </a:r>
            <a:r>
              <a:rPr lang="de-DE" sz="1600" b="1" dirty="0" smtClean="0"/>
              <a:t>CS2</a:t>
            </a:r>
            <a:r>
              <a:rPr lang="de-DE" sz="1600" dirty="0" smtClean="0"/>
              <a:t>, CS3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530095" y="1690687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084575" y="1690688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b="1" dirty="0" err="1" smtClean="0"/>
              <a:t>Chunk</a:t>
            </a:r>
            <a:r>
              <a:rPr lang="de-DE" b="1" dirty="0" smtClean="0"/>
              <a:t> c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688992" y="1690686"/>
            <a:ext cx="183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3</a:t>
            </a:r>
          </a:p>
          <a:p>
            <a:r>
              <a:rPr lang="de-DE" dirty="0" err="1" smtClean="0"/>
              <a:t>Chunk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903720" y="1783080"/>
            <a:ext cx="445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 smtClean="0"/>
              <a:t>Primary:</a:t>
            </a:r>
            <a:br>
              <a:rPr lang="de-DE" dirty="0" smtClean="0"/>
            </a:br>
            <a:r>
              <a:rPr lang="de-DE" dirty="0" smtClean="0"/>
              <a:t>Returns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will </a:t>
            </a:r>
            <a:r>
              <a:rPr lang="de-DE" dirty="0" err="1" smtClean="0"/>
              <a:t>retry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3.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persists</a:t>
            </a:r>
            <a:r>
              <a:rPr lang="de-DE" dirty="0" smtClean="0"/>
              <a:t>,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1.</a:t>
            </a:r>
          </a:p>
        </p:txBody>
      </p:sp>
      <p:cxnSp>
        <p:nvCxnSpPr>
          <p:cNvPr id="31" name="Gerade Verbindung mit Pfeil 30"/>
          <p:cNvCxnSpPr>
            <a:stCxn id="11" idx="2"/>
            <a:endCxn id="6" idx="0"/>
          </p:cNvCxnSpPr>
          <p:nvPr/>
        </p:nvCxnSpPr>
        <p:spPr>
          <a:xfrm flipH="1">
            <a:off x="2700495" y="3757345"/>
            <a:ext cx="806574" cy="13978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103782" y="418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48589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Workflow (</a:t>
            </a: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0730" cy="4351338"/>
          </a:xfrm>
        </p:spPr>
        <p:txBody>
          <a:bodyPr/>
          <a:lstStyle/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Write: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last </a:t>
            </a:r>
            <a:r>
              <a:rPr lang="de-DE" dirty="0" err="1" smtClean="0"/>
              <a:t>chunk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Client </a:t>
            </a:r>
            <a:r>
              <a:rPr lang="de-DE" dirty="0" err="1" smtClean="0"/>
              <a:t>requests</a:t>
            </a:r>
            <a:r>
              <a:rPr lang="de-DE" dirty="0" smtClean="0"/>
              <a:t>: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endParaRPr lang="de-DE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de-DE" dirty="0" smtClean="0"/>
              <a:t>Primary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fits</a:t>
            </a:r>
            <a:r>
              <a:rPr lang="de-DE" dirty="0" smtClean="0"/>
              <a:t> in </a:t>
            </a:r>
            <a:r>
              <a:rPr lang="de-DE" dirty="0" err="1" smtClean="0"/>
              <a:t>chunk</a:t>
            </a: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7755875" y="2401677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755875" y="3553778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0100 0100 0110 1101 </a:t>
            </a:r>
            <a:r>
              <a:rPr lang="de-DE" dirty="0" smtClean="0">
                <a:solidFill>
                  <a:schemeClr val="accent1"/>
                </a:solidFill>
              </a:rPr>
              <a:t>0000 0000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755875" y="4766219"/>
            <a:ext cx="3283026" cy="396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00B050"/>
                </a:solidFill>
              </a:rPr>
              <a:t>0010 0001 1000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755875" y="2884212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append</a:t>
            </a:r>
            <a:r>
              <a:rPr lang="de-DE" dirty="0" smtClean="0"/>
              <a:t> 	    0010 0001 </a:t>
            </a:r>
            <a:r>
              <a:rPr lang="de-DE" dirty="0" smtClean="0">
                <a:solidFill>
                  <a:srgbClr val="FF0000"/>
                </a:solidFill>
              </a:rPr>
              <a:t>1000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755875" y="3984791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does</a:t>
            </a:r>
            <a:r>
              <a:rPr lang="de-DE" dirty="0" smtClean="0"/>
              <a:t> not fit, </a:t>
            </a:r>
            <a:r>
              <a:rPr lang="de-DE" dirty="0" err="1" smtClean="0"/>
              <a:t>padding</a:t>
            </a:r>
            <a:r>
              <a:rPr lang="de-DE" dirty="0" smtClean="0"/>
              <a:t> </a:t>
            </a:r>
            <a:r>
              <a:rPr lang="de-DE" dirty="0" err="1" smtClean="0"/>
              <a:t>chunk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755875" y="5248754"/>
            <a:ext cx="394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</a:t>
            </a:r>
            <a:r>
              <a:rPr lang="de-DE" dirty="0" err="1" smtClean="0"/>
              <a:t>tries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succeeds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87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5" grpId="0" animBg="1"/>
      <p:bldP spid="9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(In)</a:t>
            </a:r>
            <a:r>
              <a:rPr lang="de-DE" dirty="0" err="1"/>
              <a:t>c</a:t>
            </a:r>
            <a:r>
              <a:rPr lang="de-DE" dirty="0" err="1" smtClean="0"/>
              <a:t>onsistency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4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.</a:t>
            </a:r>
          </a:p>
          <a:p>
            <a:r>
              <a:rPr lang="en-US" dirty="0" smtClean="0"/>
              <a:t>“GFS </a:t>
            </a:r>
            <a:r>
              <a:rPr lang="en-US" dirty="0"/>
              <a:t>does not guarantee that </a:t>
            </a:r>
            <a:r>
              <a:rPr lang="en-US" dirty="0" smtClean="0"/>
              <a:t>all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bytewise</a:t>
            </a:r>
            <a:r>
              <a:rPr lang="de-DE" dirty="0"/>
              <a:t> </a:t>
            </a:r>
            <a:r>
              <a:rPr lang="de-DE" dirty="0" err="1" smtClean="0"/>
              <a:t>identical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Inconsistency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handled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checksums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1372433" y="29060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Write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Record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Append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endParaRPr lang="de-D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partly</a:t>
                      </a:r>
                      <a:endParaRPr lang="de-DE" dirty="0" smtClean="0"/>
                    </a:p>
                    <a:p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Concurrent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Consistent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Failure</a:t>
                      </a:r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Inconsistent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9032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Garbage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9265170" cy="4245391"/>
          </a:xfrm>
        </p:spPr>
        <p:txBody>
          <a:bodyPr>
            <a:normAutofit/>
          </a:bodyPr>
          <a:lstStyle/>
          <a:p>
            <a:r>
              <a:rPr lang="de-DE" dirty="0" err="1" smtClean="0"/>
              <a:t>Deleting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/</a:t>
            </a:r>
            <a:r>
              <a:rPr lang="de-DE" dirty="0" err="1" smtClean="0"/>
              <a:t>chunks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                        Delete                                   GC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GC also </a:t>
            </a:r>
            <a:r>
              <a:rPr lang="de-DE" dirty="0" err="1" smtClean="0"/>
              <a:t>removes</a:t>
            </a:r>
            <a:r>
              <a:rPr lang="de-DE" dirty="0" smtClean="0"/>
              <a:t> non </a:t>
            </a:r>
            <a:r>
              <a:rPr lang="de-DE" dirty="0" err="1" smtClean="0"/>
              <a:t>reachable</a:t>
            </a:r>
            <a:r>
              <a:rPr lang="de-DE" dirty="0" smtClean="0"/>
              <a:t> </a:t>
            </a:r>
            <a:r>
              <a:rPr lang="de-DE" dirty="0" err="1" smtClean="0"/>
              <a:t>chunks</a:t>
            </a:r>
            <a:endParaRPr lang="de-DE" dirty="0"/>
          </a:p>
        </p:txBody>
      </p:sp>
      <p:sp>
        <p:nvSpPr>
          <p:cNvPr id="3" name="Eine Ecke des Rechtecks schneiden 2"/>
          <p:cNvSpPr/>
          <p:nvPr/>
        </p:nvSpPr>
        <p:spPr>
          <a:xfrm>
            <a:off x="1288973" y="2849307"/>
            <a:ext cx="947451" cy="1134738"/>
          </a:xfrm>
          <a:prstGeom prst="snip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</a:t>
            </a:r>
            <a:endParaRPr lang="de-DE" dirty="0"/>
          </a:p>
        </p:txBody>
      </p:sp>
      <p:sp>
        <p:nvSpPr>
          <p:cNvPr id="7" name="Eine Ecke des Rechtecks schneiden 6"/>
          <p:cNvSpPr/>
          <p:nvPr/>
        </p:nvSpPr>
        <p:spPr>
          <a:xfrm>
            <a:off x="4625248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10000"/>
                  <a:lumMod val="100000"/>
                  <a:shade val="100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8164417" y="2849307"/>
            <a:ext cx="947451" cy="1134738"/>
          </a:xfrm>
          <a:prstGeom prst="snip1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36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36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Time_x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571520" y="2977236"/>
            <a:ext cx="171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On </a:t>
            </a:r>
            <a:r>
              <a:rPr lang="de-DE" dirty="0" err="1" smtClean="0"/>
              <a:t>deletion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renamed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09242" y="2947256"/>
            <a:ext cx="17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GC </a:t>
            </a:r>
            <a:r>
              <a:rPr lang="de-DE" dirty="0" err="1" smtClean="0"/>
              <a:t>sees</a:t>
            </a:r>
            <a:r>
              <a:rPr lang="de-DE" dirty="0" smtClean="0"/>
              <a:t> such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deleted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8329670" y="3043929"/>
            <a:ext cx="561860" cy="816567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 flipV="1">
            <a:off x="8375272" y="3035230"/>
            <a:ext cx="501268" cy="835356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93220" y="4512037"/>
            <a:ext cx="6071197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7995790" y="230188"/>
            <a:ext cx="3502112" cy="1245374"/>
            <a:chOff x="6624189" y="2402760"/>
            <a:chExt cx="3972821" cy="1245374"/>
          </a:xfrm>
        </p:grpSpPr>
        <p:sp>
          <p:nvSpPr>
            <p:cNvPr id="15" name="Rounded Rectangular Callout 48"/>
            <p:cNvSpPr/>
            <p:nvPr/>
          </p:nvSpPr>
          <p:spPr>
            <a:xfrm>
              <a:off x="6624189" y="2402760"/>
              <a:ext cx="3972821" cy="1245374"/>
            </a:xfrm>
            <a:prstGeom prst="wedgeRoundRectCallout">
              <a:avLst>
                <a:gd name="adj1" fmla="val -82913"/>
                <a:gd name="adj2" fmla="val 15881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are the</a:t>
              </a:r>
              <a:b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advantages of GC 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6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275" y="2663812"/>
              <a:ext cx="961009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7656628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– </a:t>
            </a:r>
            <a:r>
              <a:rPr lang="de-DE" dirty="0" err="1" smtClean="0"/>
              <a:t>Replicas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Creation</a:t>
            </a:r>
            <a:endParaRPr lang="de-DE" dirty="0" smtClean="0"/>
          </a:p>
          <a:p>
            <a:r>
              <a:rPr lang="de-DE" dirty="0" smtClean="0"/>
              <a:t>Even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on CS</a:t>
            </a:r>
          </a:p>
          <a:p>
            <a:r>
              <a:rPr lang="de-DE" dirty="0" smtClean="0"/>
              <a:t>Limited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creations</a:t>
            </a:r>
            <a:r>
              <a:rPr lang="de-DE" dirty="0" smtClean="0"/>
              <a:t> per CS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Re-</a:t>
            </a:r>
            <a:r>
              <a:rPr lang="de-DE" dirty="0" err="1" smtClean="0"/>
              <a:t>replication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#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&lt; </a:t>
            </a:r>
            <a:r>
              <a:rPr lang="de-DE" dirty="0" err="1" smtClean="0"/>
              <a:t>threshold</a:t>
            </a:r>
            <a:r>
              <a:rPr lang="de-DE" dirty="0" smtClean="0"/>
              <a:t>,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Rebalancing</a:t>
            </a:r>
            <a:endParaRPr lang="de-DE" dirty="0" smtClean="0"/>
          </a:p>
          <a:p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06761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Focus on AP (</a:t>
            </a:r>
            <a:r>
              <a:rPr lang="de-DE" dirty="0" err="1" smtClean="0"/>
              <a:t>of</a:t>
            </a:r>
            <a:r>
              <a:rPr lang="de-DE" dirty="0" smtClean="0"/>
              <a:t> CAP)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  <a:p>
            <a:r>
              <a:rPr lang="de-DE" dirty="0" err="1" smtClean="0">
                <a:solidFill>
                  <a:srgbClr val="00B0F0"/>
                </a:solidFill>
              </a:rPr>
              <a:t>Permissions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29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6288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43" y="4260209"/>
            <a:ext cx="5914082" cy="24642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1" y="1224359"/>
            <a:ext cx="4462054" cy="250909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44440" y="2691374"/>
            <a:ext cx="6230461" cy="5484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Google File System &amp; Hadoop Distributed File System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4"/>
          </p:nvPr>
        </p:nvSpPr>
        <p:spPr>
          <a:xfrm>
            <a:off x="5844440" y="3239856"/>
            <a:ext cx="6347560" cy="2058590"/>
          </a:xfrm>
        </p:spPr>
        <p:txBody>
          <a:bodyPr/>
          <a:lstStyle/>
          <a:p>
            <a:r>
              <a:rPr lang="en-US" dirty="0"/>
              <a:t>Moving computation </a:t>
            </a:r>
            <a:r>
              <a:rPr lang="en-US" dirty="0" smtClean="0"/>
              <a:t>where data resides</a:t>
            </a:r>
          </a:p>
          <a:p>
            <a:r>
              <a:rPr lang="en-US" dirty="0" smtClean="0"/>
              <a:t>Low costs – commodity machines</a:t>
            </a:r>
          </a:p>
          <a:p>
            <a:r>
              <a:rPr lang="en-US" dirty="0" smtClean="0"/>
              <a:t>Vertical and Horizontal scalability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9871" y="3825924"/>
            <a:ext cx="5157787" cy="4718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49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  <p:bldP spid="6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</a:p>
          <a:p>
            <a:pPr lvl="1"/>
            <a:r>
              <a:rPr lang="en-US" dirty="0"/>
              <a:t>Thomas </a:t>
            </a:r>
            <a:r>
              <a:rPr lang="en-US" dirty="0" err="1"/>
              <a:t>Kiencke</a:t>
            </a:r>
            <a:r>
              <a:rPr lang="en-US" dirty="0"/>
              <a:t>. Hadoop Distributed File System (HDFS)</a:t>
            </a:r>
          </a:p>
          <a:p>
            <a:pPr lvl="1"/>
            <a:r>
              <a:rPr lang="en-US" dirty="0"/>
              <a:t>http://www.sas.com/en_us/insights/big-data/hadoop.html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2003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Comparison</a:t>
            </a:r>
            <a:endParaRPr lang="de-DE" dirty="0"/>
          </a:p>
          <a:p>
            <a:pPr lvl="1"/>
            <a:r>
              <a:rPr lang="de-DE" dirty="0" err="1"/>
              <a:t>R.Vijayakumari</a:t>
            </a:r>
            <a:r>
              <a:rPr lang="de-DE" dirty="0"/>
              <a:t>, </a:t>
            </a:r>
            <a:r>
              <a:rPr lang="de-DE" dirty="0" err="1"/>
              <a:t>R.Kirankumar</a:t>
            </a:r>
            <a:r>
              <a:rPr lang="de-DE" dirty="0"/>
              <a:t>, </a:t>
            </a:r>
            <a:r>
              <a:rPr lang="de-DE" dirty="0" err="1"/>
              <a:t>K.Gangadhara</a:t>
            </a:r>
            <a:r>
              <a:rPr lang="de-DE" dirty="0"/>
              <a:t> </a:t>
            </a:r>
            <a:r>
              <a:rPr lang="de-DE" dirty="0" smtClean="0"/>
              <a:t>Rao. </a:t>
            </a:r>
            <a:r>
              <a:rPr lang="en-US" dirty="0"/>
              <a:t>Comparative analysis of Google File System and </a:t>
            </a:r>
            <a:r>
              <a:rPr lang="en-US" dirty="0" smtClean="0"/>
              <a:t>Hadoop </a:t>
            </a:r>
            <a:r>
              <a:rPr lang="de-DE" dirty="0" smtClean="0"/>
              <a:t>Distributed </a:t>
            </a:r>
            <a:r>
              <a:rPr lang="de-DE" dirty="0"/>
              <a:t>File </a:t>
            </a:r>
            <a:r>
              <a:rPr lang="de-DE" dirty="0" smtClean="0"/>
              <a:t>System. 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30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953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– </a:t>
            </a:r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3076" y="2805345"/>
            <a:ext cx="9277165" cy="3089428"/>
            <a:chOff x="8121049" y="1140914"/>
            <a:chExt cx="3102579" cy="1238653"/>
          </a:xfrm>
        </p:grpSpPr>
        <p:sp>
          <p:nvSpPr>
            <p:cNvPr id="25" name="Rounded Rectangle 24"/>
            <p:cNvSpPr/>
            <p:nvPr/>
          </p:nvSpPr>
          <p:spPr>
            <a:xfrm>
              <a:off x="8121049" y="1140914"/>
              <a:ext cx="3102579" cy="12386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Hadoop</a:t>
              </a:r>
              <a:endParaRPr lang="en-US" sz="16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26770" y="1371130"/>
              <a:ext cx="2344506" cy="5579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/>
                <a:t>MapReduce</a:t>
              </a:r>
              <a:endParaRPr lang="en-US" sz="1600" b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226770" y="1959685"/>
              <a:ext cx="2886920" cy="3369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HDFS</a:t>
              </a:r>
              <a:endParaRPr lang="en-US" sz="16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1" y="3522486"/>
            <a:ext cx="445363" cy="3340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0" y="4894563"/>
            <a:ext cx="445363" cy="334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89" y="2893898"/>
            <a:ext cx="445363" cy="33402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83076" y="1323994"/>
            <a:ext cx="2352899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10652" y="1338826"/>
            <a:ext cx="2479093" cy="14283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Summarization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56" y="1465247"/>
            <a:ext cx="538061" cy="754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52" y="1416976"/>
            <a:ext cx="538282" cy="4703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43747" y="1216241"/>
            <a:ext cx="1832896" cy="3525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43636"/>
            <a:ext cx="907296" cy="616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0180" y="1847643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6045" y="5080000"/>
            <a:ext cx="1123152" cy="406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949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60605" y="3047865"/>
            <a:ext cx="2053961" cy="953429"/>
            <a:chOff x="1691290" y="3852377"/>
            <a:chExt cx="2463803" cy="1289845"/>
          </a:xfrm>
        </p:grpSpPr>
        <p:sp>
          <p:nvSpPr>
            <p:cNvPr id="17" name="Rounded Rectangle 16"/>
            <p:cNvSpPr/>
            <p:nvPr/>
          </p:nvSpPr>
          <p:spPr>
            <a:xfrm>
              <a:off x="1691290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67272" y="3937025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606721" y="4604224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57478" y="3852377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81887" y="4609960"/>
              <a:ext cx="573206" cy="532262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1010529" y="2199799"/>
            <a:ext cx="5252048" cy="2818768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(default), 128 MB, 256 MB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 &gt; x100 MB/GB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 any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Metadata: checksum + generation timestamp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6058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b="1" dirty="0" smtClean="0"/>
              <a:t>Data Nodes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31" name="Group 30"/>
          <p:cNvGrpSpPr/>
          <p:nvPr/>
        </p:nvGrpSpPr>
        <p:grpSpPr>
          <a:xfrm>
            <a:off x="846431" y="2835776"/>
            <a:ext cx="2861534" cy="2331036"/>
            <a:chOff x="1177066" y="3845927"/>
            <a:chExt cx="2861534" cy="2331036"/>
          </a:xfrm>
        </p:grpSpPr>
        <p:grpSp>
          <p:nvGrpSpPr>
            <p:cNvPr id="12" name="Group 11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98831" y="2963504"/>
            <a:ext cx="2861534" cy="2331036"/>
            <a:chOff x="1177066" y="3845927"/>
            <a:chExt cx="2861534" cy="2331036"/>
          </a:xfrm>
        </p:grpSpPr>
        <p:grpSp>
          <p:nvGrpSpPr>
            <p:cNvPr id="29" name="Group 28"/>
            <p:cNvGrpSpPr/>
            <p:nvPr/>
          </p:nvGrpSpPr>
          <p:grpSpPr>
            <a:xfrm>
              <a:off x="1177066" y="4448317"/>
              <a:ext cx="2861534" cy="1728646"/>
              <a:chOff x="1177066" y="3293520"/>
              <a:chExt cx="3432517" cy="233859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177066" y="3293520"/>
                <a:ext cx="3432517" cy="2338597"/>
              </a:xfrm>
              <a:prstGeom prst="roundRect">
                <a:avLst/>
              </a:prstGeom>
              <a:ln>
                <a:noFill/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DN1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691290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B1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67272" y="3937025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B2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606721" y="4604224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B3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57478" y="3852377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81887" y="4609960"/>
                <a:ext cx="573206" cy="532262"/>
              </a:xfrm>
              <a:prstGeom prst="round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Bn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68" y="3845927"/>
              <a:ext cx="934329" cy="93432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205433" y="1690688"/>
            <a:ext cx="3164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DataNode1: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r>
              <a:rPr lang="en-US" dirty="0" smtClean="0"/>
              <a:t>, B2, B3, …, B10</a:t>
            </a:r>
          </a:p>
          <a:p>
            <a:r>
              <a:rPr lang="en-US" dirty="0" smtClean="0"/>
              <a:t>DataNode2: </a:t>
            </a:r>
            <a:r>
              <a:rPr lang="en-US" b="1" dirty="0">
                <a:solidFill>
                  <a:srgbClr val="0070C0"/>
                </a:solidFill>
              </a:rPr>
              <a:t>B1</a:t>
            </a:r>
            <a:r>
              <a:rPr lang="en-US" dirty="0"/>
              <a:t>, </a:t>
            </a:r>
            <a:r>
              <a:rPr lang="en-US" dirty="0" smtClean="0"/>
              <a:t>B10, B11, </a:t>
            </a:r>
            <a:r>
              <a:rPr lang="en-US" dirty="0"/>
              <a:t>…, </a:t>
            </a:r>
            <a:r>
              <a:rPr lang="en-US" dirty="0" smtClean="0"/>
              <a:t>B2</a:t>
            </a:r>
          </a:p>
          <a:p>
            <a:r>
              <a:rPr lang="en-US" dirty="0" smtClean="0"/>
              <a:t>DataNode3: B3, </a:t>
            </a:r>
            <a:r>
              <a:rPr lang="en-US" dirty="0"/>
              <a:t>B10, B11, …, </a:t>
            </a:r>
            <a:r>
              <a:rPr lang="en-US" b="1" dirty="0" smtClean="0">
                <a:solidFill>
                  <a:srgbClr val="0070C0"/>
                </a:solidFill>
              </a:rPr>
              <a:t>B1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…</a:t>
            </a:r>
          </a:p>
          <a:p>
            <a:r>
              <a:rPr lang="en-US" b="1" dirty="0" smtClean="0"/>
              <a:t>Replication factor – 3 (default)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136650" y="3737681"/>
            <a:ext cx="7256403" cy="2257596"/>
            <a:chOff x="4136650" y="3737681"/>
            <a:chExt cx="7256403" cy="2257596"/>
          </a:xfrm>
        </p:grpSpPr>
        <p:sp>
          <p:nvSpPr>
            <p:cNvPr id="44" name="Rounded Rectangle 43"/>
            <p:cNvSpPr/>
            <p:nvPr/>
          </p:nvSpPr>
          <p:spPr>
            <a:xfrm>
              <a:off x="9847179" y="37999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9306" y="3770105"/>
              <a:ext cx="1449749" cy="15703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2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483844" y="3737681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3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136650" y="3741465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1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818" y="3824222"/>
              <a:ext cx="934329" cy="934329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049839" y="5533612"/>
              <a:ext cx="2573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X1000s Data nodes</a:t>
              </a:r>
              <a:endParaRPr lang="en-US" sz="2400" i="1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218" y="3976622"/>
              <a:ext cx="934329" cy="93432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618" y="4129022"/>
              <a:ext cx="934329" cy="934329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5948435" y="3835324"/>
              <a:ext cx="1191327" cy="1113716"/>
              <a:chOff x="5948435" y="3835324"/>
              <a:chExt cx="1191327" cy="1113716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435" y="3835324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5433" y="4014711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9993011" y="3976621"/>
              <a:ext cx="1239129" cy="1239129"/>
              <a:chOff x="4039874" y="5152992"/>
              <a:chExt cx="1239129" cy="1239129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7589053" y="3913833"/>
              <a:ext cx="1239129" cy="1239129"/>
              <a:chOff x="7589053" y="3913833"/>
              <a:chExt cx="1239129" cy="123912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053" y="39138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1453" y="4066233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853" y="4218633"/>
                <a:ext cx="934329" cy="93432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9231387" y="431350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…</a:t>
              </a:r>
              <a:endParaRPr lang="en-US" sz="2400" i="1" dirty="0"/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1246738" y="5438268"/>
            <a:ext cx="2365717" cy="1199066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9596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869306" y="3770105"/>
            <a:ext cx="1449749" cy="157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3844" y="3737681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136650" y="3741465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18" y="3824222"/>
            <a:ext cx="934329" cy="9343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8" y="3976622"/>
            <a:ext cx="934329" cy="9343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18" y="4129022"/>
            <a:ext cx="934329" cy="934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53" y="3913833"/>
            <a:ext cx="934329" cy="9343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35" y="3835324"/>
            <a:ext cx="934329" cy="9343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3" y="4014711"/>
            <a:ext cx="934329" cy="9343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53" y="4066233"/>
            <a:ext cx="934329" cy="9343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53" y="4218633"/>
            <a:ext cx="934329" cy="9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97" y="1415188"/>
            <a:ext cx="1371600" cy="13716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641145" y="2786788"/>
            <a:ext cx="2100308" cy="45243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228600">
              <a:srgbClr val="C0000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Namenode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1934" y="4995384"/>
            <a:ext cx="1545874" cy="1783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 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41" y="5117221"/>
            <a:ext cx="934329" cy="9343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41" y="5269621"/>
            <a:ext cx="934329" cy="93432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41" y="5422021"/>
            <a:ext cx="934329" cy="9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86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985413" y="3242911"/>
            <a:ext cx="1922438" cy="1075871"/>
          </a:xfrm>
          <a:prstGeom prst="roundRect">
            <a:avLst/>
          </a:prstGeom>
          <a:solidFill>
            <a:srgbClr val="C00000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Master-worker pattern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5" name="Rounded Rectangle 34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9" name="Rounded Rectangle 48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35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ounded Rectangle 67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47" y="952032"/>
            <a:ext cx="1918060" cy="191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04" y="3689943"/>
            <a:ext cx="1732078" cy="1732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3" y="3659275"/>
            <a:ext cx="1732078" cy="17320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17" y="3824222"/>
            <a:ext cx="1732078" cy="17320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6" y="5058379"/>
            <a:ext cx="1732078" cy="17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16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Blocks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Nodes</a:t>
            </a:r>
          </a:p>
          <a:p>
            <a:r>
              <a:rPr lang="de-DE" b="1" dirty="0" smtClean="0"/>
              <a:t>Name </a:t>
            </a:r>
            <a:r>
              <a:rPr lang="en-US" b="1" dirty="0" smtClean="0"/>
              <a:t>Node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Rounded Rectangle 6"/>
          <p:cNvSpPr/>
          <p:nvPr/>
        </p:nvSpPr>
        <p:spPr>
          <a:xfrm>
            <a:off x="965660" y="3270725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145564" y="1415188"/>
            <a:ext cx="6542244" cy="5363363"/>
            <a:chOff x="4145564" y="1415188"/>
            <a:chExt cx="6542244" cy="5363363"/>
          </a:xfrm>
        </p:grpSpPr>
        <p:sp>
          <p:nvSpPr>
            <p:cNvPr id="38" name="Rounded Rectangle 37"/>
            <p:cNvSpPr/>
            <p:nvPr/>
          </p:nvSpPr>
          <p:spPr>
            <a:xfrm>
              <a:off x="9141934" y="4995384"/>
              <a:ext cx="1545874" cy="178316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Rack 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289441" y="5117221"/>
              <a:ext cx="1239129" cy="1239129"/>
              <a:chOff x="4039874" y="5152992"/>
              <a:chExt cx="1239129" cy="123912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9874" y="51529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274" y="5305392"/>
                <a:ext cx="934329" cy="93432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674" y="5457792"/>
                <a:ext cx="934329" cy="93432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/>
            <p:nvPr/>
          </p:nvGrpSpPr>
          <p:grpSpPr>
            <a:xfrm>
              <a:off x="4145564" y="1415188"/>
              <a:ext cx="5769307" cy="4129206"/>
              <a:chOff x="4145564" y="1415188"/>
              <a:chExt cx="5769307" cy="412920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529677" y="3761227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3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831909" y="3691647"/>
                <a:ext cx="1545874" cy="1635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2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145564" y="3691648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1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89818" y="3824222"/>
                <a:ext cx="1239129" cy="1239129"/>
                <a:chOff x="4289818" y="3824222"/>
                <a:chExt cx="1239129" cy="1239129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818" y="38242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2218" y="397662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4618" y="412902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5948435" y="3835324"/>
                <a:ext cx="1191327" cy="1113716"/>
                <a:chOff x="5948435" y="3835324"/>
                <a:chExt cx="1191327" cy="1113716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435" y="3835324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5433" y="4014711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7589053" y="3913833"/>
                <a:ext cx="1239129" cy="1239129"/>
                <a:chOff x="7589053" y="3913833"/>
                <a:chExt cx="1239129" cy="1239129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9053" y="39138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1453" y="4066233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3853" y="4218633"/>
                  <a:ext cx="934329" cy="934329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6797" y="1415188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5641145" y="2786788"/>
                <a:ext cx="2100308" cy="45243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Namenode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79003" y="3239218"/>
                <a:ext cx="1417219" cy="8401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6696222" y="3239218"/>
                <a:ext cx="0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696222" y="3239218"/>
                <a:ext cx="1359996" cy="6746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38" idx="0"/>
              </p:cNvCxnSpPr>
              <p:nvPr/>
            </p:nvCxnSpPr>
            <p:spPr>
              <a:xfrm>
                <a:off x="6696223" y="3239218"/>
                <a:ext cx="3218648" cy="17561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smtClean="0"/>
              <a:t>Ciprian Lucaci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5" name="Rounded Rectangle 64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397" y="957523"/>
            <a:ext cx="4688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Namespace</a:t>
            </a:r>
          </a:p>
          <a:p>
            <a:r>
              <a:rPr lang="en-US" sz="2000" i="1" dirty="0" smtClean="0"/>
              <a:t>Filename: block-ids (</a:t>
            </a:r>
            <a:r>
              <a:rPr lang="en-US" sz="2000" i="1" dirty="0" err="1" smtClean="0"/>
              <a:t>node#block</a:t>
            </a:r>
            <a:r>
              <a:rPr lang="en-US" sz="2000" i="1" dirty="0" smtClean="0"/>
              <a:t>#)</a:t>
            </a:r>
          </a:p>
          <a:p>
            <a:r>
              <a:rPr lang="en-US" sz="2000" dirty="0"/>
              <a:t>/user/dir1/file1: n1b1, n1b2, n3b1, b4b3</a:t>
            </a:r>
          </a:p>
          <a:p>
            <a:r>
              <a:rPr lang="en-US" sz="2000" dirty="0"/>
              <a:t>/user/dir2/file2: n3b7, n4b8, n1b6, </a:t>
            </a:r>
            <a:r>
              <a:rPr lang="en-US" sz="2000" dirty="0" smtClean="0"/>
              <a:t>b2b5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9441842" y="2283086"/>
            <a:ext cx="2534170" cy="1408561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Modification, access times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4309" y="1349933"/>
            <a:ext cx="3820765" cy="1245374"/>
            <a:chOff x="511629" y="1343365"/>
            <a:chExt cx="4082989" cy="1245374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511629" y="1343365"/>
              <a:ext cx="4082989" cy="1245374"/>
            </a:xfrm>
            <a:prstGeom prst="wedgeRoundRectCallout">
              <a:avLst>
                <a:gd name="adj1" fmla="val 71554"/>
                <a:gd name="adj2" fmla="val 32532"/>
                <a:gd name="adj3" fmla="val 1666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Where is the </a:t>
              </a:r>
            </a:p>
            <a:p>
              <a:pPr algn="r"/>
              <a:r>
                <a:rPr 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namespace located?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08" y="1616652"/>
              <a:ext cx="987658" cy="64843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67620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2005</Words>
  <Application>Microsoft Office PowerPoint</Application>
  <PresentationFormat>Widescreen</PresentationFormat>
  <Paragraphs>622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Distributed File Systems - Motivation</vt:lpstr>
      <vt:lpstr>HDFS – Hadoop Ecosystem</vt:lpstr>
      <vt:lpstr>HDFS - Architecture</vt:lpstr>
      <vt:lpstr>HDFS - Architecture</vt:lpstr>
      <vt:lpstr>HDFS - Architecture</vt:lpstr>
      <vt:lpstr>HDFS - Architecture</vt:lpstr>
      <vt:lpstr>HDFS - Architecture</vt:lpstr>
      <vt:lpstr>HDFS – Workflow: Startup</vt:lpstr>
      <vt:lpstr>HDFS - Architecture</vt:lpstr>
      <vt:lpstr>HDFS - Workflow</vt:lpstr>
      <vt:lpstr>HDFS - Workflow</vt:lpstr>
      <vt:lpstr>HDFS - Architecture</vt:lpstr>
      <vt:lpstr>HDFS - Features</vt:lpstr>
      <vt:lpstr>HDFS - Purpose</vt:lpstr>
      <vt:lpstr>GFS - Purpose</vt:lpstr>
      <vt:lpstr>GFS - Architecture</vt:lpstr>
      <vt:lpstr>GFS – Workflow (Read)</vt:lpstr>
      <vt:lpstr>GFS – Leases</vt:lpstr>
      <vt:lpstr>GFS – Workflow (Write)</vt:lpstr>
      <vt:lpstr>GFS – Workflow (Write)</vt:lpstr>
      <vt:lpstr>GFS – Workflow (Write)</vt:lpstr>
      <vt:lpstr>GFS – Workflow (Write)</vt:lpstr>
      <vt:lpstr>GFS – Workflow (Atomic Record Append)</vt:lpstr>
      <vt:lpstr>GFS – (In)consistency</vt:lpstr>
      <vt:lpstr>GFS – Garbage Collection</vt:lpstr>
      <vt:lpstr>GFS – Replicas</vt:lpstr>
      <vt:lpstr>HDFS vs. GFS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Ciprian Lucaci</cp:lastModifiedBy>
  <cp:revision>69</cp:revision>
  <dcterms:created xsi:type="dcterms:W3CDTF">2015-04-21T15:40:43Z</dcterms:created>
  <dcterms:modified xsi:type="dcterms:W3CDTF">2015-05-05T21:02:19Z</dcterms:modified>
</cp:coreProperties>
</file>