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4" r:id="rId2"/>
    <p:sldId id="267" r:id="rId3"/>
    <p:sldId id="289" r:id="rId4"/>
    <p:sldId id="271" r:id="rId5"/>
    <p:sldId id="287" r:id="rId6"/>
    <p:sldId id="272" r:id="rId7"/>
    <p:sldId id="274" r:id="rId8"/>
    <p:sldId id="273" r:id="rId9"/>
    <p:sldId id="275" r:id="rId10"/>
    <p:sldId id="285" r:id="rId11"/>
    <p:sldId id="279" r:id="rId12"/>
    <p:sldId id="288" r:id="rId13"/>
    <p:sldId id="278" r:id="rId14"/>
    <p:sldId id="277" r:id="rId15"/>
    <p:sldId id="290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7675" autoAdjust="0"/>
  </p:normalViewPr>
  <p:slideViewPr>
    <p:cSldViewPr snapToGrid="0">
      <p:cViewPr varScale="1">
        <p:scale>
          <a:sx n="90" d="100"/>
          <a:sy n="9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70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733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http://www.sas.com/en_us/insights/big-data/hadoop.html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0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4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HDFS namespace</a:t>
            </a:r>
          </a:p>
          <a:p>
            <a:r>
              <a:rPr lang="en-US" noProof="0" dirty="0" smtClean="0"/>
              <a:t>- Hierarchy of files and directories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6.jpe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Workflow: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56" y="4023519"/>
            <a:ext cx="2915502" cy="1539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de-DE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Handshake</a:t>
            </a: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Namespace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8802339" y="1476735"/>
            <a:ext cx="2100308" cy="1756779"/>
            <a:chOff x="8123462" y="1157288"/>
            <a:chExt cx="2100308" cy="175677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114" y="1157288"/>
              <a:ext cx="1371600" cy="13716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8123462" y="2461637"/>
              <a:ext cx="2100308" cy="4524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41112" y="1459332"/>
            <a:ext cx="1470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1. Handshake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7570" y="2587733"/>
            <a:ext cx="210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. Send block report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4589" y="1474842"/>
            <a:ext cx="2802116" cy="1882507"/>
            <a:chOff x="1177066" y="3845927"/>
            <a:chExt cx="2861534" cy="2331036"/>
          </a:xfrm>
        </p:grpSpPr>
        <p:grpSp>
          <p:nvGrpSpPr>
            <p:cNvPr id="55" name="Group 54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65" name="Rounded Rectangle 64"/>
          <p:cNvSpPr/>
          <p:nvPr/>
        </p:nvSpPr>
        <p:spPr>
          <a:xfrm>
            <a:off x="1503412" y="3311153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86705" y="1856922"/>
            <a:ext cx="490176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02009" y="2095630"/>
            <a:ext cx="1185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2. Register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4673" y="2453799"/>
            <a:ext cx="4458789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/>
          <p:cNvSpPr txBox="1">
            <a:spLocks/>
          </p:cNvSpPr>
          <p:nvPr/>
        </p:nvSpPr>
        <p:spPr>
          <a:xfrm>
            <a:off x="3115685" y="4028345"/>
            <a:ext cx="2942835" cy="15431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64672" y="2881569"/>
            <a:ext cx="4458789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2"/>
          <p:cNvSpPr txBox="1">
            <a:spLocks/>
          </p:cNvSpPr>
          <p:nvPr/>
        </p:nvSpPr>
        <p:spPr>
          <a:xfrm>
            <a:off x="6119529" y="4028345"/>
            <a:ext cx="2928677" cy="2161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Report</a:t>
            </a: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/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64671" y="3357349"/>
            <a:ext cx="44587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70" y="2967652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4. Heartbeat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>
          <a:xfrm>
            <a:off x="9109215" y="4018405"/>
            <a:ext cx="2948215" cy="217170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  <a:endParaRPr lang="de-DE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3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min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1" grpId="0"/>
      <p:bldP spid="53" grpId="0"/>
      <p:bldP spid="67" grpId="0"/>
      <p:bldP spid="32" grpId="0" uiExpand="1" build="p" animBg="1"/>
      <p:bldP spid="34" grpId="0" uiExpand="1" build="p" animBg="1"/>
      <p:bldP spid="36" grpId="0"/>
      <p:bldP spid="3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7830500" cy="5363363"/>
            <a:chOff x="2857308" y="1415188"/>
            <a:chExt cx="7830500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8086" y="3835323"/>
            <a:ext cx="3583711" cy="2619905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library (Java)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Exposes HDFS interface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7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100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Client 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940155" y="4349507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08" y="1545797"/>
            <a:ext cx="1110381" cy="1110381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856772" y="27459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40" idx="3"/>
            <a:endCxn id="68" idx="1"/>
          </p:cNvCxnSpPr>
          <p:nvPr/>
        </p:nvCxnSpPr>
        <p:spPr>
          <a:xfrm>
            <a:off x="3967689" y="2100988"/>
            <a:ext cx="20191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520543" y="76019"/>
            <a:ext cx="3972821" cy="1245374"/>
            <a:chOff x="748826" y="1331506"/>
            <a:chExt cx="4082989" cy="1245374"/>
          </a:xfrm>
        </p:grpSpPr>
        <p:sp>
          <p:nvSpPr>
            <p:cNvPr id="49" name="Rounded Rectangular Callout 48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20472"/>
                <a:gd name="adj2" fmla="val 14091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there any weakness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the architecture?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Block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placement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Replica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management</a:t>
            </a:r>
            <a:endParaRPr lang="de-DE" dirty="0" smtClean="0">
              <a:solidFill>
                <a:srgbClr val="C00000"/>
              </a:solidFill>
            </a:endParaRPr>
          </a:p>
          <a:p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Balancer</a:t>
            </a:r>
            <a:endParaRPr lang="de-DE" dirty="0" smtClean="0">
              <a:solidFill>
                <a:srgbClr val="C00000"/>
              </a:solidFill>
            </a:endParaRP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Block </a:t>
            </a:r>
            <a:r>
              <a:rPr lang="de-DE" dirty="0" err="1" smtClean="0">
                <a:solidFill>
                  <a:srgbClr val="C00000"/>
                </a:solidFill>
              </a:rPr>
              <a:t>scanner</a:t>
            </a:r>
            <a:endParaRPr lang="de-DE" dirty="0" smtClean="0">
              <a:solidFill>
                <a:srgbClr val="C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96000" y="69981"/>
            <a:ext cx="3972821" cy="1245374"/>
            <a:chOff x="748826" y="1331506"/>
            <a:chExt cx="4082989" cy="1245374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77478"/>
                <a:gd name="adj2" fmla="val 11359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How would you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place the replicas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9207116" y="2424224"/>
            <a:ext cx="2853285" cy="2056194"/>
            <a:chOff x="1177066" y="3845927"/>
            <a:chExt cx="2861534" cy="2331036"/>
          </a:xfrm>
        </p:grpSpPr>
        <p:grpSp>
          <p:nvGrpSpPr>
            <p:cNvPr id="21" name="Group 20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635256" y="4722668"/>
            <a:ext cx="6432487" cy="1633682"/>
            <a:chOff x="4136650" y="3737681"/>
            <a:chExt cx="7256403" cy="1845467"/>
          </a:xfrm>
        </p:grpSpPr>
        <p:sp>
          <p:nvSpPr>
            <p:cNvPr id="30" name="Rounded Rectangle 29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14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</a:t>
            </a:r>
            <a:r>
              <a:rPr lang="en-US" dirty="0" smtClean="0"/>
              <a:t>System. 2010</a:t>
            </a:r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46415" y="1690687"/>
            <a:ext cx="5183188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Requirements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6646415" y="2239169"/>
            <a:ext cx="5183188" cy="3684588"/>
          </a:xfrm>
        </p:spPr>
        <p:txBody>
          <a:bodyPr/>
          <a:lstStyle/>
          <a:p>
            <a:r>
              <a:rPr lang="en-US" dirty="0" smtClean="0"/>
              <a:t>Store very large data sets reliably</a:t>
            </a:r>
          </a:p>
          <a:p>
            <a:r>
              <a:rPr lang="en-US" dirty="0" smtClean="0"/>
              <a:t>High bandwidth streaming</a:t>
            </a:r>
          </a:p>
          <a:p>
            <a:r>
              <a:rPr lang="en-US" dirty="0" smtClean="0"/>
              <a:t>Distribute storage</a:t>
            </a:r>
          </a:p>
          <a:p>
            <a:r>
              <a:rPr lang="en-US" dirty="0" smtClean="0"/>
              <a:t>Distribute computation</a:t>
            </a:r>
          </a:p>
          <a:p>
            <a:r>
              <a:rPr lang="en-US" dirty="0" smtClean="0"/>
              <a:t>Analysis and transformation of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problem!!! &gt;&gt;=  TB/PB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44440" y="2691374"/>
            <a:ext cx="6230461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Google File System &amp; Hadoop Distributed File System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5844440" y="3239856"/>
            <a:ext cx="6347560" cy="2058590"/>
          </a:xfrm>
        </p:spPr>
        <p:txBody>
          <a:bodyPr/>
          <a:lstStyle/>
          <a:p>
            <a:r>
              <a:rPr lang="en-US" dirty="0"/>
              <a:t>Moving computation </a:t>
            </a:r>
            <a:r>
              <a:rPr lang="en-US" dirty="0" smtClean="0"/>
              <a:t>where data resides</a:t>
            </a:r>
          </a:p>
          <a:p>
            <a:r>
              <a:rPr lang="en-US" dirty="0" smtClean="0"/>
              <a:t>Low costs – commodity machines</a:t>
            </a:r>
          </a:p>
          <a:p>
            <a:r>
              <a:rPr lang="en-US" dirty="0" smtClean="0"/>
              <a:t>Vertical and Horizontal scalability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21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6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</a:t>
            </a:r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83076" y="2805345"/>
            <a:ext cx="9277165" cy="3089428"/>
            <a:chOff x="8121049" y="1140914"/>
            <a:chExt cx="3102579" cy="1238653"/>
          </a:xfrm>
        </p:grpSpPr>
        <p:sp>
          <p:nvSpPr>
            <p:cNvPr id="25" name="Rounded Rectangle 24"/>
            <p:cNvSpPr/>
            <p:nvPr/>
          </p:nvSpPr>
          <p:spPr>
            <a:xfrm>
              <a:off x="8121049" y="1140914"/>
              <a:ext cx="3102579" cy="12386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Hadoop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26770" y="1371130"/>
              <a:ext cx="2344506" cy="5579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MapReduce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226770" y="1959685"/>
              <a:ext cx="2886920" cy="3369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HDFS</a:t>
              </a:r>
              <a:endParaRPr lang="en-US" sz="16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1" y="3522486"/>
            <a:ext cx="445363" cy="334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0" y="4894563"/>
            <a:ext cx="445363" cy="334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9" y="2893898"/>
            <a:ext cx="445363" cy="3340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83076" y="1323994"/>
            <a:ext cx="2352899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10652" y="1338826"/>
            <a:ext cx="2479093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Summarization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56" y="1465247"/>
            <a:ext cx="538061" cy="754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52" y="1416976"/>
            <a:ext cx="538282" cy="4703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43747" y="1216241"/>
            <a:ext cx="1832896" cy="3525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43636"/>
            <a:ext cx="907296" cy="616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00180" y="184764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60605" y="3047865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5252048" cy="2818768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 any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Metadata: checksum + generation timestamp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70026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8397" y="957523"/>
            <a:ext cx="46882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Namespace</a:t>
            </a:r>
          </a:p>
          <a:p>
            <a:r>
              <a:rPr lang="en-US" sz="2000" i="1" dirty="0" smtClean="0"/>
              <a:t>Filename: block-ids (</a:t>
            </a:r>
            <a:r>
              <a:rPr lang="en-US" sz="2000" i="1" dirty="0" err="1" smtClean="0"/>
              <a:t>node#block</a:t>
            </a:r>
            <a:r>
              <a:rPr lang="en-US" sz="2000" i="1" dirty="0" smtClean="0"/>
              <a:t>#)</a:t>
            </a:r>
          </a:p>
          <a:p>
            <a:r>
              <a:rPr lang="en-US" sz="2000" dirty="0"/>
              <a:t>/user/dir1/file1: n1b1, n1b2, n3b1, b4b3</a:t>
            </a:r>
          </a:p>
          <a:p>
            <a:r>
              <a:rPr lang="en-US" sz="2000" dirty="0"/>
              <a:t>/user/dir2/file2: n3b7, n4b8, n1b6, </a:t>
            </a:r>
            <a:r>
              <a:rPr lang="en-US" sz="2000" dirty="0" smtClean="0"/>
              <a:t>b2b5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6" name="Rounded Rectangle 65"/>
          <p:cNvSpPr/>
          <p:nvPr/>
        </p:nvSpPr>
        <p:spPr>
          <a:xfrm>
            <a:off x="9441842" y="2283086"/>
            <a:ext cx="2534170" cy="1408561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Modification, access times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4309" y="1349933"/>
            <a:ext cx="3820765" cy="1245374"/>
            <a:chOff x="511629" y="1343365"/>
            <a:chExt cx="4082989" cy="1245374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511629" y="1343365"/>
              <a:ext cx="4082989" cy="1245374"/>
            </a:xfrm>
            <a:prstGeom prst="wedgeRoundRectCallout">
              <a:avLst>
                <a:gd name="adj1" fmla="val 71554"/>
                <a:gd name="adj2" fmla="val 32532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Where is the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namespace located?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08" y="1616652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829</Words>
  <Application>Microsoft Office PowerPoint</Application>
  <PresentationFormat>Widescreen</PresentationFormat>
  <Paragraphs>295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HDFS – Hadoop Ecosystem</vt:lpstr>
      <vt:lpstr>HDFS - Architecture</vt:lpstr>
      <vt:lpstr>HDFS - Architecture</vt:lpstr>
      <vt:lpstr>HDFS - Architecture</vt:lpstr>
      <vt:lpstr>HDFS - Architecture</vt:lpstr>
      <vt:lpstr>HDFS - Architecture</vt:lpstr>
      <vt:lpstr>HDFS – Workflow: Startup</vt:lpstr>
      <vt:lpstr>HDFS - Architecture</vt:lpstr>
      <vt:lpstr>HDFS - Workflow</vt:lpstr>
      <vt:lpstr>HDFS - Architecture</vt:lpstr>
      <vt:lpstr>HDFS - Features</vt:lpstr>
      <vt:lpstr>HDFS - Purpose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90</cp:revision>
  <dcterms:created xsi:type="dcterms:W3CDTF">2015-04-21T15:40:43Z</dcterms:created>
  <dcterms:modified xsi:type="dcterms:W3CDTF">2015-05-04T21:00:19Z</dcterms:modified>
</cp:coreProperties>
</file>