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84" r:id="rId2"/>
    <p:sldId id="267" r:id="rId3"/>
    <p:sldId id="269" r:id="rId4"/>
    <p:sldId id="270" r:id="rId5"/>
    <p:sldId id="282" r:id="rId6"/>
    <p:sldId id="271" r:id="rId7"/>
    <p:sldId id="272" r:id="rId8"/>
    <p:sldId id="274" r:id="rId9"/>
    <p:sldId id="273" r:id="rId10"/>
    <p:sldId id="275" r:id="rId11"/>
    <p:sldId id="278" r:id="rId12"/>
    <p:sldId id="279" r:id="rId13"/>
    <p:sldId id="283" r:id="rId14"/>
    <p:sldId id="285" r:id="rId15"/>
    <p:sldId id="277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70" d="100"/>
          <a:sy n="70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9F3-6F59-4618-8DD2-3442BAF97DCD}" type="datetimeFigureOut">
              <a:rPr lang="de-DE" smtClean="0"/>
              <a:t>22.04.2015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83A0-A07F-4EB6-885A-09B34B74D2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720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249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102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808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126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411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193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817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57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99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180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29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881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637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24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248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591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59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92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883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56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073703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88699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65293"/>
      </p:ext>
    </p:extLst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6026"/>
      </p:ext>
    </p:extLst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35433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2417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4529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43622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900871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70976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3268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7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1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4.jpe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File </a:t>
            </a:r>
            <a:r>
              <a:rPr lang="de-DE" b="1" dirty="0" smtClean="0"/>
              <a:t>Systems: </a:t>
            </a:r>
            <a:r>
              <a:rPr lang="de-D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 </a:t>
            </a:r>
            <a:r>
              <a:rPr lang="de-DE" b="1" dirty="0" smtClean="0"/>
              <a:t>vs. 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Ciprian</a:t>
            </a:r>
            <a:r>
              <a:rPr lang="de-DE" sz="2800" dirty="0" smtClean="0"/>
              <a:t> </a:t>
            </a:r>
            <a:r>
              <a:rPr lang="de-DE" sz="2800" dirty="0" err="1" smtClean="0"/>
              <a:t>Lucaci</a:t>
            </a:r>
            <a:endParaRPr lang="de-DE" sz="2800" dirty="0" smtClean="0"/>
          </a:p>
          <a:p>
            <a:r>
              <a:rPr lang="de-DE" sz="2800" dirty="0" smtClean="0"/>
              <a:t>Daniel Straub</a:t>
            </a:r>
            <a:endParaRPr lang="de-DE" sz="2800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sz="2000" dirty="0" smtClean="0"/>
              <a:t>Seminar: Internet-</a:t>
            </a:r>
            <a:r>
              <a:rPr lang="de-DE" sz="2000" dirty="0" err="1" smtClean="0"/>
              <a:t>scale</a:t>
            </a:r>
            <a:r>
              <a:rPr lang="de-DE" sz="2000" dirty="0" smtClean="0"/>
              <a:t> Distributed Systems</a:t>
            </a:r>
            <a:endParaRPr lang="de-DE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6" y="4564608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30" y="3602038"/>
            <a:ext cx="3528704" cy="35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222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10</a:t>
            </a:fld>
            <a:endParaRPr lang="de-DE" dirty="0"/>
          </a:p>
        </p:txBody>
      </p:sp>
      <p:sp>
        <p:nvSpPr>
          <p:cNvPr id="7" name="Rounded Rectangle 6"/>
          <p:cNvSpPr/>
          <p:nvPr/>
        </p:nvSpPr>
        <p:spPr>
          <a:xfrm>
            <a:off x="965660" y="3270725"/>
            <a:ext cx="2367925" cy="2151295"/>
          </a:xfrm>
          <a:prstGeom prst="roundRect">
            <a:avLst/>
          </a:prstGeom>
          <a:solidFill>
            <a:srgbClr val="C0000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checksum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tree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38" name="Rounded Rectangle 37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5" name="Group 44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oup 45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48" name="Rounded Rectangle 47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endCxn id="38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smtClean="0"/>
              <a:t>Ciprian Lucaci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5" name="Rounded Rectangle 64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3141" y="1582360"/>
            <a:ext cx="3999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Filename: block-ids (</a:t>
            </a:r>
            <a:r>
              <a:rPr lang="en-US" i="1" dirty="0" err="1" smtClean="0"/>
              <a:t>node#block</a:t>
            </a:r>
            <a:r>
              <a:rPr lang="en-US" i="1" dirty="0" smtClean="0"/>
              <a:t>#)</a:t>
            </a:r>
          </a:p>
          <a:p>
            <a:r>
              <a:rPr lang="en-US" dirty="0"/>
              <a:t>/user/dir1/file1: n1b1, n1b2, n3b1, b4b3</a:t>
            </a:r>
          </a:p>
          <a:p>
            <a:r>
              <a:rPr lang="en-US" dirty="0"/>
              <a:t>/user/dir2/file2: n3b7, n4b8, n1b6, </a:t>
            </a:r>
            <a:r>
              <a:rPr lang="en-US" dirty="0" smtClean="0"/>
              <a:t>b2b5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4071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Name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Node</a:t>
            </a:r>
          </a:p>
          <a:p>
            <a:r>
              <a:rPr lang="en-US" b="1" dirty="0" smtClean="0"/>
              <a:t>Secondary 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11</a:t>
            </a:fld>
            <a:endParaRPr lang="de-DE" dirty="0"/>
          </a:p>
        </p:txBody>
      </p:sp>
      <p:grpSp>
        <p:nvGrpSpPr>
          <p:cNvPr id="58" name="Group 57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59" name="Rounded Rectangle 58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61" name="Group 60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6" name="Group 65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7" name="Group 66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6" name="Picture 7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69" name="Rounded Rectangle 68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59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9729031" y="1438771"/>
            <a:ext cx="2100308" cy="1824030"/>
            <a:chOff x="9673103" y="1358112"/>
            <a:chExt cx="2100308" cy="18240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8755" y="1358112"/>
              <a:ext cx="1371600" cy="1371600"/>
            </a:xfrm>
            <a:prstGeom prst="rect">
              <a:avLst/>
            </a:prstGeom>
          </p:spPr>
        </p:pic>
        <p:sp>
          <p:nvSpPr>
            <p:cNvPr id="86" name="Rounded Rectangle 85"/>
            <p:cNvSpPr/>
            <p:nvPr/>
          </p:nvSpPr>
          <p:spPr>
            <a:xfrm>
              <a:off x="9673103" y="2729712"/>
              <a:ext cx="2100308" cy="452430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Secondary node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9" name="Straight Arrow Connector 8"/>
          <p:cNvCxnSpPr>
            <a:stCxn id="68" idx="3"/>
            <a:endCxn id="85" idx="1"/>
          </p:cNvCxnSpPr>
          <p:nvPr/>
        </p:nvCxnSpPr>
        <p:spPr>
          <a:xfrm>
            <a:off x="7358397" y="2100988"/>
            <a:ext cx="2716286" cy="23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054633" y="3796318"/>
            <a:ext cx="2365717" cy="1199066"/>
          </a:xfrm>
          <a:prstGeom prst="roundRect">
            <a:avLst/>
          </a:prstGeom>
          <a:solidFill>
            <a:srgbClr val="ED7626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5178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Name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Node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Secondary Node</a:t>
            </a:r>
          </a:p>
          <a:p>
            <a:r>
              <a:rPr lang="en-US" b="1" dirty="0" smtClean="0"/>
              <a:t>Client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12</a:t>
            </a:fld>
            <a:endParaRPr lang="de-DE" dirty="0"/>
          </a:p>
        </p:txBody>
      </p:sp>
      <p:grpSp>
        <p:nvGrpSpPr>
          <p:cNvPr id="8" name="Group 7"/>
          <p:cNvGrpSpPr/>
          <p:nvPr/>
        </p:nvGrpSpPr>
        <p:grpSpPr>
          <a:xfrm>
            <a:off x="2857308" y="1415188"/>
            <a:ext cx="8972031" cy="5363363"/>
            <a:chOff x="2857308" y="1415188"/>
            <a:chExt cx="8972031" cy="5363363"/>
          </a:xfrm>
        </p:grpSpPr>
        <p:grpSp>
          <p:nvGrpSpPr>
            <p:cNvPr id="58" name="Group 57"/>
            <p:cNvGrpSpPr/>
            <p:nvPr/>
          </p:nvGrpSpPr>
          <p:grpSpPr>
            <a:xfrm>
              <a:off x="4145564" y="1415188"/>
              <a:ext cx="6542244" cy="5363363"/>
              <a:chOff x="4145564" y="1415188"/>
              <a:chExt cx="6542244" cy="536336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/>
              <p:cNvGrpSpPr/>
              <p:nvPr/>
            </p:nvGrpSpPr>
            <p:grpSpPr>
              <a:xfrm>
                <a:off x="4145564" y="1415188"/>
                <a:ext cx="5769307" cy="4129206"/>
                <a:chOff x="4145564" y="1415188"/>
                <a:chExt cx="5769307" cy="4129206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7529677" y="3761227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5831909" y="3691647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4145564" y="3691648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4289818" y="3824222"/>
                  <a:ext cx="1239129" cy="1239129"/>
                  <a:chOff x="4289818" y="3824222"/>
                  <a:chExt cx="1239129" cy="1239129"/>
                </a:xfrm>
              </p:grpSpPr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89818" y="382422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2218" y="397662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94618" y="4129022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5948435" y="3835324"/>
                  <a:ext cx="1191327" cy="1113716"/>
                  <a:chOff x="5948435" y="3835324"/>
                  <a:chExt cx="1191327" cy="1113716"/>
                </a:xfrm>
              </p:grpSpPr>
              <p:pic>
                <p:nvPicPr>
                  <p:cNvPr id="77" name="Picture 7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48435" y="383532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5433" y="4014711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7589053" y="3913833"/>
                  <a:ext cx="1239129" cy="1239129"/>
                  <a:chOff x="7589053" y="3913833"/>
                  <a:chExt cx="1239129" cy="1239129"/>
                </a:xfrm>
              </p:grpSpPr>
              <p:pic>
                <p:nvPicPr>
                  <p:cNvPr id="74" name="Picture 7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89053" y="3913833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5" name="Picture 7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41453" y="4066233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6" name="Picture 7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93853" y="4218633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6797" y="14151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69" name="Rounded Rectangle 68"/>
                <p:cNvSpPr/>
                <p:nvPr/>
              </p:nvSpPr>
              <p:spPr>
                <a:xfrm>
                  <a:off x="5641145" y="2786788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 flipH="1">
                  <a:off x="5279003" y="3239218"/>
                  <a:ext cx="1417219" cy="8401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6696222" y="3239218"/>
                  <a:ext cx="0" cy="6746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6696222" y="3239218"/>
                  <a:ext cx="1359996" cy="6746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endCxn id="59" idx="0"/>
                </p:cNvCxnSpPr>
                <p:nvPr/>
              </p:nvCxnSpPr>
              <p:spPr>
                <a:xfrm>
                  <a:off x="6696223" y="3239218"/>
                  <a:ext cx="3218648" cy="175616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/>
            <p:cNvGrpSpPr/>
            <p:nvPr/>
          </p:nvGrpSpPr>
          <p:grpSpPr>
            <a:xfrm>
              <a:off x="9729031" y="1438771"/>
              <a:ext cx="2100308" cy="1824030"/>
              <a:chOff x="9673103" y="1358112"/>
              <a:chExt cx="2100308" cy="1824030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8755" y="1358112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86" name="Rounded Rectangle 85"/>
              <p:cNvSpPr/>
              <p:nvPr/>
            </p:nvSpPr>
            <p:spPr>
              <a:xfrm>
                <a:off x="9673103" y="2729712"/>
                <a:ext cx="2100308" cy="452430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Secondary 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9" name="Straight Arrow Connector 8"/>
            <p:cNvCxnSpPr>
              <a:stCxn id="68" idx="3"/>
              <a:endCxn id="85" idx="1"/>
            </p:cNvCxnSpPr>
            <p:nvPr/>
          </p:nvCxnSpPr>
          <p:spPr>
            <a:xfrm>
              <a:off x="7358397" y="2100988"/>
              <a:ext cx="2716286" cy="235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308" y="1545797"/>
              <a:ext cx="1110381" cy="1110381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stCxn id="7" idx="3"/>
              <a:endCxn id="68" idx="1"/>
            </p:cNvCxnSpPr>
            <p:nvPr/>
          </p:nvCxnSpPr>
          <p:spPr>
            <a:xfrm>
              <a:off x="3967689" y="2100988"/>
              <a:ext cx="201910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064818" y="2709364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46042" y="4362183"/>
            <a:ext cx="2470839" cy="1199066"/>
          </a:xfrm>
          <a:prstGeom prst="roundRect">
            <a:avLst/>
          </a:prstGeom>
          <a:solidFill>
            <a:srgbClr val="7030A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ead, write, create,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files, directories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568143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13</a:t>
            </a:fld>
            <a:endParaRPr lang="de-DE" dirty="0"/>
          </a:p>
        </p:txBody>
      </p:sp>
      <p:sp>
        <p:nvSpPr>
          <p:cNvPr id="41" name="Rounded Rectangle 40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94669" y="1358112"/>
            <a:ext cx="9989526" cy="5363363"/>
            <a:chOff x="1994669" y="1358112"/>
            <a:chExt cx="9989526" cy="5363363"/>
          </a:xfrm>
        </p:grpSpPr>
        <p:sp>
          <p:nvSpPr>
            <p:cNvPr id="42" name="Rounded Rectangle 41"/>
            <p:cNvSpPr/>
            <p:nvPr/>
          </p:nvSpPr>
          <p:spPr>
            <a:xfrm>
              <a:off x="2912884" y="2680419"/>
              <a:ext cx="1308940" cy="448817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glow rad="139700">
                <a:srgbClr val="7030A0">
                  <a:alpha val="40000"/>
                </a:srgb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994669" y="1358112"/>
              <a:ext cx="9989526" cy="5363363"/>
              <a:chOff x="1994669" y="1358112"/>
              <a:chExt cx="9989526" cy="53633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994669" y="1358112"/>
                <a:ext cx="9989526" cy="5363363"/>
                <a:chOff x="1839813" y="1415188"/>
                <a:chExt cx="9989526" cy="5363363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839813" y="1415188"/>
                  <a:ext cx="8847995" cy="5363363"/>
                  <a:chOff x="1839813" y="1415188"/>
                  <a:chExt cx="8847995" cy="5363363"/>
                </a:xfrm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9141934" y="4995384"/>
                    <a:ext cx="1545874" cy="1783167"/>
                  </a:xfrm>
                  <a:prstGeom prst="round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sz="20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Rack n</a:t>
                    </a:r>
                    <a:endParaRPr 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9289441" y="5117221"/>
                    <a:ext cx="1239129" cy="1239129"/>
                    <a:chOff x="4039874" y="5152992"/>
                    <a:chExt cx="1239129" cy="1239129"/>
                  </a:xfrm>
                </p:grpSpPr>
                <p:pic>
                  <p:nvPicPr>
                    <p:cNvPr id="82" name="Picture 81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39874" y="5152992"/>
                      <a:ext cx="934329" cy="9343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3" name="Picture 82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92274" y="5305392"/>
                      <a:ext cx="934329" cy="9343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Picture 83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44674" y="5457792"/>
                      <a:ext cx="934329" cy="93432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1839813" y="1415188"/>
                    <a:ext cx="8075058" cy="5363363"/>
                    <a:chOff x="1839813" y="1415188"/>
                    <a:chExt cx="8075058" cy="5363363"/>
                  </a:xfrm>
                </p:grpSpPr>
                <p:sp>
                  <p:nvSpPr>
                    <p:cNvPr id="64" name="Rounded Rectangle 63"/>
                    <p:cNvSpPr/>
                    <p:nvPr/>
                  </p:nvSpPr>
                  <p:spPr>
                    <a:xfrm>
                      <a:off x="1839813" y="3585305"/>
                      <a:ext cx="3193795" cy="319324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b"/>
                    <a:lstStyle/>
                    <a:p>
                      <a:pPr algn="ctr"/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Rack 1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62" name="Rounded Rectangle 61"/>
                    <p:cNvSpPr/>
                    <p:nvPr/>
                  </p:nvSpPr>
                  <p:spPr>
                    <a:xfrm>
                      <a:off x="7529677" y="3761227"/>
                      <a:ext cx="1545874" cy="1783167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b"/>
                    <a:lstStyle/>
                    <a:p>
                      <a:pPr algn="ctr"/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Rack 3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63" name="Rounded Rectangle 62"/>
                    <p:cNvSpPr/>
                    <p:nvPr/>
                  </p:nvSpPr>
                  <p:spPr>
                    <a:xfrm>
                      <a:off x="5831909" y="3691647"/>
                      <a:ext cx="1545874" cy="163577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b"/>
                    <a:lstStyle/>
                    <a:p>
                      <a:pPr algn="ctr"/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Rack 2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5948435" y="3835324"/>
                      <a:ext cx="1191327" cy="1113716"/>
                      <a:chOff x="5948435" y="3835324"/>
                      <a:chExt cx="1191327" cy="1113716"/>
                    </a:xfrm>
                  </p:grpSpPr>
                  <p:pic>
                    <p:nvPicPr>
                      <p:cNvPr id="77" name="Picture 76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948435" y="3835324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8" name="Picture 77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205433" y="4014711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7589053" y="3913833"/>
                      <a:ext cx="1239129" cy="1239129"/>
                      <a:chOff x="7589053" y="3913833"/>
                      <a:chExt cx="1239129" cy="1239129"/>
                    </a:xfrm>
                  </p:grpSpPr>
                  <p:pic>
                    <p:nvPicPr>
                      <p:cNvPr id="74" name="Picture 73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589053" y="3913833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5" name="Picture 74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741453" y="4066233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6" name="Picture 75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893853" y="4218633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68" name="Picture 67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86797" y="1415188"/>
                      <a:ext cx="1371600" cy="13716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9" name="Rounded Rectangle 68"/>
                    <p:cNvSpPr/>
                    <p:nvPr/>
                  </p:nvSpPr>
                  <p:spPr>
                    <a:xfrm>
                      <a:off x="5641145" y="2786788"/>
                      <a:ext cx="2100308" cy="452430"/>
                    </a:xfrm>
                    <a:prstGeom prst="roundRect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  <a:effectLst>
                      <a:glow rad="228600">
                        <a:srgbClr val="C00000">
                          <a:alpha val="40000"/>
                        </a:srgbClr>
                      </a:glow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Namenode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cxnSp>
                  <p:nvCxnSpPr>
                    <p:cNvPr id="70" name="Straight Arrow Connector 69"/>
                    <p:cNvCxnSpPr>
                      <a:endCxn id="64" idx="0"/>
                    </p:cNvCxnSpPr>
                    <p:nvPr/>
                  </p:nvCxnSpPr>
                  <p:spPr>
                    <a:xfrm flipH="1">
                      <a:off x="3436711" y="3239218"/>
                      <a:ext cx="3259512" cy="34608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Arrow Connector 70"/>
                    <p:cNvCxnSpPr/>
                    <p:nvPr/>
                  </p:nvCxnSpPr>
                  <p:spPr>
                    <a:xfrm>
                      <a:off x="6696222" y="3239218"/>
                      <a:ext cx="0" cy="674615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>
                      <a:off x="6696222" y="3239218"/>
                      <a:ext cx="1359996" cy="674615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>
                      <a:endCxn id="59" idx="0"/>
                    </p:cNvCxnSpPr>
                    <p:nvPr/>
                  </p:nvCxnSpPr>
                  <p:spPr>
                    <a:xfrm>
                      <a:off x="6696223" y="3239218"/>
                      <a:ext cx="3218648" cy="1756166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9729031" y="1438771"/>
                  <a:ext cx="2100308" cy="1824030"/>
                  <a:chOff x="9673103" y="1358112"/>
                  <a:chExt cx="2100308" cy="1824030"/>
                </a:xfrm>
              </p:grpSpPr>
              <p:pic>
                <p:nvPicPr>
                  <p:cNvPr id="85" name="Picture 84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018755" y="1358112"/>
                    <a:ext cx="1371600" cy="1371600"/>
                  </a:xfrm>
                  <a:prstGeom prst="rect">
                    <a:avLst/>
                  </a:prstGeom>
                </p:spPr>
              </p:pic>
              <p:sp>
                <p:nvSpPr>
                  <p:cNvPr id="86" name="Rounded Rectangle 85"/>
                  <p:cNvSpPr/>
                  <p:nvPr/>
                </p:nvSpPr>
                <p:spPr>
                  <a:xfrm>
                    <a:off x="9673103" y="2729712"/>
                    <a:ext cx="2100308" cy="452430"/>
                  </a:xfrm>
                  <a:prstGeom prst="roundRect">
                    <a:avLst/>
                  </a:prstGeom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Secondary node</a:t>
                    </a:r>
                    <a:endParaRPr 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cxnSp>
              <p:nvCxnSpPr>
                <p:cNvPr id="9" name="Straight Arrow Connector 8"/>
                <p:cNvCxnSpPr>
                  <a:stCxn id="68" idx="3"/>
                  <a:endCxn id="85" idx="1"/>
                </p:cNvCxnSpPr>
                <p:nvPr/>
              </p:nvCxnSpPr>
              <p:spPr>
                <a:xfrm>
                  <a:off x="7358397" y="2100988"/>
                  <a:ext cx="2716286" cy="2358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308" y="1545797"/>
                  <a:ext cx="1110381" cy="1110381"/>
                </a:xfrm>
                <a:prstGeom prst="rect">
                  <a:avLst/>
                </a:prstGeom>
              </p:spPr>
            </p:pic>
            <p:cxnSp>
              <p:nvCxnSpPr>
                <p:cNvPr id="10" name="Straight Arrow Connector 9"/>
                <p:cNvCxnSpPr>
                  <a:stCxn id="7" idx="3"/>
                  <a:endCxn id="68" idx="1"/>
                </p:cNvCxnSpPr>
                <p:nvPr/>
              </p:nvCxnSpPr>
              <p:spPr>
                <a:xfrm>
                  <a:off x="3967689" y="2100988"/>
                  <a:ext cx="2019108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2069792" y="3587354"/>
                <a:ext cx="2988955" cy="2536324"/>
                <a:chOff x="2047901" y="4051215"/>
                <a:chExt cx="2988955" cy="2536324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2047901" y="4051215"/>
                  <a:ext cx="2861534" cy="2331036"/>
                  <a:chOff x="1177066" y="3845927"/>
                  <a:chExt cx="2861534" cy="2331036"/>
                </a:xfrm>
              </p:grpSpPr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1177066" y="4448317"/>
                    <a:ext cx="2861534" cy="1728646"/>
                    <a:chOff x="1177066" y="3293520"/>
                    <a:chExt cx="3432517" cy="2338597"/>
                  </a:xfrm>
                </p:grpSpPr>
                <p:sp>
                  <p:nvSpPr>
                    <p:cNvPr id="47" name="Rounded Rectangle 46"/>
                    <p:cNvSpPr/>
                    <p:nvPr/>
                  </p:nvSpPr>
                  <p:spPr>
                    <a:xfrm>
                      <a:off x="1177066" y="3293520"/>
                      <a:ext cx="3432517" cy="2338597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DN1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8" name="Rounded Rectangle 47"/>
                    <p:cNvSpPr/>
                    <p:nvPr/>
                  </p:nvSpPr>
                  <p:spPr>
                    <a:xfrm>
                      <a:off x="1691290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9" name="Rounded Rectangle 48"/>
                    <p:cNvSpPr/>
                    <p:nvPr/>
                  </p:nvSpPr>
                  <p:spPr>
                    <a:xfrm>
                      <a:off x="2167272" y="3937025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B2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0" name="Rounded Rectangle 49"/>
                    <p:cNvSpPr/>
                    <p:nvPr/>
                  </p:nvSpPr>
                  <p:spPr>
                    <a:xfrm>
                      <a:off x="2606721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B3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3157478" y="3852377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2" name="Rounded Rectangle 51"/>
                    <p:cNvSpPr/>
                    <p:nvPr/>
                  </p:nvSpPr>
                  <p:spPr>
                    <a:xfrm>
                      <a:off x="3581887" y="4609960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Bn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pic>
                <p:nvPicPr>
                  <p:cNvPr id="46" name="Picture 4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0668" y="3845927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2175322" y="4256503"/>
                  <a:ext cx="2861534" cy="2331036"/>
                  <a:chOff x="1177066" y="3845927"/>
                  <a:chExt cx="2861534" cy="2331036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1177066" y="4448317"/>
                    <a:ext cx="2861534" cy="1728646"/>
                    <a:chOff x="1177066" y="3293520"/>
                    <a:chExt cx="3432517" cy="2338597"/>
                  </a:xfrm>
                </p:grpSpPr>
                <p:sp>
                  <p:nvSpPr>
                    <p:cNvPr id="56" name="Rounded Rectangle 55"/>
                    <p:cNvSpPr/>
                    <p:nvPr/>
                  </p:nvSpPr>
                  <p:spPr>
                    <a:xfrm>
                      <a:off x="1177066" y="3293520"/>
                      <a:ext cx="3432517" cy="2338597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DN1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7" name="Rounded Rectangle 56"/>
                    <p:cNvSpPr/>
                    <p:nvPr/>
                  </p:nvSpPr>
                  <p:spPr>
                    <a:xfrm>
                      <a:off x="1691290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7" name="Rounded Rectangle 86"/>
                    <p:cNvSpPr/>
                    <p:nvPr/>
                  </p:nvSpPr>
                  <p:spPr>
                    <a:xfrm>
                      <a:off x="2167272" y="3937025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B2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8" name="Rounded Rectangle 87"/>
                    <p:cNvSpPr/>
                    <p:nvPr/>
                  </p:nvSpPr>
                  <p:spPr>
                    <a:xfrm>
                      <a:off x="2606721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B3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9" name="Rounded Rectangle 88"/>
                    <p:cNvSpPr/>
                    <p:nvPr/>
                  </p:nvSpPr>
                  <p:spPr>
                    <a:xfrm>
                      <a:off x="3157478" y="3852377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90" name="Rounded Rectangle 89"/>
                    <p:cNvSpPr/>
                    <p:nvPr/>
                  </p:nvSpPr>
                  <p:spPr>
                    <a:xfrm>
                      <a:off x="3581887" y="4609960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Bn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pic>
                <p:nvPicPr>
                  <p:cNvPr id="55" name="Picture 5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0668" y="3845927"/>
                    <a:ext cx="934329" cy="934329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65" name="Group 64"/>
          <p:cNvGrpSpPr/>
          <p:nvPr/>
        </p:nvGrpSpPr>
        <p:grpSpPr>
          <a:xfrm>
            <a:off x="5321967" y="216859"/>
            <a:ext cx="2911896" cy="845449"/>
            <a:chOff x="8153400" y="915988"/>
            <a:chExt cx="3536852" cy="1413016"/>
          </a:xfrm>
        </p:grpSpPr>
        <p:sp>
          <p:nvSpPr>
            <p:cNvPr id="79" name="Rounded Rectangle 78"/>
            <p:cNvSpPr/>
            <p:nvPr/>
          </p:nvSpPr>
          <p:spPr>
            <a:xfrm>
              <a:off x="9157648" y="915988"/>
              <a:ext cx="1514901" cy="5579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Hadoop</a:t>
              </a:r>
              <a:endParaRPr lang="en-US" sz="1600" b="1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153400" y="1771034"/>
              <a:ext cx="1514901" cy="5579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HDFS</a:t>
              </a:r>
              <a:endParaRPr lang="en-US" sz="1600" b="1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0175351" y="1771034"/>
              <a:ext cx="1514901" cy="5579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/>
                <a:t>MapReduce</a:t>
              </a:r>
              <a:endParaRPr lang="en-US" sz="1600" b="1" dirty="0"/>
            </a:p>
          </p:txBody>
        </p:sp>
        <p:cxnSp>
          <p:nvCxnSpPr>
            <p:cNvPr id="91" name="Straight Connector 90"/>
            <p:cNvCxnSpPr>
              <a:stCxn id="80" idx="0"/>
              <a:endCxn id="79" idx="2"/>
            </p:cNvCxnSpPr>
            <p:nvPr/>
          </p:nvCxnSpPr>
          <p:spPr>
            <a:xfrm flipV="1">
              <a:off x="8910851" y="1473958"/>
              <a:ext cx="1004248" cy="29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79" idx="2"/>
              <a:endCxn id="81" idx="0"/>
            </p:cNvCxnSpPr>
            <p:nvPr/>
          </p:nvCxnSpPr>
          <p:spPr>
            <a:xfrm>
              <a:off x="9915099" y="1473958"/>
              <a:ext cx="1017703" cy="29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7122889" y="1188912"/>
            <a:ext cx="4078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Filename: block-ids (</a:t>
            </a:r>
            <a:r>
              <a:rPr lang="en-US" sz="1400" i="1" dirty="0" err="1" smtClean="0"/>
              <a:t>node#block</a:t>
            </a:r>
            <a:r>
              <a:rPr lang="en-US" sz="1400" i="1" dirty="0" smtClean="0"/>
              <a:t>#)</a:t>
            </a:r>
          </a:p>
          <a:p>
            <a:r>
              <a:rPr lang="en-US" sz="1400" dirty="0" smtClean="0"/>
              <a:t>/user/dir1/file1: n1b1, n1b2, n3b1, b4b3</a:t>
            </a:r>
          </a:p>
          <a:p>
            <a:r>
              <a:rPr lang="en-US" sz="1400" dirty="0"/>
              <a:t>/</a:t>
            </a:r>
            <a:r>
              <a:rPr lang="en-US" sz="1400" dirty="0" smtClean="0"/>
              <a:t>user/dir2/file2: n3b7, n4b8, n1b6, b2b5</a:t>
            </a:r>
            <a:endParaRPr lang="en-US" sz="1400" dirty="0"/>
          </a:p>
        </p:txBody>
      </p:sp>
      <p:sp>
        <p:nvSpPr>
          <p:cNvPr id="94" name="Rounded Rectangle 93"/>
          <p:cNvSpPr/>
          <p:nvPr/>
        </p:nvSpPr>
        <p:spPr>
          <a:xfrm>
            <a:off x="320729" y="1313090"/>
            <a:ext cx="2470839" cy="1199066"/>
          </a:xfrm>
          <a:prstGeom prst="roundRect">
            <a:avLst/>
          </a:prstGeom>
          <a:solidFill>
            <a:srgbClr val="7030A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ead, write, create,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files, directories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9844341" y="3276828"/>
            <a:ext cx="2365717" cy="1199066"/>
          </a:xfrm>
          <a:prstGeom prst="roundRect">
            <a:avLst/>
          </a:prstGeom>
          <a:solidFill>
            <a:srgbClr val="ED7626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186597" y="2542732"/>
            <a:ext cx="2367925" cy="2151295"/>
          </a:xfrm>
          <a:prstGeom prst="roundRect">
            <a:avLst/>
          </a:prstGeom>
          <a:solidFill>
            <a:srgbClr val="C0000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checksum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tree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37756" y="4672151"/>
            <a:ext cx="1974382" cy="735925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blocks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-43593" y="5898116"/>
            <a:ext cx="3216806" cy="704333"/>
          </a:xfrm>
          <a:prstGeom prst="round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 MB /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(default)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files into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86780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7090" y="1953353"/>
            <a:ext cx="2584685" cy="4351338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  <a:p>
            <a:r>
              <a:rPr lang="de-DE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endParaRPr lang="de-DE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14</a:t>
            </a:fld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2639832" y="1157288"/>
            <a:ext cx="8047976" cy="5621263"/>
            <a:chOff x="2639832" y="1157288"/>
            <a:chExt cx="8047976" cy="5621263"/>
          </a:xfrm>
        </p:grpSpPr>
        <p:grpSp>
          <p:nvGrpSpPr>
            <p:cNvPr id="8" name="Group 7"/>
            <p:cNvGrpSpPr/>
            <p:nvPr/>
          </p:nvGrpSpPr>
          <p:grpSpPr>
            <a:xfrm>
              <a:off x="3931280" y="1157288"/>
              <a:ext cx="6756528" cy="5621263"/>
              <a:chOff x="3931280" y="1157288"/>
              <a:chExt cx="6756528" cy="56212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3931280" y="1157288"/>
                <a:ext cx="6292490" cy="5536830"/>
                <a:chOff x="3931280" y="1157288"/>
                <a:chExt cx="6292490" cy="5536830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7396760" y="4910951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5676454" y="4665634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931280" y="4555569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4075534" y="4679434"/>
                  <a:ext cx="1246245" cy="1255619"/>
                  <a:chOff x="4075534" y="4679434"/>
                  <a:chExt cx="1246245" cy="1255619"/>
                </a:xfrm>
              </p:grpSpPr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5534" y="46794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27934" y="48318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87450" y="5000724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792980" y="4800602"/>
                  <a:ext cx="1191327" cy="1113716"/>
                  <a:chOff x="5792980" y="4800602"/>
                  <a:chExt cx="1191327" cy="1113716"/>
                </a:xfrm>
              </p:grpSpPr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2980" y="480060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49978" y="4979989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456136" y="5054848"/>
                  <a:ext cx="1239129" cy="1239129"/>
                  <a:chOff x="7456136" y="5054848"/>
                  <a:chExt cx="1239129" cy="1239129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6136" y="50548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8536" y="52072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0936" y="5359648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9114" y="11572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25" name="Rounded Rectangle 24"/>
                <p:cNvSpPr/>
                <p:nvPr/>
              </p:nvSpPr>
              <p:spPr>
                <a:xfrm>
                  <a:off x="8123462" y="2461637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832" y="1284801"/>
              <a:ext cx="1110381" cy="1110381"/>
            </a:xfrm>
            <a:prstGeom prst="rect">
              <a:avLst/>
            </a:prstGeom>
          </p:spPr>
        </p:pic>
      </p:grpSp>
      <p:sp>
        <p:nvSpPr>
          <p:cNvPr id="41" name="Rounded Rectangle 40"/>
          <p:cNvSpPr/>
          <p:nvPr/>
        </p:nvSpPr>
        <p:spPr>
          <a:xfrm>
            <a:off x="2519720" y="2446347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11" idx="3"/>
            <a:endCxn id="24" idx="1"/>
          </p:cNvCxnSpPr>
          <p:nvPr/>
        </p:nvCxnSpPr>
        <p:spPr>
          <a:xfrm>
            <a:off x="3750213" y="1839992"/>
            <a:ext cx="4718901" cy="30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3"/>
            <a:endCxn id="20" idx="0"/>
          </p:cNvCxnSpPr>
          <p:nvPr/>
        </p:nvCxnSpPr>
        <p:spPr>
          <a:xfrm>
            <a:off x="3750213" y="1839992"/>
            <a:ext cx="954004" cy="271557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0" idx="0"/>
            <a:endCxn id="19" idx="0"/>
          </p:cNvCxnSpPr>
          <p:nvPr/>
        </p:nvCxnSpPr>
        <p:spPr>
          <a:xfrm rot="16200000" flipH="1">
            <a:off x="5521771" y="3738014"/>
            <a:ext cx="110065" cy="1745174"/>
          </a:xfrm>
          <a:prstGeom prst="curvedConnector3">
            <a:avLst>
              <a:gd name="adj1" fmla="val -532096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9" idx="0"/>
            <a:endCxn id="18" idx="0"/>
          </p:cNvCxnSpPr>
          <p:nvPr/>
        </p:nvCxnSpPr>
        <p:spPr>
          <a:xfrm rot="16200000" flipH="1">
            <a:off x="7186885" y="3928139"/>
            <a:ext cx="245317" cy="1720306"/>
          </a:xfrm>
          <a:prstGeom prst="curvedConnector3">
            <a:avLst>
              <a:gd name="adj1" fmla="val -24938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93866" y="1474842"/>
            <a:ext cx="373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1.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Request block in namespace for file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69761" y="2778431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2. Send block to a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Datanode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6788" y="3654187"/>
            <a:ext cx="220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3.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Create First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90681" y="4045802"/>
            <a:ext cx="248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4.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Create Second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>
            <a:off x="3174190" y="2895164"/>
            <a:ext cx="3230731" cy="16609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2"/>
          </p:cNvCxnSpPr>
          <p:nvPr/>
        </p:nvCxnSpPr>
        <p:spPr>
          <a:xfrm>
            <a:off x="3174190" y="2895164"/>
            <a:ext cx="5939343" cy="208679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20" idx="0"/>
          </p:cNvCxnSpPr>
          <p:nvPr/>
        </p:nvCxnSpPr>
        <p:spPr>
          <a:xfrm>
            <a:off x="3174190" y="2895164"/>
            <a:ext cx="1530027" cy="16604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65521" y="2291094"/>
            <a:ext cx="408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 smtClean="0">
                <a:solidFill>
                  <a:srgbClr val="00B050"/>
                </a:solidFill>
              </a:rPr>
              <a:t>. </a:t>
            </a:r>
            <a:r>
              <a:rPr lang="en-US" dirty="0" smtClean="0">
                <a:solidFill>
                  <a:srgbClr val="00B050"/>
                </a:solidFill>
              </a:rPr>
              <a:t>Get list of </a:t>
            </a:r>
            <a:r>
              <a:rPr lang="en-US" dirty="0" err="1">
                <a:solidFill>
                  <a:srgbClr val="00B050"/>
                </a:solidFill>
              </a:rPr>
              <a:t>d</a:t>
            </a:r>
            <a:r>
              <a:rPr lang="en-US" dirty="0" err="1" smtClean="0">
                <a:solidFill>
                  <a:srgbClr val="00B050"/>
                </a:solidFill>
              </a:rPr>
              <a:t>atanodes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hosting file blocks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77132" y="3221780"/>
            <a:ext cx="21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6</a:t>
            </a:r>
            <a:r>
              <a:rPr lang="en-US" dirty="0" smtClean="0">
                <a:solidFill>
                  <a:srgbClr val="00B050"/>
                </a:solidFill>
              </a:rPr>
              <a:t>. </a:t>
            </a:r>
            <a:r>
              <a:rPr lang="en-US" dirty="0" smtClean="0">
                <a:solidFill>
                  <a:srgbClr val="00B050"/>
                </a:solidFill>
              </a:rPr>
              <a:t>Get blocks in order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7212" y="6352536"/>
            <a:ext cx="4040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DE" sz="2000" b="1" dirty="0"/>
              <a:t>Single-</a:t>
            </a:r>
            <a:r>
              <a:rPr lang="de-DE" sz="2000" b="1" dirty="0" err="1"/>
              <a:t>writer</a:t>
            </a:r>
            <a:r>
              <a:rPr lang="de-DE" sz="2000" b="1" dirty="0"/>
              <a:t>, multiple </a:t>
            </a:r>
            <a:r>
              <a:rPr lang="de-DE" sz="2000" b="1" dirty="0" err="1"/>
              <a:t>reader</a:t>
            </a:r>
            <a:r>
              <a:rPr lang="de-DE" sz="2000" b="1" dirty="0"/>
              <a:t> </a:t>
            </a:r>
            <a:r>
              <a:rPr lang="de-DE" sz="2000" b="1" dirty="0" err="1" smtClean="0"/>
              <a:t>model</a:t>
            </a:r>
            <a:endParaRPr lang="de-DE" sz="2000" b="1" dirty="0"/>
          </a:p>
        </p:txBody>
      </p:sp>
      <p:cxnSp>
        <p:nvCxnSpPr>
          <p:cNvPr id="50" name="Straight Arrow Connector 49"/>
          <p:cNvCxnSpPr>
            <a:stCxn id="41" idx="3"/>
            <a:endCxn id="25" idx="1"/>
          </p:cNvCxnSpPr>
          <p:nvPr/>
        </p:nvCxnSpPr>
        <p:spPr>
          <a:xfrm>
            <a:off x="3828660" y="2670756"/>
            <a:ext cx="4294802" cy="170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061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1" grpId="0"/>
      <p:bldP spid="53" grpId="0"/>
      <p:bldP spid="54" grpId="0"/>
      <p:bldP spid="56" grpId="0"/>
      <p:bldP spid="47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52" y="1646238"/>
            <a:ext cx="1298575" cy="129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Large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files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Commodity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hardware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Enable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streaming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Batch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processing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rgbClr val="C00000"/>
                </a:solidFill>
              </a:rPr>
              <a:t>Big </a:t>
            </a:r>
            <a:r>
              <a:rPr lang="de-DE" dirty="0" err="1" smtClean="0">
                <a:solidFill>
                  <a:srgbClr val="C00000"/>
                </a:solidFill>
              </a:rPr>
              <a:t>amount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of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small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files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err="1" smtClean="0">
                <a:solidFill>
                  <a:srgbClr val="C00000"/>
                </a:solidFill>
              </a:rPr>
              <a:t>Concurrent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err="1" smtClean="0">
                <a:solidFill>
                  <a:srgbClr val="C00000"/>
                </a:solidFill>
              </a:rPr>
              <a:t>Arbitrary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appends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endParaRPr lang="de-DE" dirty="0" smtClean="0"/>
          </a:p>
          <a:p>
            <a:r>
              <a:rPr lang="de-DE" dirty="0" smtClean="0">
                <a:solidFill>
                  <a:srgbClr val="C00000"/>
                </a:solidFill>
              </a:rPr>
              <a:t>General </a:t>
            </a:r>
            <a:r>
              <a:rPr lang="de-DE" dirty="0" err="1" smtClean="0">
                <a:solidFill>
                  <a:srgbClr val="C00000"/>
                </a:solidFill>
              </a:rPr>
              <a:t>purpose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applications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Multiple </a:t>
            </a:r>
            <a:r>
              <a:rPr lang="de-DE" dirty="0" err="1" smtClean="0">
                <a:solidFill>
                  <a:srgbClr val="0070C0"/>
                </a:solidFill>
              </a:rPr>
              <a:t>reads</a:t>
            </a:r>
            <a:endParaRPr lang="de-DE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Cross </a:t>
            </a:r>
            <a:r>
              <a:rPr lang="de-DE" dirty="0" err="1" smtClean="0">
                <a:solidFill>
                  <a:srgbClr val="0070C0"/>
                </a:solidFill>
              </a:rPr>
              <a:t>platform</a:t>
            </a:r>
            <a:r>
              <a:rPr lang="de-DE" dirty="0" smtClean="0"/>
              <a:t>: Java, </a:t>
            </a:r>
            <a:r>
              <a:rPr lang="de-DE" dirty="0" err="1" smtClean="0"/>
              <a:t>Thrift</a:t>
            </a:r>
            <a:r>
              <a:rPr lang="de-DE" dirty="0" smtClean="0"/>
              <a:t>, Rest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15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823" y="2839864"/>
            <a:ext cx="952501" cy="773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05" y="3049404"/>
            <a:ext cx="1473497" cy="1090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455" y="4100737"/>
            <a:ext cx="1524000" cy="573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05" y="4403043"/>
            <a:ext cx="1279095" cy="5284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172" y="4874644"/>
            <a:ext cx="1354902" cy="5284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39" y="5363570"/>
            <a:ext cx="1198930" cy="4609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30" y="2168398"/>
            <a:ext cx="1957244" cy="6177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054" y="5658596"/>
            <a:ext cx="617821" cy="617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206" y="1231760"/>
            <a:ext cx="1536795" cy="95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2915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56465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89975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9812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vs. </a:t>
            </a:r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Similarities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Differences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637865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</a:t>
            </a:r>
          </a:p>
          <a:p>
            <a:r>
              <a:rPr lang="en-US" dirty="0" smtClean="0"/>
              <a:t>Drive speed: 500 MB/s (SSD)</a:t>
            </a:r>
          </a:p>
          <a:p>
            <a:r>
              <a:rPr lang="en-US" dirty="0"/>
              <a:t>1 </a:t>
            </a:r>
            <a:r>
              <a:rPr lang="en-US" dirty="0" smtClean="0"/>
              <a:t>PB of data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 super computer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138 hours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loading time</a:t>
            </a:r>
          </a:p>
          <a:p>
            <a:endParaRPr lang="en-US" dirty="0"/>
          </a:p>
          <a:p>
            <a:r>
              <a:rPr lang="en-US" dirty="0" smtClean="0"/>
              <a:t>100 machines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2.8 hours </a:t>
            </a:r>
            <a:r>
              <a:rPr lang="en-US" dirty="0" smtClean="0"/>
              <a:t>loading time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66472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4" y="1954212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79215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46517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 smtClean="0"/>
          </a:p>
          <a:p>
            <a:pPr lvl="1"/>
            <a:r>
              <a:rPr lang="de-DE" dirty="0" smtClean="0"/>
              <a:t>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 smtClean="0"/>
          </a:p>
          <a:p>
            <a:pPr lvl="1"/>
            <a:r>
              <a:rPr lang="de-DE" dirty="0"/>
              <a:t>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22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" y="1690688"/>
            <a:ext cx="734484" cy="55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0973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Fault-tolerant</a:t>
            </a:r>
          </a:p>
          <a:p>
            <a:r>
              <a:rPr lang="en-US" dirty="0" smtClean="0"/>
              <a:t>Low cost</a:t>
            </a:r>
          </a:p>
          <a:p>
            <a:r>
              <a:rPr lang="en-US" dirty="0" smtClean="0"/>
              <a:t>Distributed computation</a:t>
            </a:r>
          </a:p>
          <a:p>
            <a:r>
              <a:rPr lang="en-US" dirty="0" smtClean="0"/>
              <a:t>Distributed storage</a:t>
            </a:r>
          </a:p>
          <a:p>
            <a:r>
              <a:rPr lang="en-US" dirty="0" smtClean="0"/>
              <a:t>Reliable streaming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</a:t>
            </a:fld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 </a:t>
            </a:r>
          </a:p>
          <a:p>
            <a:r>
              <a:rPr lang="en-US" dirty="0" smtClean="0"/>
              <a:t>Drive </a:t>
            </a:r>
            <a:r>
              <a:rPr lang="en-US" dirty="0"/>
              <a:t>speed: 500 MB/s (SSD)</a:t>
            </a:r>
          </a:p>
          <a:p>
            <a:r>
              <a:rPr lang="en-US" dirty="0"/>
              <a:t>1 PB of data</a:t>
            </a:r>
          </a:p>
          <a:p>
            <a:endParaRPr lang="en-US" dirty="0"/>
          </a:p>
          <a:p>
            <a:r>
              <a:rPr lang="en-US" dirty="0"/>
              <a:t>1 super computer</a:t>
            </a:r>
          </a:p>
          <a:p>
            <a:r>
              <a:rPr lang="en-US" b="1" dirty="0">
                <a:solidFill>
                  <a:srgbClr val="C00000"/>
                </a:solidFill>
              </a:rPr>
              <a:t>138 hours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loading time</a:t>
            </a:r>
          </a:p>
          <a:p>
            <a:endParaRPr lang="en-US" dirty="0"/>
          </a:p>
          <a:p>
            <a:r>
              <a:rPr lang="en-US" dirty="0"/>
              <a:t>100 machines</a:t>
            </a:r>
          </a:p>
          <a:p>
            <a:r>
              <a:rPr lang="en-US" b="1" dirty="0">
                <a:solidFill>
                  <a:srgbClr val="00B050"/>
                </a:solidFill>
              </a:rPr>
              <a:t>2.8 hours </a:t>
            </a:r>
            <a:r>
              <a:rPr lang="en-US" dirty="0"/>
              <a:t>loading time</a:t>
            </a:r>
          </a:p>
        </p:txBody>
      </p:sp>
    </p:spTree>
    <p:extLst>
      <p:ext uri="{BB962C8B-B14F-4D97-AF65-F5344CB8AC3E}">
        <p14:creationId xmlns:p14="http://schemas.microsoft.com/office/powerpoint/2010/main" val="190198081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</a:t>
            </a:r>
          </a:p>
          <a:p>
            <a:r>
              <a:rPr lang="en-US" dirty="0" smtClean="0"/>
              <a:t>Drive </a:t>
            </a:r>
            <a:r>
              <a:rPr lang="en-US" dirty="0"/>
              <a:t>speed: 500 MB/s (SSD)</a:t>
            </a:r>
          </a:p>
          <a:p>
            <a:r>
              <a:rPr lang="en-US" dirty="0"/>
              <a:t>1 PB of data</a:t>
            </a:r>
          </a:p>
          <a:p>
            <a:endParaRPr lang="en-US" dirty="0"/>
          </a:p>
          <a:p>
            <a:r>
              <a:rPr lang="en-US" dirty="0"/>
              <a:t>1 super computer</a:t>
            </a:r>
          </a:p>
          <a:p>
            <a:r>
              <a:rPr lang="en-US" b="1" dirty="0">
                <a:solidFill>
                  <a:srgbClr val="C00000"/>
                </a:solidFill>
              </a:rPr>
              <a:t>138 hours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loading time</a:t>
            </a:r>
          </a:p>
          <a:p>
            <a:endParaRPr lang="en-US" dirty="0"/>
          </a:p>
          <a:p>
            <a:r>
              <a:rPr lang="en-US" dirty="0"/>
              <a:t>100 machines</a:t>
            </a:r>
          </a:p>
          <a:p>
            <a:r>
              <a:rPr lang="en-US" b="1" dirty="0">
                <a:solidFill>
                  <a:srgbClr val="00B050"/>
                </a:solidFill>
              </a:rPr>
              <a:t>2.8 hours </a:t>
            </a:r>
            <a:r>
              <a:rPr lang="en-US" dirty="0"/>
              <a:t>loading time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Scalable</a:t>
            </a:r>
          </a:p>
          <a:p>
            <a:r>
              <a:rPr lang="en-US" dirty="0"/>
              <a:t>Fault-tolerant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Distributed computation</a:t>
            </a:r>
          </a:p>
          <a:p>
            <a:r>
              <a:rPr lang="en-US" dirty="0"/>
              <a:t>Distributed storage</a:t>
            </a:r>
          </a:p>
          <a:p>
            <a:r>
              <a:rPr lang="en-US" dirty="0"/>
              <a:t>Reliable streaming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4</a:t>
            </a:fld>
            <a:endParaRPr lang="de-DE" dirty="0"/>
          </a:p>
        </p:txBody>
      </p:sp>
      <p:sp>
        <p:nvSpPr>
          <p:cNvPr id="10" name="Rounded Rectangle 9"/>
          <p:cNvSpPr/>
          <p:nvPr/>
        </p:nvSpPr>
        <p:spPr>
          <a:xfrm>
            <a:off x="1771081" y="4347369"/>
            <a:ext cx="8649838" cy="17931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computation is faster than moving data!</a:t>
            </a: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&amp; GFS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923496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</a:t>
            </a:r>
          </a:p>
          <a:p>
            <a:r>
              <a:rPr lang="en-US" dirty="0" smtClean="0"/>
              <a:t>Drive </a:t>
            </a:r>
            <a:r>
              <a:rPr lang="en-US" dirty="0"/>
              <a:t>speed: 500 MB/s (SSD)</a:t>
            </a:r>
          </a:p>
          <a:p>
            <a:r>
              <a:rPr lang="en-US" dirty="0"/>
              <a:t>1 PB of data</a:t>
            </a:r>
          </a:p>
          <a:p>
            <a:endParaRPr lang="en-US" dirty="0"/>
          </a:p>
          <a:p>
            <a:r>
              <a:rPr lang="en-US" dirty="0"/>
              <a:t>1 super computer</a:t>
            </a:r>
          </a:p>
          <a:p>
            <a:r>
              <a:rPr lang="en-US" b="1" dirty="0">
                <a:solidFill>
                  <a:srgbClr val="C00000"/>
                </a:solidFill>
              </a:rPr>
              <a:t>138 hours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loading time</a:t>
            </a:r>
          </a:p>
          <a:p>
            <a:endParaRPr lang="en-US" dirty="0"/>
          </a:p>
          <a:p>
            <a:r>
              <a:rPr lang="en-US" dirty="0"/>
              <a:t>100 machines</a:t>
            </a:r>
          </a:p>
          <a:p>
            <a:r>
              <a:rPr lang="en-US" b="1" dirty="0">
                <a:solidFill>
                  <a:srgbClr val="00B050"/>
                </a:solidFill>
              </a:rPr>
              <a:t>2.8 hours </a:t>
            </a:r>
            <a:r>
              <a:rPr lang="en-US" dirty="0"/>
              <a:t>loading time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Scalable</a:t>
            </a:r>
          </a:p>
          <a:p>
            <a:r>
              <a:rPr lang="en-US" dirty="0"/>
              <a:t>Fault-tolerant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Distributed computation</a:t>
            </a:r>
          </a:p>
          <a:p>
            <a:r>
              <a:rPr lang="en-US" dirty="0"/>
              <a:t>Distributed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5</a:t>
            </a:fld>
            <a:endParaRPr lang="de-DE" dirty="0"/>
          </a:p>
        </p:txBody>
      </p:sp>
      <p:sp>
        <p:nvSpPr>
          <p:cNvPr id="10" name="Rounded Rectangle 9"/>
          <p:cNvSpPr/>
          <p:nvPr/>
        </p:nvSpPr>
        <p:spPr>
          <a:xfrm>
            <a:off x="3501930" y="5010512"/>
            <a:ext cx="5188140" cy="171096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computation is faster than moving data!</a:t>
            </a: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&amp; GFS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5555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Blocks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6</a:t>
            </a:fld>
            <a:endParaRPr lang="de-DE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75116" y="3851263"/>
            <a:ext cx="2053961" cy="953429"/>
            <a:chOff x="1691290" y="3852377"/>
            <a:chExt cx="2463803" cy="1289845"/>
          </a:xfrm>
        </p:grpSpPr>
        <p:sp>
          <p:nvSpPr>
            <p:cNvPr id="17" name="Rounded Rectangle 16"/>
            <p:cNvSpPr/>
            <p:nvPr/>
          </p:nvSpPr>
          <p:spPr>
            <a:xfrm>
              <a:off x="1691290" y="4604224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B1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67272" y="3937025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B2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606721" y="4604224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B3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57478" y="3852377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581887" y="4609960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Bn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1010529" y="2199799"/>
            <a:ext cx="4935049" cy="1472077"/>
          </a:xfrm>
          <a:prstGeom prst="round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 MB /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(default), 128 MB, 256 MB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large files into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file &gt; x100 MB/GB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321967" y="216859"/>
            <a:ext cx="2911896" cy="845449"/>
            <a:chOff x="8153400" y="915988"/>
            <a:chExt cx="3536852" cy="1413016"/>
          </a:xfrm>
        </p:grpSpPr>
        <p:sp>
          <p:nvSpPr>
            <p:cNvPr id="25" name="Rounded Rectangle 24"/>
            <p:cNvSpPr/>
            <p:nvPr/>
          </p:nvSpPr>
          <p:spPr>
            <a:xfrm>
              <a:off x="9157648" y="915988"/>
              <a:ext cx="1514901" cy="5579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Hadoop</a:t>
              </a:r>
              <a:endParaRPr lang="en-US" sz="1600" b="1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53400" y="1771034"/>
              <a:ext cx="1514901" cy="5579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HDFS</a:t>
              </a:r>
              <a:endParaRPr lang="en-US" sz="1600" b="1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0175351" y="1771034"/>
              <a:ext cx="1514901" cy="5579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/>
                <a:t>MapReduce</a:t>
              </a:r>
              <a:endParaRPr lang="en-US" sz="1600" b="1" dirty="0"/>
            </a:p>
          </p:txBody>
        </p:sp>
        <p:cxnSp>
          <p:nvCxnSpPr>
            <p:cNvPr id="28" name="Straight Connector 27"/>
            <p:cNvCxnSpPr>
              <a:stCxn id="26" idx="0"/>
              <a:endCxn id="25" idx="2"/>
            </p:cNvCxnSpPr>
            <p:nvPr/>
          </p:nvCxnSpPr>
          <p:spPr>
            <a:xfrm flipV="1">
              <a:off x="8910851" y="1473958"/>
              <a:ext cx="1004248" cy="29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5" idx="2"/>
              <a:endCxn id="27" idx="0"/>
            </p:cNvCxnSpPr>
            <p:nvPr/>
          </p:nvCxnSpPr>
          <p:spPr>
            <a:xfrm>
              <a:off x="9915099" y="1473958"/>
              <a:ext cx="1017703" cy="29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762609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b="1" dirty="0" smtClean="0"/>
              <a:t>Data Nodes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7</a:t>
            </a:fld>
            <a:endParaRPr lang="de-DE" dirty="0"/>
          </a:p>
        </p:txBody>
      </p:sp>
      <p:grpSp>
        <p:nvGrpSpPr>
          <p:cNvPr id="31" name="Group 30"/>
          <p:cNvGrpSpPr/>
          <p:nvPr/>
        </p:nvGrpSpPr>
        <p:grpSpPr>
          <a:xfrm>
            <a:off x="846431" y="2835776"/>
            <a:ext cx="2861534" cy="2331036"/>
            <a:chOff x="1177066" y="3845927"/>
            <a:chExt cx="2861534" cy="2331036"/>
          </a:xfrm>
        </p:grpSpPr>
        <p:grpSp>
          <p:nvGrpSpPr>
            <p:cNvPr id="12" name="Group 11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DN1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998831" y="2963504"/>
            <a:ext cx="2861534" cy="2331036"/>
            <a:chOff x="1177066" y="3845927"/>
            <a:chExt cx="2861534" cy="2331036"/>
          </a:xfrm>
        </p:grpSpPr>
        <p:grpSp>
          <p:nvGrpSpPr>
            <p:cNvPr id="29" name="Group 28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DN1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205433" y="1690688"/>
            <a:ext cx="31645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DataNode1: </a:t>
            </a:r>
            <a:r>
              <a:rPr lang="en-US" b="1" dirty="0" smtClean="0">
                <a:solidFill>
                  <a:srgbClr val="0070C0"/>
                </a:solidFill>
              </a:rPr>
              <a:t>B1</a:t>
            </a:r>
            <a:r>
              <a:rPr lang="en-US" dirty="0" smtClean="0"/>
              <a:t>, B2, B3, …, B10</a:t>
            </a:r>
          </a:p>
          <a:p>
            <a:r>
              <a:rPr lang="en-US" dirty="0" smtClean="0"/>
              <a:t>DataNode2: </a:t>
            </a:r>
            <a:r>
              <a:rPr lang="en-US" b="1" dirty="0">
                <a:solidFill>
                  <a:srgbClr val="0070C0"/>
                </a:solidFill>
              </a:rPr>
              <a:t>B1</a:t>
            </a:r>
            <a:r>
              <a:rPr lang="en-US" dirty="0"/>
              <a:t>, </a:t>
            </a:r>
            <a:r>
              <a:rPr lang="en-US" dirty="0" smtClean="0"/>
              <a:t>B10, B11, </a:t>
            </a:r>
            <a:r>
              <a:rPr lang="en-US" dirty="0"/>
              <a:t>…, </a:t>
            </a:r>
            <a:r>
              <a:rPr lang="en-US" dirty="0" smtClean="0"/>
              <a:t>B2</a:t>
            </a:r>
          </a:p>
          <a:p>
            <a:r>
              <a:rPr lang="en-US" dirty="0" smtClean="0"/>
              <a:t>DataNode3: B3, </a:t>
            </a:r>
            <a:r>
              <a:rPr lang="en-US" dirty="0"/>
              <a:t>B10, B11, …, </a:t>
            </a:r>
            <a:r>
              <a:rPr lang="en-US" b="1" dirty="0" smtClean="0">
                <a:solidFill>
                  <a:srgbClr val="0070C0"/>
                </a:solidFill>
              </a:rPr>
              <a:t>B1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smtClean="0"/>
              <a:t>…</a:t>
            </a:r>
          </a:p>
          <a:p>
            <a:r>
              <a:rPr lang="en-US" b="1" dirty="0" smtClean="0"/>
              <a:t>Replication factor – 3 (default)</a:t>
            </a:r>
            <a:endParaRPr 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4136650" y="3737681"/>
            <a:ext cx="7256403" cy="2257596"/>
            <a:chOff x="4136650" y="3737681"/>
            <a:chExt cx="7256403" cy="2257596"/>
          </a:xfrm>
        </p:grpSpPr>
        <p:sp>
          <p:nvSpPr>
            <p:cNvPr id="44" name="Rounded Rectangle 43"/>
            <p:cNvSpPr/>
            <p:nvPr/>
          </p:nvSpPr>
          <p:spPr>
            <a:xfrm>
              <a:off x="9847179" y="37999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869306" y="3770105"/>
              <a:ext cx="1449749" cy="15703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2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483844" y="37376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3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136650" y="3741465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1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818" y="3824222"/>
              <a:ext cx="934329" cy="934329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6049839" y="5533612"/>
              <a:ext cx="2573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X1000s Data nodes</a:t>
              </a:r>
              <a:endParaRPr lang="en-US" sz="2400" i="1" dirty="0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218" y="3976622"/>
              <a:ext cx="934329" cy="93432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4618" y="4129022"/>
              <a:ext cx="934329" cy="934329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5948435" y="3835324"/>
              <a:ext cx="1191327" cy="1113716"/>
              <a:chOff x="5948435" y="3835324"/>
              <a:chExt cx="1191327" cy="1113716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8435" y="3835324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5433" y="4014711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9993011" y="3976621"/>
              <a:ext cx="1239129" cy="1239129"/>
              <a:chOff x="4039874" y="5152992"/>
              <a:chExt cx="1239129" cy="1239129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7589053" y="3913833"/>
              <a:ext cx="1239129" cy="1239129"/>
              <a:chOff x="7589053" y="3913833"/>
              <a:chExt cx="1239129" cy="1239129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053" y="39138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1453" y="40662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3853" y="4218633"/>
                <a:ext cx="934329" cy="934329"/>
              </a:xfrm>
              <a:prstGeom prst="rect">
                <a:avLst/>
              </a:prstGeom>
            </p:spPr>
          </p:pic>
        </p:grpSp>
        <p:sp>
          <p:nvSpPr>
            <p:cNvPr id="45" name="TextBox 44"/>
            <p:cNvSpPr txBox="1"/>
            <p:nvPr/>
          </p:nvSpPr>
          <p:spPr>
            <a:xfrm>
              <a:off x="9231387" y="4313500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…</a:t>
              </a:r>
              <a:endParaRPr lang="en-US" sz="2400" i="1" dirty="0"/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1246738" y="5438268"/>
            <a:ext cx="2365717" cy="1199066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blocks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3681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5869306" y="3770105"/>
            <a:ext cx="1449749" cy="15703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2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483844" y="3737681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3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136650" y="3741465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1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8</a:t>
            </a:fld>
            <a:endParaRPr lang="de-DE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18" y="3824222"/>
            <a:ext cx="934329" cy="9343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18" y="3976622"/>
            <a:ext cx="934329" cy="9343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618" y="4129022"/>
            <a:ext cx="934329" cy="9343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053" y="3913833"/>
            <a:ext cx="934329" cy="9343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35" y="3835324"/>
            <a:ext cx="934329" cy="9343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3" y="4014711"/>
            <a:ext cx="934329" cy="93432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53" y="4066233"/>
            <a:ext cx="934329" cy="93432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853" y="4218633"/>
            <a:ext cx="934329" cy="9343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97" y="1415188"/>
            <a:ext cx="1371600" cy="13716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641145" y="2786788"/>
            <a:ext cx="2100308" cy="45243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Namenode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141934" y="4995384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41" y="5117221"/>
            <a:ext cx="934329" cy="93432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41" y="5269621"/>
            <a:ext cx="934329" cy="93432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241" y="5422021"/>
            <a:ext cx="934329" cy="93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2023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smtClean="0"/>
              <a:t>Ciprian Lucaci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9</a:t>
            </a:fld>
            <a:endParaRPr lang="de-DE" dirty="0"/>
          </a:p>
        </p:txBody>
      </p:sp>
      <p:sp>
        <p:nvSpPr>
          <p:cNvPr id="19" name="Rounded Rectangle 18"/>
          <p:cNvSpPr/>
          <p:nvPr/>
        </p:nvSpPr>
        <p:spPr>
          <a:xfrm>
            <a:off x="985413" y="3242911"/>
            <a:ext cx="1922438" cy="1075871"/>
          </a:xfrm>
          <a:prstGeom prst="roundRect">
            <a:avLst/>
          </a:prstGeom>
          <a:solidFill>
            <a:srgbClr val="C00000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Master-worker pattern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35" name="Rounded Rectangle 34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37" name="Group 36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49" name="Rounded Rectangle 48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endCxn id="35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Rounded Rectangle 67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47" y="952032"/>
            <a:ext cx="1918060" cy="1918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04" y="3689943"/>
            <a:ext cx="1732078" cy="173207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23" y="3659275"/>
            <a:ext cx="1732078" cy="173207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17" y="3824222"/>
            <a:ext cx="1732078" cy="173207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86" y="5058379"/>
            <a:ext cx="1732078" cy="173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8985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978</Words>
  <Application>Microsoft Office PowerPoint</Application>
  <PresentationFormat>Widescreen</PresentationFormat>
  <Paragraphs>352</Paragraphs>
  <Slides>22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File Systems: GFS vs. HDFS</vt:lpstr>
      <vt:lpstr>Distributed File Systems - Motivation</vt:lpstr>
      <vt:lpstr>Distributed File Systems - Motivation</vt:lpstr>
      <vt:lpstr>Distributed File Systems - Motivation</vt:lpstr>
      <vt:lpstr>Distributed File Systems - Motivation</vt:lpstr>
      <vt:lpstr>HDFS - Architecture</vt:lpstr>
      <vt:lpstr>HDFS - Architecture</vt:lpstr>
      <vt:lpstr>HDFS - Architecture</vt:lpstr>
      <vt:lpstr>HDFS - Architecture</vt:lpstr>
      <vt:lpstr>HDFS - Architecture</vt:lpstr>
      <vt:lpstr>HDFS - Architecture</vt:lpstr>
      <vt:lpstr>HDFS - Architecture</vt:lpstr>
      <vt:lpstr>HDFS - Architecture</vt:lpstr>
      <vt:lpstr>HDFS - Workflow</vt:lpstr>
      <vt:lpstr>HDFS - Purpose</vt:lpstr>
      <vt:lpstr>GFS - Architecture</vt:lpstr>
      <vt:lpstr>GFS - Workflow</vt:lpstr>
      <vt:lpstr>GFS - Purpose</vt:lpstr>
      <vt:lpstr>HDFS vs. GFS </vt:lpstr>
      <vt:lpstr>Usage examples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Systems: GFS vs. HDFS</dc:title>
  <dc:creator>Daniel Straub</dc:creator>
  <cp:lastModifiedBy>Ciprian Lucaci</cp:lastModifiedBy>
  <cp:revision>60</cp:revision>
  <dcterms:created xsi:type="dcterms:W3CDTF">2015-04-21T15:40:43Z</dcterms:created>
  <dcterms:modified xsi:type="dcterms:W3CDTF">2015-04-22T10:44:10Z</dcterms:modified>
</cp:coreProperties>
</file>