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84" r:id="rId2"/>
    <p:sldId id="282" r:id="rId3"/>
    <p:sldId id="283" r:id="rId4"/>
    <p:sldId id="285" r:id="rId5"/>
    <p:sldId id="277" r:id="rId6"/>
    <p:sldId id="289" r:id="rId7"/>
    <p:sldId id="287" r:id="rId8"/>
    <p:sldId id="288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2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59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2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1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19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3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652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00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r>
              <a:rPr lang="de-DE" dirty="0" smtClean="0"/>
              <a:t> </a:t>
            </a:r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rm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Seminar: Internet-</a:t>
            </a:r>
            <a:r>
              <a:rPr lang="de-DE" dirty="0" err="1" smtClean="0"/>
              <a:t>scale</a:t>
            </a:r>
            <a:r>
              <a:rPr lang="de-DE" dirty="0" smtClean="0"/>
              <a:t> Distributed 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4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</a:t>
            </a:r>
            <a:r>
              <a:rPr lang="de-D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 </a:t>
            </a:r>
            <a:r>
              <a:rPr lang="de-DE" b="1" dirty="0" smtClean="0"/>
              <a:t>vs. 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Ciprian</a:t>
            </a:r>
            <a:r>
              <a:rPr lang="de-DE" sz="2800" dirty="0" smtClean="0"/>
              <a:t> </a:t>
            </a:r>
            <a:r>
              <a:rPr lang="de-DE" sz="2800" dirty="0" err="1" smtClean="0"/>
              <a:t>Lucaci</a:t>
            </a:r>
            <a:endParaRPr lang="de-DE" sz="2800" dirty="0" smtClean="0"/>
          </a:p>
          <a:p>
            <a:r>
              <a:rPr lang="de-DE" sz="2800" dirty="0" smtClean="0"/>
              <a:t>Daniel Straub</a:t>
            </a:r>
            <a:endParaRPr lang="de-DE" sz="2800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49400" y="116859"/>
            <a:ext cx="9093200" cy="296862"/>
          </a:xfrm>
        </p:spPr>
        <p:txBody>
          <a:bodyPr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sz="2000" dirty="0" smtClean="0"/>
              <a:t>Seminar: Internet-</a:t>
            </a:r>
            <a:r>
              <a:rPr lang="de-DE" sz="2000" dirty="0" err="1" smtClean="0"/>
              <a:t>scale</a:t>
            </a:r>
            <a:r>
              <a:rPr lang="de-DE" sz="2000" dirty="0" smtClean="0"/>
              <a:t> Distributed Systems</a:t>
            </a:r>
            <a:endParaRPr lang="de-DE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6" y="456460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30" y="3602038"/>
            <a:ext cx="3528704" cy="35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22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56" y="867950"/>
            <a:ext cx="3133344" cy="313334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storage</a:t>
            </a:r>
          </a:p>
          <a:p>
            <a:r>
              <a:rPr lang="en-US" dirty="0"/>
              <a:t>Reliable </a:t>
            </a:r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16" y="1690688"/>
            <a:ext cx="1475930" cy="147593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</a:t>
            </a:r>
            <a:endParaRPr lang="de-DE" dirty="0" smtClean="0"/>
          </a:p>
          <a:p>
            <a:pPr lvl="1"/>
            <a:r>
              <a:rPr lang="en-US" dirty="0"/>
              <a:t>K. </a:t>
            </a:r>
            <a:r>
              <a:rPr lang="en-US" dirty="0" err="1"/>
              <a:t>Shvachko</a:t>
            </a:r>
            <a:r>
              <a:rPr lang="en-US" dirty="0"/>
              <a:t>, H. </a:t>
            </a:r>
            <a:r>
              <a:rPr lang="en-US" dirty="0" err="1"/>
              <a:t>Kuang</a:t>
            </a:r>
            <a:r>
              <a:rPr lang="en-US" dirty="0"/>
              <a:t>, S. </a:t>
            </a:r>
            <a:r>
              <a:rPr lang="en-US" dirty="0" err="1"/>
              <a:t>Radia</a:t>
            </a:r>
            <a:r>
              <a:rPr lang="en-US" dirty="0"/>
              <a:t>, R. </a:t>
            </a:r>
            <a:r>
              <a:rPr lang="en-US" dirty="0" err="1"/>
              <a:t>Chansler</a:t>
            </a:r>
            <a:r>
              <a:rPr lang="en-US" dirty="0"/>
              <a:t>. The Hadoop Distributed File System. </a:t>
            </a:r>
            <a:r>
              <a:rPr lang="en-US" dirty="0" smtClean="0"/>
              <a:t>2010</a:t>
            </a:r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 smtClean="0"/>
              <a:t>S. </a:t>
            </a:r>
            <a:r>
              <a:rPr lang="de-DE" dirty="0" err="1" smtClean="0"/>
              <a:t>Ghemawat</a:t>
            </a:r>
            <a:r>
              <a:rPr lang="de-DE" dirty="0" smtClean="0"/>
              <a:t>, H. </a:t>
            </a:r>
            <a:r>
              <a:rPr lang="de-DE" dirty="0" err="1" smtClean="0"/>
              <a:t>Gobioff</a:t>
            </a:r>
            <a:r>
              <a:rPr lang="de-DE" dirty="0" smtClean="0"/>
              <a:t>, S. Leung. The Google File System. 2003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" y="1690688"/>
            <a:ext cx="734484" cy="55086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0" y="2970658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Data</a:t>
            </a:r>
          </a:p>
          <a:p>
            <a:r>
              <a:rPr lang="en-US" dirty="0" smtClean="0"/>
              <a:t>Drive </a:t>
            </a:r>
            <a:r>
              <a:rPr lang="en-US" dirty="0"/>
              <a:t>speed: 500 MB/s (SSD)</a:t>
            </a:r>
          </a:p>
          <a:p>
            <a:r>
              <a:rPr lang="en-US" dirty="0"/>
              <a:t>1 PB of data</a:t>
            </a:r>
          </a:p>
          <a:p>
            <a:endParaRPr lang="en-US" dirty="0"/>
          </a:p>
          <a:p>
            <a:r>
              <a:rPr lang="en-US" dirty="0"/>
              <a:t>1 super computer</a:t>
            </a:r>
          </a:p>
          <a:p>
            <a:r>
              <a:rPr lang="en-US" b="1" dirty="0">
                <a:solidFill>
                  <a:srgbClr val="C00000"/>
                </a:solidFill>
              </a:rPr>
              <a:t>138 hours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loading time</a:t>
            </a:r>
          </a:p>
          <a:p>
            <a:endParaRPr lang="en-US" dirty="0"/>
          </a:p>
          <a:p>
            <a:r>
              <a:rPr lang="en-US" dirty="0"/>
              <a:t>100 machines</a:t>
            </a:r>
          </a:p>
          <a:p>
            <a:r>
              <a:rPr lang="en-US" b="1" dirty="0">
                <a:solidFill>
                  <a:srgbClr val="00B050"/>
                </a:solidFill>
              </a:rPr>
              <a:t>2.8 hours </a:t>
            </a:r>
            <a:r>
              <a:rPr lang="en-US" dirty="0"/>
              <a:t>loading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Distributed computation</a:t>
            </a:r>
          </a:p>
          <a:p>
            <a:r>
              <a:rPr lang="en-US" dirty="0"/>
              <a:t>Distributed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3501930" y="5010512"/>
            <a:ext cx="5188140" cy="17109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computation is faster than moving data!</a:t>
            </a: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&amp; GFS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5555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en-US" dirty="0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  <p:sp>
        <p:nvSpPr>
          <p:cNvPr id="41" name="Rounded Rectangle 40"/>
          <p:cNvSpPr/>
          <p:nvPr/>
        </p:nvSpPr>
        <p:spPr>
          <a:xfrm>
            <a:off x="6018127" y="5395747"/>
            <a:ext cx="1308940" cy="448817"/>
          </a:xfrm>
          <a:prstGeom prst="round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Datanodes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94669" y="1358112"/>
            <a:ext cx="9989526" cy="5363363"/>
            <a:chOff x="1994669" y="1358112"/>
            <a:chExt cx="9989526" cy="5363363"/>
          </a:xfrm>
        </p:grpSpPr>
        <p:sp>
          <p:nvSpPr>
            <p:cNvPr id="42" name="Rounded Rectangle 41"/>
            <p:cNvSpPr/>
            <p:nvPr/>
          </p:nvSpPr>
          <p:spPr>
            <a:xfrm>
              <a:off x="2912884" y="2680419"/>
              <a:ext cx="1308940" cy="44881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glow rad="139700">
                <a:srgbClr val="7030A0">
                  <a:alpha val="40000"/>
                </a:srgb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994669" y="1358112"/>
              <a:ext cx="9989526" cy="5363363"/>
              <a:chOff x="1994669" y="1358112"/>
              <a:chExt cx="9989526" cy="5363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994669" y="1358112"/>
                <a:ext cx="9989526" cy="5363363"/>
                <a:chOff x="1839813" y="1415188"/>
                <a:chExt cx="9989526" cy="5363363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839813" y="1415188"/>
                  <a:ext cx="8847995" cy="5363363"/>
                  <a:chOff x="1839813" y="1415188"/>
                  <a:chExt cx="8847995" cy="5363363"/>
                </a:xfrm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9141934" y="4995384"/>
                    <a:ext cx="1545874" cy="1783167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Rack n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9289441" y="5117221"/>
                    <a:ext cx="1239129" cy="1239129"/>
                    <a:chOff x="4039874" y="5152992"/>
                    <a:chExt cx="1239129" cy="1239129"/>
                  </a:xfrm>
                </p:grpSpPr>
                <p:pic>
                  <p:nvPicPr>
                    <p:cNvPr id="82" name="Picture 8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9874" y="51529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Picture 82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92274" y="5305392"/>
                      <a:ext cx="934329" cy="9343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Picture 83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44674" y="5457792"/>
                      <a:ext cx="934329" cy="93432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1839813" y="1415188"/>
                    <a:ext cx="8075058" cy="5363363"/>
                    <a:chOff x="1839813" y="1415188"/>
                    <a:chExt cx="8075058" cy="5363363"/>
                  </a:xfrm>
                </p:grpSpPr>
                <p:sp>
                  <p:nvSpPr>
                    <p:cNvPr id="64" name="Rounded Rectangle 63"/>
                    <p:cNvSpPr/>
                    <p:nvPr/>
                  </p:nvSpPr>
                  <p:spPr>
                    <a:xfrm>
                      <a:off x="1839813" y="3585305"/>
                      <a:ext cx="3193795" cy="319324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1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2" name="Rounded Rectangle 61"/>
                    <p:cNvSpPr/>
                    <p:nvPr/>
                  </p:nvSpPr>
                  <p:spPr>
                    <a:xfrm>
                      <a:off x="7529677" y="3761227"/>
                      <a:ext cx="1545874" cy="1783167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3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63" name="Rounded Rectangle 62"/>
                    <p:cNvSpPr/>
                    <p:nvPr/>
                  </p:nvSpPr>
                  <p:spPr>
                    <a:xfrm>
                      <a:off x="5831909" y="3691647"/>
                      <a:ext cx="1545874" cy="16357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b"/>
                    <a:lstStyle/>
                    <a:p>
                      <a:pPr algn="ctr"/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Rack 2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5948435" y="3835324"/>
                      <a:ext cx="1191327" cy="1113716"/>
                      <a:chOff x="5948435" y="3835324"/>
                      <a:chExt cx="1191327" cy="1113716"/>
                    </a:xfrm>
                  </p:grpSpPr>
                  <p:pic>
                    <p:nvPicPr>
                      <p:cNvPr id="77" name="Picture 76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948435" y="3835324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8" name="Picture 77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205433" y="4014711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7589053" y="3913833"/>
                      <a:ext cx="1239129" cy="1239129"/>
                      <a:chOff x="7589053" y="3913833"/>
                      <a:chExt cx="1239129" cy="1239129"/>
                    </a:xfrm>
                  </p:grpSpPr>
                  <p:pic>
                    <p:nvPicPr>
                      <p:cNvPr id="74" name="Picture 7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589053" y="39138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Picture 74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41453" y="40662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6" name="Picture 75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893853" y="4218633"/>
                        <a:ext cx="934329" cy="934329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8" name="Picture 67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86797" y="1415188"/>
                      <a:ext cx="1371600" cy="13716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9" name="Rounded Rectangle 68"/>
                    <p:cNvSpPr/>
                    <p:nvPr/>
                  </p:nvSpPr>
                  <p:spPr>
                    <a:xfrm>
                      <a:off x="5641145" y="2786788"/>
                      <a:ext cx="2100308" cy="452430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  <a:effectLst>
                      <a:glow rad="228600">
                        <a:srgbClr val="C00000">
                          <a:alpha val="40000"/>
                        </a:srgb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Namenode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cxnSp>
                  <p:nvCxnSpPr>
                    <p:cNvPr id="70" name="Straight Arrow Connector 69"/>
                    <p:cNvCxnSpPr>
                      <a:endCxn id="64" idx="0"/>
                    </p:cNvCxnSpPr>
                    <p:nvPr/>
                  </p:nvCxnSpPr>
                  <p:spPr>
                    <a:xfrm flipH="1">
                      <a:off x="3436711" y="3239218"/>
                      <a:ext cx="3259512" cy="34608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/>
                    <p:cNvCxnSpPr/>
                    <p:nvPr/>
                  </p:nvCxnSpPr>
                  <p:spPr>
                    <a:xfrm>
                      <a:off x="6696222" y="3239218"/>
                      <a:ext cx="0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6696222" y="3239218"/>
                      <a:ext cx="1359996" cy="674615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>
                      <a:endCxn id="59" idx="0"/>
                    </p:cNvCxnSpPr>
                    <p:nvPr/>
                  </p:nvCxnSpPr>
                  <p:spPr>
                    <a:xfrm>
                      <a:off x="6696223" y="3239218"/>
                      <a:ext cx="3218648" cy="1756166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9729031" y="1438771"/>
                  <a:ext cx="2100308" cy="1824030"/>
                  <a:chOff x="9673103" y="1358112"/>
                  <a:chExt cx="2100308" cy="1824030"/>
                </a:xfrm>
              </p:grpSpPr>
              <p:pic>
                <p:nvPicPr>
                  <p:cNvPr id="85" name="Picture 8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018755" y="1358112"/>
                    <a:ext cx="1371600" cy="1371600"/>
                  </a:xfrm>
                  <a:prstGeom prst="rect">
                    <a:avLst/>
                  </a:prstGeom>
                </p:spPr>
              </p:pic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9673103" y="2729712"/>
                    <a:ext cx="2100308" cy="452430"/>
                  </a:xfrm>
                  <a:prstGeom prst="roundRect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Secondary node</a:t>
                    </a:r>
                    <a:endParaRPr 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9" name="Straight Arrow Connector 8"/>
                <p:cNvCxnSpPr>
                  <a:stCxn id="68" idx="3"/>
                  <a:endCxn id="85" idx="1"/>
                </p:cNvCxnSpPr>
                <p:nvPr/>
              </p:nvCxnSpPr>
              <p:spPr>
                <a:xfrm>
                  <a:off x="7358397" y="2100988"/>
                  <a:ext cx="2716286" cy="2358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308" y="1545797"/>
                  <a:ext cx="1110381" cy="1110381"/>
                </a:xfrm>
                <a:prstGeom prst="rect">
                  <a:avLst/>
                </a:prstGeom>
              </p:spPr>
            </p:pic>
            <p:cxnSp>
              <p:nvCxnSpPr>
                <p:cNvPr id="10" name="Straight Arrow Connector 9"/>
                <p:cNvCxnSpPr>
                  <a:stCxn id="7" idx="3"/>
                  <a:endCxn id="68" idx="1"/>
                </p:cNvCxnSpPr>
                <p:nvPr/>
              </p:nvCxnSpPr>
              <p:spPr>
                <a:xfrm>
                  <a:off x="3967689" y="2100988"/>
                  <a:ext cx="201910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2069792" y="3587354"/>
                <a:ext cx="2988955" cy="2536324"/>
                <a:chOff x="2047901" y="4051215"/>
                <a:chExt cx="2988955" cy="2536324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047901" y="4051215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47" name="Rounded Rectangle 46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8" name="Rounded Rectangle 47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0" name="Rounded Rectangle 49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2" name="Rounded Rectangle 51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175322" y="4256503"/>
                  <a:ext cx="2861534" cy="2331036"/>
                  <a:chOff x="1177066" y="3845927"/>
                  <a:chExt cx="2861534" cy="233103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1177066" y="4448317"/>
                    <a:ext cx="2861534" cy="1728646"/>
                    <a:chOff x="1177066" y="3293520"/>
                    <a:chExt cx="3432517" cy="2338597"/>
                  </a:xfrm>
                </p:grpSpPr>
                <p:sp>
                  <p:nvSpPr>
                    <p:cNvPr id="56" name="Rounded Rectangle 55"/>
                    <p:cNvSpPr/>
                    <p:nvPr/>
                  </p:nvSpPr>
                  <p:spPr>
                    <a:xfrm>
                      <a:off x="1177066" y="3293520"/>
                      <a:ext cx="3432517" cy="2338597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glow rad="139700">
                        <a:schemeClr val="accent5">
                          <a:satMod val="175000"/>
                          <a:alpha val="40000"/>
                        </a:schemeClr>
                      </a:glow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DN1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7" name="Rounded Rectangle 56"/>
                    <p:cNvSpPr/>
                    <p:nvPr/>
                  </p:nvSpPr>
                  <p:spPr>
                    <a:xfrm>
                      <a:off x="1691290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B1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7" name="Rounded Rectangle 86"/>
                    <p:cNvSpPr/>
                    <p:nvPr/>
                  </p:nvSpPr>
                  <p:spPr>
                    <a:xfrm>
                      <a:off x="2167272" y="3937025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B2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8" name="Rounded Rectangle 87"/>
                    <p:cNvSpPr/>
                    <p:nvPr/>
                  </p:nvSpPr>
                  <p:spPr>
                    <a:xfrm>
                      <a:off x="2606721" y="4604224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B3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9" name="Rounded Rectangle 88"/>
                    <p:cNvSpPr/>
                    <p:nvPr/>
                  </p:nvSpPr>
                  <p:spPr>
                    <a:xfrm>
                      <a:off x="3157478" y="3852377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90" name="Rounded Rectangle 89"/>
                    <p:cNvSpPr/>
                    <p:nvPr/>
                  </p:nvSpPr>
                  <p:spPr>
                    <a:xfrm>
                      <a:off x="3581887" y="4609960"/>
                      <a:ext cx="573206" cy="532262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107950" dist="12700" dir="5400000" algn="ctr">
                        <a:srgbClr val="000000"/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soft" dir="t">
                        <a:rot lat="0" lon="0" rev="0"/>
                      </a:lightRig>
                    </a:scene3d>
                    <a:sp3d contourW="44450" prstMaterial="matte">
                      <a:bevelT w="63500" h="63500" prst="artDeco"/>
                      <a:contourClr>
                        <a:srgbClr val="FFFFFF"/>
                      </a:contourClr>
                    </a:sp3d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40668" y="3845927"/>
                    <a:ext cx="934329" cy="934329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65" name="Group 64"/>
          <p:cNvGrpSpPr/>
          <p:nvPr/>
        </p:nvGrpSpPr>
        <p:grpSpPr>
          <a:xfrm>
            <a:off x="5321967" y="216859"/>
            <a:ext cx="2911896" cy="845449"/>
            <a:chOff x="8153400" y="915988"/>
            <a:chExt cx="3536852" cy="1413016"/>
          </a:xfrm>
        </p:grpSpPr>
        <p:sp>
          <p:nvSpPr>
            <p:cNvPr id="79" name="Rounded Rectangle 78"/>
            <p:cNvSpPr/>
            <p:nvPr/>
          </p:nvSpPr>
          <p:spPr>
            <a:xfrm>
              <a:off x="9157648" y="915988"/>
              <a:ext cx="1514901" cy="5579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Hadoop</a:t>
              </a:r>
              <a:endParaRPr lang="en-US" sz="1600" b="1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153400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HDFS</a:t>
              </a:r>
              <a:endParaRPr lang="en-US" sz="1600" b="1" dirty="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0175351" y="1771034"/>
              <a:ext cx="1514901" cy="55797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MapReduce</a:t>
              </a:r>
              <a:endParaRPr lang="en-US" sz="1600" b="1" dirty="0"/>
            </a:p>
          </p:txBody>
        </p:sp>
        <p:cxnSp>
          <p:nvCxnSpPr>
            <p:cNvPr id="91" name="Straight Connector 90"/>
            <p:cNvCxnSpPr>
              <a:stCxn id="80" idx="0"/>
              <a:endCxn id="79" idx="2"/>
            </p:cNvCxnSpPr>
            <p:nvPr/>
          </p:nvCxnSpPr>
          <p:spPr>
            <a:xfrm flipV="1">
              <a:off x="8910851" y="1473958"/>
              <a:ext cx="1004248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79" idx="2"/>
              <a:endCxn id="81" idx="0"/>
            </p:cNvCxnSpPr>
            <p:nvPr/>
          </p:nvCxnSpPr>
          <p:spPr>
            <a:xfrm>
              <a:off x="9915099" y="1473958"/>
              <a:ext cx="1017703" cy="297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7122889" y="1188912"/>
            <a:ext cx="4078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Filename: block-ids (</a:t>
            </a:r>
            <a:r>
              <a:rPr lang="en-US" sz="1400" i="1" dirty="0" err="1" smtClean="0"/>
              <a:t>node#block</a:t>
            </a:r>
            <a:r>
              <a:rPr lang="en-US" sz="1400" i="1" dirty="0" smtClean="0"/>
              <a:t>#)</a:t>
            </a:r>
          </a:p>
          <a:p>
            <a:r>
              <a:rPr lang="en-US" sz="1400" dirty="0" smtClean="0"/>
              <a:t>/user/dir1/file1: n1b1, n1b2, n3b1, b4b3</a:t>
            </a:r>
          </a:p>
          <a:p>
            <a:r>
              <a:rPr lang="en-US" sz="1400" dirty="0"/>
              <a:t>/</a:t>
            </a:r>
            <a:r>
              <a:rPr lang="en-US" sz="1400" dirty="0" smtClean="0"/>
              <a:t>user/dir2/file2: n3b7, n4b8, n1b6, b2b5</a:t>
            </a:r>
            <a:endParaRPr lang="en-US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320729" y="1313090"/>
            <a:ext cx="2470839" cy="1199066"/>
          </a:xfrm>
          <a:prstGeom prst="roundRect">
            <a:avLst/>
          </a:prstGeom>
          <a:solidFill>
            <a:srgbClr val="7030A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ead, write, create,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files, directories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9844341" y="3276828"/>
            <a:ext cx="2365717" cy="1199066"/>
          </a:xfrm>
          <a:prstGeom prst="roundRect">
            <a:avLst/>
          </a:prstGeom>
          <a:solidFill>
            <a:srgbClr val="ED7626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86597" y="2542732"/>
            <a:ext cx="2367925" cy="2151295"/>
          </a:xfrm>
          <a:prstGeom prst="roundRect">
            <a:avLst/>
          </a:prstGeom>
          <a:solidFill>
            <a:srgbClr val="C0000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checksum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 tree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37756" y="4672151"/>
            <a:ext cx="1974382" cy="735925"/>
          </a:xfrm>
          <a:prstGeom prst="round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Heartbeat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blocks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-43593" y="5898116"/>
            <a:ext cx="3216806" cy="704333"/>
          </a:xfrm>
          <a:prstGeom prst="roundRect">
            <a:avLst/>
          </a:prstGeom>
          <a:solidFill>
            <a:srgbClr val="00B05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 MB /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 into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216286780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7090" y="1953353"/>
            <a:ext cx="2584685" cy="4351338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</a:p>
          <a:p>
            <a:r>
              <a:rPr lang="de-DE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de-DE" b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639832" y="1157288"/>
            <a:ext cx="8047976" cy="5621263"/>
            <a:chOff x="2639832" y="1157288"/>
            <a:chExt cx="8047976" cy="5621263"/>
          </a:xfrm>
        </p:grpSpPr>
        <p:grpSp>
          <p:nvGrpSpPr>
            <p:cNvPr id="8" name="Group 7"/>
            <p:cNvGrpSpPr/>
            <p:nvPr/>
          </p:nvGrpSpPr>
          <p:grpSpPr>
            <a:xfrm>
              <a:off x="3931280" y="1157288"/>
              <a:ext cx="6756528" cy="5621263"/>
              <a:chOff x="3931280" y="1157288"/>
              <a:chExt cx="6756528" cy="56212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9141934" y="4995384"/>
                <a:ext cx="1545874" cy="178316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Rack n</a:t>
                </a:r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9289441" y="5117221"/>
                <a:ext cx="1239129" cy="1239129"/>
                <a:chOff x="4039874" y="5152992"/>
                <a:chExt cx="1239129" cy="123912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9874" y="51529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274" y="5305392"/>
                  <a:ext cx="934329" cy="934329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4674" y="5457792"/>
                  <a:ext cx="934329" cy="934329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oup 16"/>
              <p:cNvGrpSpPr/>
              <p:nvPr/>
            </p:nvGrpSpPr>
            <p:grpSpPr>
              <a:xfrm>
                <a:off x="3931280" y="1157288"/>
                <a:ext cx="6292490" cy="5536830"/>
                <a:chOff x="3931280" y="1157288"/>
                <a:chExt cx="6292490" cy="5536830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7396760" y="4910951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3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5676454" y="4665634"/>
                  <a:ext cx="1545874" cy="1635779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2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931280" y="4555569"/>
                  <a:ext cx="1545874" cy="1783167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Rack 1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4075534" y="4679434"/>
                  <a:ext cx="1246245" cy="1255619"/>
                  <a:chOff x="4075534" y="4679434"/>
                  <a:chExt cx="1246245" cy="1255619"/>
                </a:xfrm>
              </p:grpSpPr>
              <p:pic>
                <p:nvPicPr>
                  <p:cNvPr id="35" name="Picture 3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5534" y="46794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27934" y="4831834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87450" y="5000724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792980" y="4800602"/>
                  <a:ext cx="1191327" cy="1113716"/>
                  <a:chOff x="5792980" y="4800602"/>
                  <a:chExt cx="1191327" cy="1113716"/>
                </a:xfrm>
              </p:grpSpPr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2980" y="4800602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49978" y="4979989"/>
                    <a:ext cx="934329" cy="93432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56136" y="5054848"/>
                  <a:ext cx="1239129" cy="1239129"/>
                  <a:chOff x="7456136" y="5054848"/>
                  <a:chExt cx="1239129" cy="1239129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136" y="50548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8536" y="5207248"/>
                    <a:ext cx="934329" cy="934329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60936" y="5359648"/>
                    <a:ext cx="934329" cy="93432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9114" y="1157288"/>
                  <a:ext cx="1371600" cy="1371600"/>
                </a:xfrm>
                <a:prstGeom prst="rect">
                  <a:avLst/>
                </a:prstGeom>
              </p:spPr>
            </p:pic>
            <p:sp>
              <p:nvSpPr>
                <p:cNvPr id="25" name="Rounded Rectangle 24"/>
                <p:cNvSpPr/>
                <p:nvPr/>
              </p:nvSpPr>
              <p:spPr>
                <a:xfrm>
                  <a:off x="8123462" y="2461637"/>
                  <a:ext cx="2100308" cy="45243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228600">
                    <a:srgbClr val="C00000">
                      <a:alpha val="40000"/>
                    </a:srgbClr>
                  </a:glow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err="1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Namenode</a:t>
                  </a:r>
                  <a:endPara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832" y="1284801"/>
              <a:ext cx="1110381" cy="1110381"/>
            </a:xfrm>
            <a:prstGeom prst="rect">
              <a:avLst/>
            </a:prstGeom>
          </p:spPr>
        </p:pic>
      </p:grpSp>
      <p:sp>
        <p:nvSpPr>
          <p:cNvPr id="41" name="Rounded Rectangle 40"/>
          <p:cNvSpPr/>
          <p:nvPr/>
        </p:nvSpPr>
        <p:spPr>
          <a:xfrm>
            <a:off x="2519720" y="2446347"/>
            <a:ext cx="1308940" cy="448817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glow rad="139700">
              <a:srgbClr val="7030A0">
                <a:alpha val="40000"/>
              </a:srgb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11" idx="3"/>
            <a:endCxn id="24" idx="1"/>
          </p:cNvCxnSpPr>
          <p:nvPr/>
        </p:nvCxnSpPr>
        <p:spPr>
          <a:xfrm>
            <a:off x="3750213" y="1839992"/>
            <a:ext cx="4718901" cy="30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20" idx="0"/>
          </p:cNvCxnSpPr>
          <p:nvPr/>
        </p:nvCxnSpPr>
        <p:spPr>
          <a:xfrm>
            <a:off x="3750213" y="1839992"/>
            <a:ext cx="954004" cy="27155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0"/>
            <a:endCxn id="19" idx="0"/>
          </p:cNvCxnSpPr>
          <p:nvPr/>
        </p:nvCxnSpPr>
        <p:spPr>
          <a:xfrm rot="16200000" flipH="1">
            <a:off x="5521771" y="3738014"/>
            <a:ext cx="110065" cy="1745174"/>
          </a:xfrm>
          <a:prstGeom prst="curvedConnector3">
            <a:avLst>
              <a:gd name="adj1" fmla="val -53209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9" idx="0"/>
            <a:endCxn id="18" idx="0"/>
          </p:cNvCxnSpPr>
          <p:nvPr/>
        </p:nvCxnSpPr>
        <p:spPr>
          <a:xfrm rot="16200000" flipH="1">
            <a:off x="7186885" y="3928139"/>
            <a:ext cx="245317" cy="1720306"/>
          </a:xfrm>
          <a:prstGeom prst="curvedConnector3">
            <a:avLst>
              <a:gd name="adj1" fmla="val -24938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93866" y="1474842"/>
            <a:ext cx="37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1. Request block in namespace for file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9761" y="2778431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2. Send block to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Datanode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6788" y="3654187"/>
            <a:ext cx="220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Create First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0681" y="4045802"/>
            <a:ext cx="24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4. Create Second Replica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174190" y="2895164"/>
            <a:ext cx="3230731" cy="16609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2"/>
          </p:cNvCxnSpPr>
          <p:nvPr/>
        </p:nvCxnSpPr>
        <p:spPr>
          <a:xfrm>
            <a:off x="3174190" y="2895164"/>
            <a:ext cx="5939343" cy="20867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20" idx="0"/>
          </p:cNvCxnSpPr>
          <p:nvPr/>
        </p:nvCxnSpPr>
        <p:spPr>
          <a:xfrm>
            <a:off x="3174190" y="2895164"/>
            <a:ext cx="1530027" cy="16604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5521" y="2291094"/>
            <a:ext cx="408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 smtClean="0">
                <a:solidFill>
                  <a:srgbClr val="00B050"/>
                </a:solidFill>
              </a:rPr>
              <a:t>. Get list of 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dirty="0" err="1" smtClean="0">
                <a:solidFill>
                  <a:srgbClr val="00B050"/>
                </a:solidFill>
              </a:rPr>
              <a:t>atanodes</a:t>
            </a:r>
            <a:r>
              <a:rPr lang="en-US" dirty="0" smtClean="0">
                <a:solidFill>
                  <a:srgbClr val="00B050"/>
                </a:solidFill>
              </a:rPr>
              <a:t> hosting file blocks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7132" y="3221780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 smtClean="0">
                <a:solidFill>
                  <a:srgbClr val="00B050"/>
                </a:solidFill>
              </a:rPr>
              <a:t>. Get blocks in order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7212" y="6352536"/>
            <a:ext cx="4040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dirty="0"/>
              <a:t>Single-</a:t>
            </a:r>
            <a:r>
              <a:rPr lang="de-DE" sz="2000" b="1" dirty="0" err="1"/>
              <a:t>writer</a:t>
            </a:r>
            <a:r>
              <a:rPr lang="de-DE" sz="2000" b="1" dirty="0"/>
              <a:t>, multiple </a:t>
            </a:r>
            <a:r>
              <a:rPr lang="de-DE" sz="2000" b="1" dirty="0" err="1"/>
              <a:t>reader</a:t>
            </a:r>
            <a:r>
              <a:rPr lang="de-DE" sz="2000" b="1" dirty="0"/>
              <a:t> </a:t>
            </a:r>
            <a:r>
              <a:rPr lang="de-DE" sz="2000" b="1" dirty="0" err="1" smtClean="0"/>
              <a:t>model</a:t>
            </a:r>
            <a:endParaRPr lang="de-DE" sz="2000" b="1" dirty="0"/>
          </a:p>
        </p:txBody>
      </p:sp>
      <p:cxnSp>
        <p:nvCxnSpPr>
          <p:cNvPr id="50" name="Straight Arrow Connector 49"/>
          <p:cNvCxnSpPr>
            <a:stCxn id="41" idx="3"/>
            <a:endCxn id="25" idx="1"/>
          </p:cNvCxnSpPr>
          <p:nvPr/>
        </p:nvCxnSpPr>
        <p:spPr>
          <a:xfrm>
            <a:off x="3828660" y="2670756"/>
            <a:ext cx="4294802" cy="170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06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/>
      <p:bldP spid="53" grpId="0"/>
      <p:bldP spid="54" grpId="0"/>
      <p:bldP spid="5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52" y="1646238"/>
            <a:ext cx="1298575" cy="12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Large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files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hardware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Enable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streaming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Batch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processing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dirty="0" smtClean="0">
                <a:solidFill>
                  <a:srgbClr val="C00000"/>
                </a:solidFill>
              </a:rPr>
              <a:t>Big </a:t>
            </a:r>
            <a:r>
              <a:rPr lang="de-DE" dirty="0" err="1" smtClean="0">
                <a:solidFill>
                  <a:srgbClr val="C00000"/>
                </a:solidFill>
              </a:rPr>
              <a:t>amount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small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Concurrent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err="1" smtClean="0">
                <a:solidFill>
                  <a:srgbClr val="C00000"/>
                </a:solidFill>
              </a:rPr>
              <a:t>Arbitrary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appends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smtClean="0">
                <a:solidFill>
                  <a:srgbClr val="C00000"/>
                </a:solidFill>
              </a:rPr>
              <a:t>General </a:t>
            </a:r>
            <a:r>
              <a:rPr lang="de-DE" dirty="0" err="1" smtClean="0">
                <a:solidFill>
                  <a:srgbClr val="C00000"/>
                </a:solidFill>
              </a:rPr>
              <a:t>purpose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applications</a:t>
            </a:r>
            <a:endParaRPr lang="de-DE" dirty="0" smtClean="0">
              <a:solidFill>
                <a:srgbClr val="C0000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Multiple </a:t>
            </a:r>
            <a:r>
              <a:rPr lang="de-DE" dirty="0" err="1" smtClean="0">
                <a:solidFill>
                  <a:srgbClr val="0070C0"/>
                </a:solidFill>
              </a:rPr>
              <a:t>reads</a:t>
            </a:r>
            <a:endParaRPr lang="de-DE" dirty="0" smtClean="0">
              <a:solidFill>
                <a:srgbClr val="0070C0"/>
              </a:solidFill>
            </a:endParaRPr>
          </a:p>
          <a:p>
            <a:r>
              <a:rPr lang="de-DE" dirty="0" smtClean="0">
                <a:solidFill>
                  <a:srgbClr val="0070C0"/>
                </a:solidFill>
              </a:rPr>
              <a:t>Cross </a:t>
            </a:r>
            <a:r>
              <a:rPr lang="de-DE" dirty="0" err="1" smtClean="0">
                <a:solidFill>
                  <a:srgbClr val="0070C0"/>
                </a:solidFill>
              </a:rPr>
              <a:t>platform</a:t>
            </a:r>
            <a:r>
              <a:rPr lang="de-DE" dirty="0" smtClean="0"/>
              <a:t>: Java, </a:t>
            </a:r>
            <a:r>
              <a:rPr lang="de-DE" dirty="0" err="1" smtClean="0"/>
              <a:t>Thrift</a:t>
            </a:r>
            <a:r>
              <a:rPr lang="de-DE" dirty="0" smtClean="0"/>
              <a:t>, Rest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23" y="2839864"/>
            <a:ext cx="952501" cy="77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3049404"/>
            <a:ext cx="1473497" cy="1090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455" y="4100737"/>
            <a:ext cx="1524000" cy="573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05" y="4403043"/>
            <a:ext cx="1279095" cy="5284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2" y="4874644"/>
            <a:ext cx="1354902" cy="528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9" y="5363570"/>
            <a:ext cx="1198930" cy="460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30" y="2168398"/>
            <a:ext cx="1957244" cy="617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54" y="5658596"/>
            <a:ext cx="617821" cy="617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06" y="1231760"/>
            <a:ext cx="1536795" cy="95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91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Large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>
                <a:solidFill>
                  <a:schemeClr val="accent6"/>
                </a:solidFill>
              </a:rPr>
              <a:t>(100MB </a:t>
            </a:r>
            <a:r>
              <a:rPr lang="de-DE" dirty="0" err="1">
                <a:solidFill>
                  <a:schemeClr val="accent6"/>
                </a:solidFill>
              </a:rPr>
              <a:t>and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more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 smtClean="0">
                <a:solidFill>
                  <a:schemeClr val="accent6"/>
                </a:solidFill>
              </a:rPr>
              <a:t>Commodity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hardware</a:t>
            </a:r>
            <a:r>
              <a:rPr lang="de-DE" dirty="0" smtClean="0">
                <a:solidFill>
                  <a:schemeClr val="accent6"/>
                </a:solidFill>
              </a:rPr>
              <a:t> (</a:t>
            </a:r>
            <a:r>
              <a:rPr lang="de-DE" dirty="0" err="1" smtClean="0">
                <a:solidFill>
                  <a:schemeClr val="accent6"/>
                </a:solidFill>
              </a:rPr>
              <a:t>failures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norm)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(</a:t>
            </a:r>
            <a:r>
              <a:rPr lang="de-DE" dirty="0" err="1" smtClean="0">
                <a:solidFill>
                  <a:schemeClr val="accent6"/>
                </a:solidFill>
              </a:rPr>
              <a:t>Concurrently</a:t>
            </a:r>
            <a:r>
              <a:rPr lang="de-DE" dirty="0" smtClean="0">
                <a:solidFill>
                  <a:schemeClr val="accent6"/>
                </a:solidFill>
              </a:rPr>
              <a:t>) </a:t>
            </a:r>
            <a:r>
              <a:rPr lang="de-DE" dirty="0" err="1" smtClean="0">
                <a:solidFill>
                  <a:schemeClr val="accent6"/>
                </a:solidFill>
              </a:rPr>
              <a:t>appending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files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Files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mostly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read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sequentially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chemeClr val="accent6"/>
                </a:solidFill>
              </a:rPr>
              <a:t>High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throughput</a:t>
            </a:r>
            <a:endParaRPr lang="de-DE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Small </a:t>
            </a:r>
            <a:r>
              <a:rPr lang="de-DE" dirty="0" err="1" smtClean="0">
                <a:solidFill>
                  <a:srgbClr val="C00000"/>
                </a:solidFill>
              </a:rPr>
              <a:t>files</a:t>
            </a:r>
            <a:endParaRPr lang="de-DE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>
                <a:solidFill>
                  <a:srgbClr val="C00000"/>
                </a:solidFill>
              </a:rPr>
              <a:t>Modifying</a:t>
            </a:r>
            <a:r>
              <a:rPr lang="de-DE" dirty="0">
                <a:solidFill>
                  <a:srgbClr val="C00000"/>
                </a:solidFill>
              </a:rPr>
              <a:t> (not </a:t>
            </a:r>
            <a:r>
              <a:rPr lang="de-DE" dirty="0" err="1">
                <a:solidFill>
                  <a:srgbClr val="C00000"/>
                </a:solidFill>
              </a:rPr>
              <a:t>appending</a:t>
            </a:r>
            <a:r>
              <a:rPr lang="de-DE" dirty="0">
                <a:solidFill>
                  <a:srgbClr val="C00000"/>
                </a:solidFill>
              </a:rPr>
              <a:t>) </a:t>
            </a:r>
            <a:r>
              <a:rPr lang="de-DE" dirty="0" err="1" smtClean="0">
                <a:solidFill>
                  <a:srgbClr val="C00000"/>
                </a:solidFill>
              </a:rPr>
              <a:t>writes</a:t>
            </a:r>
            <a:endParaRPr lang="de-DE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Small </a:t>
            </a:r>
            <a:r>
              <a:rPr lang="de-DE" dirty="0" err="1" smtClean="0">
                <a:solidFill>
                  <a:srgbClr val="C00000"/>
                </a:solidFill>
              </a:rPr>
              <a:t>random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reads</a:t>
            </a:r>
            <a:endParaRPr lang="de-DE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>
                <a:solidFill>
                  <a:srgbClr val="C00000"/>
                </a:solidFill>
              </a:rPr>
              <a:t>High </a:t>
            </a:r>
            <a:r>
              <a:rPr lang="de-DE" dirty="0" err="1" smtClean="0">
                <a:solidFill>
                  <a:srgbClr val="C00000"/>
                </a:solidFill>
              </a:rPr>
              <a:t>latency</a:t>
            </a:r>
            <a:endParaRPr lang="de-DE" dirty="0">
              <a:solidFill>
                <a:srgbClr val="C00000"/>
              </a:solidFill>
            </a:endParaRP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135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339584" y="3857442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a,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/>
              <a:t>File2: </a:t>
            </a:r>
            <a:r>
              <a:rPr lang="de-DE" sz="1600" dirty="0" err="1" smtClean="0"/>
              <a:t>chunk</a:t>
            </a:r>
            <a:r>
              <a:rPr lang="de-DE" sz="1600" dirty="0" smtClean="0"/>
              <a:t> b,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x</a:t>
            </a:r>
          </a:p>
          <a:p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39583" y="1719755"/>
            <a:ext cx="23401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1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k</a:t>
            </a:r>
          </a:p>
          <a:p>
            <a:r>
              <a:rPr lang="de-DE" sz="1600" dirty="0" smtClean="0"/>
              <a:t>…</a:t>
            </a:r>
          </a:p>
          <a:p>
            <a:endParaRPr lang="de-DE" dirty="0" smtClean="0"/>
          </a:p>
          <a:p>
            <a:r>
              <a:rPr lang="de-DE" dirty="0" err="1" smtClean="0"/>
              <a:t>Chunk</a:t>
            </a:r>
            <a:r>
              <a:rPr lang="de-DE" dirty="0" smtClean="0"/>
              <a:t>: 64MB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339584" y="5282267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26" name="Gewinkelte Verbindung 25"/>
          <p:cNvCxnSpPr>
            <a:stCxn id="13" idx="1"/>
            <a:endCxn id="10" idx="2"/>
          </p:cNvCxnSpPr>
          <p:nvPr/>
        </p:nvCxnSpPr>
        <p:spPr>
          <a:xfrm rot="10800000">
            <a:off x="1850137" y="3039757"/>
            <a:ext cx="928115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5400000" flipH="1" flipV="1">
            <a:off x="3195183" y="3218203"/>
            <a:ext cx="38838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13" idx="3"/>
            <a:endCxn id="12" idx="2"/>
          </p:cNvCxnSpPr>
          <p:nvPr/>
        </p:nvCxnSpPr>
        <p:spPr>
          <a:xfrm flipV="1">
            <a:off x="4000499" y="3039757"/>
            <a:ext cx="943357" cy="9837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13" idx="2"/>
            <a:endCxn id="6" idx="0"/>
          </p:cNvCxnSpPr>
          <p:nvPr/>
        </p:nvCxnSpPr>
        <p:spPr>
          <a:xfrm rot="5400000">
            <a:off x="2976685" y="5047333"/>
            <a:ext cx="825381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6" idx="3"/>
            <a:endCxn id="12" idx="3"/>
          </p:cNvCxnSpPr>
          <p:nvPr/>
        </p:nvCxnSpPr>
        <p:spPr>
          <a:xfrm flipV="1">
            <a:off x="3694175" y="2579509"/>
            <a:ext cx="1709929" cy="3185315"/>
          </a:xfrm>
          <a:prstGeom prst="bentConnector3">
            <a:avLst>
              <a:gd name="adj1" fmla="val 109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Nach oben gebogener Pfeil 55"/>
          <p:cNvSpPr/>
          <p:nvPr/>
        </p:nvSpPr>
        <p:spPr>
          <a:xfrm rot="16200000" flipH="1">
            <a:off x="3222360" y="3517924"/>
            <a:ext cx="2659909" cy="1703578"/>
          </a:xfrm>
          <a:prstGeom prst="bentUpArrow">
            <a:avLst>
              <a:gd name="adj1" fmla="val 7370"/>
              <a:gd name="adj2" fmla="val 9440"/>
              <a:gd name="adj3" fmla="val 142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838200" y="5651599"/>
            <a:ext cx="35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rechts 8"/>
          <p:cNvSpPr/>
          <p:nvPr/>
        </p:nvSpPr>
        <p:spPr>
          <a:xfrm>
            <a:off x="783337" y="5814072"/>
            <a:ext cx="451104" cy="212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298447" y="5475518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Control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1289304" y="5773742"/>
            <a:ext cx="128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Data </a:t>
            </a:r>
            <a:r>
              <a:rPr lang="de-DE" sz="1600" dirty="0" err="1" smtClean="0"/>
              <a:t>flow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690688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Chunkserver</a:t>
            </a:r>
            <a:r>
              <a:rPr lang="de-DE" dirty="0" smtClean="0"/>
              <a:t> 2</a:t>
            </a:r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/>
              <a:t>Chunk</a:t>
            </a:r>
            <a:r>
              <a:rPr lang="de-DE" sz="1600" dirty="0" smtClean="0"/>
              <a:t> </a:t>
            </a:r>
            <a:r>
              <a:rPr lang="de-DE" sz="1600" dirty="0"/>
              <a:t>e</a:t>
            </a:r>
            <a:endParaRPr lang="de-DE" sz="1600" dirty="0" smtClean="0"/>
          </a:p>
          <a:p>
            <a:r>
              <a:rPr lang="de-DE" sz="1600" dirty="0" smtClean="0"/>
              <a:t>…</a:t>
            </a:r>
          </a:p>
          <a:p>
            <a:endParaRPr lang="de-DE" dirty="0"/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3907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6" grpId="0" animBg="1"/>
      <p:bldP spid="9" grpId="0" animBg="1"/>
      <p:bldP spid="17" grpId="0"/>
      <p:bldP spid="24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5460024"/>
            <a:ext cx="609600" cy="60960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88" y="2119261"/>
            <a:ext cx="920496" cy="92049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7" y="2103513"/>
            <a:ext cx="920497" cy="9204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8" y="2119261"/>
            <a:ext cx="920496" cy="92049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1" y="3412395"/>
            <a:ext cx="1222248" cy="122224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283885" y="3669089"/>
            <a:ext cx="494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Read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File: File1, </a:t>
            </a:r>
            <a:r>
              <a:rPr lang="de-DE" sz="2800" dirty="0" err="1" smtClean="0"/>
              <a:t>chunk</a:t>
            </a:r>
            <a:r>
              <a:rPr lang="de-DE" sz="2800" dirty="0" smtClean="0"/>
              <a:t> </a:t>
            </a:r>
            <a:r>
              <a:rPr lang="de-DE" sz="2800" dirty="0" err="1" smtClean="0"/>
              <a:t>index</a:t>
            </a:r>
            <a:r>
              <a:rPr lang="de-DE" sz="2800" dirty="0" smtClean="0"/>
              <a:t>: 3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location</a:t>
            </a:r>
            <a:r>
              <a:rPr lang="de-DE" sz="2800" dirty="0" smtClean="0"/>
              <a:t>: CS 1, CS 2</a:t>
            </a:r>
          </a:p>
          <a:p>
            <a:pPr marL="514350" indent="-514350">
              <a:buAutoNum type="arabicPeriod"/>
            </a:pPr>
            <a:r>
              <a:rPr lang="de-DE" sz="2800" dirty="0" err="1" smtClean="0"/>
              <a:t>Chunk</a:t>
            </a:r>
            <a:r>
              <a:rPr lang="de-DE" sz="2800" dirty="0" smtClean="0"/>
              <a:t> d, </a:t>
            </a:r>
            <a:r>
              <a:rPr lang="de-DE" sz="2800" dirty="0" err="1" smtClean="0"/>
              <a:t>byte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/>
              <a:t>: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r>
              <a:rPr lang="de-DE" sz="2800" dirty="0" smtClean="0"/>
              <a:t>Data: </a:t>
            </a:r>
            <a:r>
              <a:rPr lang="de-DE" sz="2800" dirty="0" err="1" smtClean="0"/>
              <a:t>byte</a:t>
            </a:r>
            <a:r>
              <a:rPr lang="de-DE" sz="2800" dirty="0" smtClean="0"/>
              <a:t> 1-1000</a:t>
            </a:r>
          </a:p>
          <a:p>
            <a:pPr marL="514350" indent="-514350">
              <a:buAutoNum type="arabicPeriod"/>
            </a:pPr>
            <a:endParaRPr lang="de-DE" sz="2800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3279647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038855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3419855" y="4634643"/>
            <a:ext cx="0" cy="82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386261" y="4862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cxnSp>
        <p:nvCxnSpPr>
          <p:cNvPr id="21" name="Gewinkelte Verbindung 20"/>
          <p:cNvCxnSpPr>
            <a:stCxn id="6" idx="1"/>
            <a:endCxn id="10" idx="2"/>
          </p:cNvCxnSpPr>
          <p:nvPr/>
        </p:nvCxnSpPr>
        <p:spPr>
          <a:xfrm rot="10800000">
            <a:off x="1850137" y="3039758"/>
            <a:ext cx="1234439" cy="2725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810511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31" name="Gewinkelte Verbindung 30"/>
          <p:cNvCxnSpPr/>
          <p:nvPr/>
        </p:nvCxnSpPr>
        <p:spPr>
          <a:xfrm rot="16200000" flipV="1">
            <a:off x="952500" y="3857245"/>
            <a:ext cx="2862072" cy="1310637"/>
          </a:xfrm>
          <a:prstGeom prst="bentConnector3">
            <a:avLst>
              <a:gd name="adj1" fmla="val 16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459993" y="4429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339584" y="3068471"/>
            <a:ext cx="3340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Master</a:t>
            </a:r>
          </a:p>
          <a:p>
            <a:r>
              <a:rPr lang="de-DE" sz="1600" dirty="0" smtClean="0"/>
              <a:t>File1: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a, </a:t>
            </a:r>
            <a:r>
              <a:rPr lang="de-DE" sz="1600" dirty="0" err="1" smtClean="0">
                <a:solidFill>
                  <a:schemeClr val="bg2">
                    <a:lumMod val="75000"/>
                  </a:schemeClr>
                </a:solidFill>
              </a:rPr>
              <a:t>chunk</a:t>
            </a:r>
            <a:r>
              <a:rPr lang="de-DE" sz="1600" dirty="0" smtClean="0">
                <a:solidFill>
                  <a:schemeClr val="bg2">
                    <a:lumMod val="75000"/>
                  </a:schemeClr>
                </a:solidFill>
              </a:rPr>
              <a:t> c, </a:t>
            </a:r>
            <a:r>
              <a:rPr lang="de-DE" sz="1600" dirty="0" err="1" smtClean="0"/>
              <a:t>chunk</a:t>
            </a:r>
            <a:r>
              <a:rPr lang="de-DE" sz="1600" dirty="0" smtClean="0"/>
              <a:t> d, …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File2: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b, </a:t>
            </a:r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x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7339584" y="1719755"/>
            <a:ext cx="155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1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a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d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k</a:t>
            </a: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8990316" y="1722772"/>
            <a:ext cx="1839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CS 2</a:t>
            </a:r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b</a:t>
            </a:r>
          </a:p>
          <a:p>
            <a:r>
              <a:rPr lang="de-DE" sz="1600" b="1" dirty="0" err="1" smtClean="0"/>
              <a:t>Chunk</a:t>
            </a:r>
            <a:r>
              <a:rPr lang="de-DE" sz="1600" b="1" dirty="0" smtClean="0"/>
              <a:t> </a:t>
            </a:r>
            <a:r>
              <a:rPr lang="de-DE" sz="1600" b="1" dirty="0"/>
              <a:t>d</a:t>
            </a:r>
            <a:endParaRPr lang="de-DE" sz="1600" b="1" dirty="0" smtClean="0"/>
          </a:p>
          <a:p>
            <a:r>
              <a:rPr lang="de-DE" sz="1600" dirty="0" err="1" smtClean="0">
                <a:solidFill>
                  <a:schemeClr val="bg2"/>
                </a:solidFill>
              </a:rPr>
              <a:t>Chunk</a:t>
            </a:r>
            <a:r>
              <a:rPr lang="de-DE" sz="1600" dirty="0" smtClean="0">
                <a:solidFill>
                  <a:schemeClr val="bg2"/>
                </a:solidFill>
              </a:rPr>
              <a:t> </a:t>
            </a:r>
            <a:r>
              <a:rPr lang="de-DE" sz="1600" dirty="0">
                <a:solidFill>
                  <a:schemeClr val="bg2"/>
                </a:solidFill>
              </a:rPr>
              <a:t>e</a:t>
            </a:r>
            <a:endParaRPr lang="de-DE" sz="1600" dirty="0" smtClean="0">
              <a:solidFill>
                <a:schemeClr val="bg2"/>
              </a:solidFill>
            </a:endParaRPr>
          </a:p>
          <a:p>
            <a:r>
              <a:rPr lang="de-DE" sz="1600" dirty="0" smtClean="0">
                <a:solidFill>
                  <a:schemeClr val="bg2"/>
                </a:solidFill>
              </a:rPr>
              <a:t>…</a:t>
            </a:r>
          </a:p>
          <a:p>
            <a:endParaRPr lang="de-DE" dirty="0"/>
          </a:p>
        </p:txBody>
      </p:sp>
      <p:pic>
        <p:nvPicPr>
          <p:cNvPr id="2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4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896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  <p:bldP spid="30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365125"/>
            <a:ext cx="734484" cy="5508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HDFS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Large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Write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read</a:t>
            </a:r>
            <a:r>
              <a:rPr lang="de-DE" dirty="0" smtClean="0"/>
              <a:t> multiple </a:t>
            </a:r>
            <a:r>
              <a:rPr lang="de-DE" dirty="0" err="1" smtClean="0"/>
              <a:t>times</a:t>
            </a:r>
            <a:endParaRPr lang="de-DE" dirty="0" smtClean="0"/>
          </a:p>
          <a:p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r>
              <a:rPr lang="de-DE" dirty="0" smtClean="0"/>
              <a:t>Streaming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F0"/>
                </a:solidFill>
              </a:rPr>
              <a:t>Block </a:t>
            </a:r>
            <a:r>
              <a:rPr lang="de-DE" dirty="0" err="1" smtClean="0">
                <a:solidFill>
                  <a:srgbClr val="00B0F0"/>
                </a:solidFill>
              </a:rPr>
              <a:t>id</a:t>
            </a:r>
            <a:r>
              <a:rPr lang="de-DE" dirty="0" smtClean="0"/>
              <a:t> vs. </a:t>
            </a:r>
            <a:r>
              <a:rPr lang="de-DE" dirty="0" err="1" smtClean="0">
                <a:solidFill>
                  <a:srgbClr val="00B050"/>
                </a:solidFill>
              </a:rPr>
              <a:t>Chunk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index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50"/>
                </a:solidFill>
              </a:rPr>
              <a:t>Concurrently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/>
              <a:t>appending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  <a:p>
            <a:r>
              <a:rPr lang="de-DE" dirty="0" smtClean="0">
                <a:solidFill>
                  <a:srgbClr val="00B0F0"/>
                </a:solidFill>
              </a:rPr>
              <a:t>Open </a:t>
            </a:r>
            <a:r>
              <a:rPr lang="de-DE" dirty="0" err="1" smtClean="0">
                <a:solidFill>
                  <a:srgbClr val="00B0F0"/>
                </a:solidFill>
              </a:rPr>
              <a:t>source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 </a:t>
            </a:r>
            <a:r>
              <a:rPr lang="de-DE" dirty="0" err="1" smtClean="0">
                <a:solidFill>
                  <a:srgbClr val="00B050"/>
                </a:solidFill>
              </a:rPr>
              <a:t>Closed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B050"/>
                </a:solidFill>
              </a:rPr>
              <a:t>source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err="1" smtClean="0">
                <a:solidFill>
                  <a:srgbClr val="00B0F0"/>
                </a:solidFill>
              </a:rPr>
              <a:t>Namenode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vs.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Master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err="1" smtClean="0"/>
              <a:t>fail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5125"/>
            <a:ext cx="596456" cy="5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Breitbild</PresentationFormat>
  <Paragraphs>208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HDFS - Architecture</vt:lpstr>
      <vt:lpstr>HDFS - Workflow</vt:lpstr>
      <vt:lpstr>HDFS - Purpose</vt:lpstr>
      <vt:lpstr>GFS - Purpose</vt:lpstr>
      <vt:lpstr>GFS - Architecture</vt:lpstr>
      <vt:lpstr>GFS - Workflow</vt:lpstr>
      <vt:lpstr>HDFS vs. GFS 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Daniel Straub</cp:lastModifiedBy>
  <cp:revision>66</cp:revision>
  <dcterms:created xsi:type="dcterms:W3CDTF">2015-04-21T15:40:43Z</dcterms:created>
  <dcterms:modified xsi:type="dcterms:W3CDTF">2015-04-22T15:25:05Z</dcterms:modified>
</cp:coreProperties>
</file>