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84" r:id="rId2"/>
    <p:sldId id="267" r:id="rId3"/>
    <p:sldId id="269" r:id="rId4"/>
    <p:sldId id="270" r:id="rId5"/>
    <p:sldId id="282" r:id="rId6"/>
    <p:sldId id="271" r:id="rId7"/>
    <p:sldId id="272" r:id="rId8"/>
    <p:sldId id="274" r:id="rId9"/>
    <p:sldId id="273" r:id="rId10"/>
    <p:sldId id="275" r:id="rId11"/>
    <p:sldId id="278" r:id="rId12"/>
    <p:sldId id="279" r:id="rId13"/>
    <p:sldId id="283" r:id="rId14"/>
    <p:sldId id="285" r:id="rId15"/>
    <p:sldId id="277" r:id="rId16"/>
    <p:sldId id="289" r:id="rId17"/>
    <p:sldId id="287" r:id="rId18"/>
    <p:sldId id="288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4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02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80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2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1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34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652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008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4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4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59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9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8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6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4.jpe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5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141" y="1582360"/>
            <a:ext cx="399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Filename: block-ids (</a:t>
            </a:r>
            <a:r>
              <a:rPr lang="en-US" i="1" dirty="0" err="1" smtClean="0"/>
              <a:t>node#block</a:t>
            </a:r>
            <a:r>
              <a:rPr lang="en-US" i="1" dirty="0" smtClean="0"/>
              <a:t>#)</a:t>
            </a:r>
          </a:p>
          <a:p>
            <a:r>
              <a:rPr lang="en-US" dirty="0"/>
              <a:t>/user/dir1/file1: n1b1, n1b2, n3b1, b4b3</a:t>
            </a:r>
          </a:p>
          <a:p>
            <a:r>
              <a:rPr lang="en-US" dirty="0"/>
              <a:t>/user/dir2/file2: n3b7, n4b8, n1b6, </a:t>
            </a:r>
            <a:r>
              <a:rPr lang="en-US" dirty="0" smtClean="0"/>
              <a:t>b2b5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40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54633" y="379631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517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Secondary 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8972031" cy="5363363"/>
            <a:chOff x="2857308" y="1415188"/>
            <a:chExt cx="8972031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9729031" y="1438771"/>
              <a:ext cx="2100308" cy="1824030"/>
              <a:chOff x="9673103" y="1358112"/>
              <a:chExt cx="2100308" cy="182403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8755" y="1358112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86" name="Rounded Rectangle 85"/>
              <p:cNvSpPr/>
              <p:nvPr/>
            </p:nvSpPr>
            <p:spPr>
              <a:xfrm>
                <a:off x="9673103" y="2729712"/>
                <a:ext cx="2100308" cy="452430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Secondary 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9" name="Straight Arrow Connector 8"/>
            <p:cNvCxnSpPr>
              <a:stCxn id="68" idx="3"/>
              <a:endCxn id="85" idx="1"/>
            </p:cNvCxnSpPr>
            <p:nvPr/>
          </p:nvCxnSpPr>
          <p:spPr>
            <a:xfrm>
              <a:off x="7358397" y="2100988"/>
              <a:ext cx="2716286" cy="23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46042" y="4362183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681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94669" y="1358112"/>
            <a:ext cx="9989526" cy="5363363"/>
            <a:chOff x="1994669" y="1358112"/>
            <a:chExt cx="9989526" cy="5363363"/>
          </a:xfrm>
        </p:grpSpPr>
        <p:sp>
          <p:nvSpPr>
            <p:cNvPr id="42" name="Rounded Rectangle 41"/>
            <p:cNvSpPr/>
            <p:nvPr/>
          </p:nvSpPr>
          <p:spPr>
            <a:xfrm>
              <a:off x="2912884" y="2680419"/>
              <a:ext cx="1308940" cy="44881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glow rad="139700">
                <a:srgbClr val="7030A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94669" y="1358112"/>
              <a:ext cx="9989526" cy="5363363"/>
              <a:chOff x="1994669" y="1358112"/>
              <a:chExt cx="9989526" cy="5363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94669" y="1358112"/>
                <a:ext cx="9989526" cy="5363363"/>
                <a:chOff x="1839813" y="1415188"/>
                <a:chExt cx="9989526" cy="5363363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839813" y="1415188"/>
                  <a:ext cx="8847995" cy="5363363"/>
                  <a:chOff x="1839813" y="1415188"/>
                  <a:chExt cx="8847995" cy="5363363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9141934" y="4995384"/>
                    <a:ext cx="1545874" cy="1783167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Rack n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9289441" y="5117221"/>
                    <a:ext cx="1239129" cy="1239129"/>
                    <a:chOff x="4039874" y="5152992"/>
                    <a:chExt cx="1239129" cy="1239129"/>
                  </a:xfrm>
                </p:grpSpPr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9874" y="51529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8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92274" y="53053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44674" y="5457792"/>
                      <a:ext cx="934329" cy="9343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839813" y="1415188"/>
                    <a:ext cx="8075058" cy="5363363"/>
                    <a:chOff x="1839813" y="1415188"/>
                    <a:chExt cx="8075058" cy="5363363"/>
                  </a:xfrm>
                </p:grpSpPr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1839813" y="3585305"/>
                      <a:ext cx="3193795" cy="31932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1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2" name="Rounded Rectangle 61"/>
                    <p:cNvSpPr/>
                    <p:nvPr/>
                  </p:nvSpPr>
                  <p:spPr>
                    <a:xfrm>
                      <a:off x="7529677" y="3761227"/>
                      <a:ext cx="1545874" cy="178316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3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5831909" y="3691647"/>
                      <a:ext cx="1545874" cy="16357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5948435" y="3835324"/>
                      <a:ext cx="1191327" cy="1113716"/>
                      <a:chOff x="5948435" y="3835324"/>
                      <a:chExt cx="1191327" cy="1113716"/>
                    </a:xfrm>
                  </p:grpSpPr>
                  <p:pic>
                    <p:nvPicPr>
                      <p:cNvPr id="77" name="Picture 76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48435" y="3835324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8" name="Picture 77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05433" y="4014711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7589053" y="3913833"/>
                      <a:ext cx="1239129" cy="1239129"/>
                      <a:chOff x="7589053" y="3913833"/>
                      <a:chExt cx="1239129" cy="1239129"/>
                    </a:xfrm>
                  </p:grpSpPr>
                  <p:pic>
                    <p:nvPicPr>
                      <p:cNvPr id="74" name="Picture 7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89053" y="39138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Picture 74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41453" y="40662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Picture 75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93853" y="42186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8" name="Picture 6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6797" y="1415188"/>
                      <a:ext cx="1371600" cy="13716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5641145" y="2786788"/>
                      <a:ext cx="2100308" cy="45243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glow rad="228600">
                        <a:srgbClr val="C00000">
                          <a:alpha val="40000"/>
                        </a:srgb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Namenode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>
                      <a:endCxn id="64" idx="0"/>
                    </p:cNvCxnSpPr>
                    <p:nvPr/>
                  </p:nvCxnSpPr>
                  <p:spPr>
                    <a:xfrm flipH="1">
                      <a:off x="3436711" y="3239218"/>
                      <a:ext cx="3259512" cy="34608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6696222" y="3239218"/>
                      <a:ext cx="0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6696222" y="3239218"/>
                      <a:ext cx="1359996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>
                      <a:endCxn id="59" idx="0"/>
                    </p:cNvCxnSpPr>
                    <p:nvPr/>
                  </p:nvCxnSpPr>
                  <p:spPr>
                    <a:xfrm>
                      <a:off x="6696223" y="3239218"/>
                      <a:ext cx="3218648" cy="1756166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729031" y="1438771"/>
                  <a:ext cx="2100308" cy="1824030"/>
                  <a:chOff x="9673103" y="1358112"/>
                  <a:chExt cx="2100308" cy="1824030"/>
                </a:xfrm>
              </p:grpSpPr>
              <p:pic>
                <p:nvPicPr>
                  <p:cNvPr id="85" name="Picture 8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18755" y="1358112"/>
                    <a:ext cx="1371600" cy="13716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9673103" y="2729712"/>
                    <a:ext cx="2100308" cy="452430"/>
                  </a:xfrm>
                  <a:prstGeom prst="roundRect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Secondary node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9" name="Straight Arrow Connector 8"/>
                <p:cNvCxnSpPr>
                  <a:stCxn id="68" idx="3"/>
                  <a:endCxn id="85" idx="1"/>
                </p:cNvCxnSpPr>
                <p:nvPr/>
              </p:nvCxnSpPr>
              <p:spPr>
                <a:xfrm>
                  <a:off x="7358397" y="2100988"/>
                  <a:ext cx="2716286" cy="235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308" y="1545797"/>
                  <a:ext cx="1110381" cy="1110381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/>
                <p:cNvCxnSpPr>
                  <a:stCxn id="7" idx="3"/>
                  <a:endCxn id="68" idx="1"/>
                </p:cNvCxnSpPr>
                <p:nvPr/>
              </p:nvCxnSpPr>
              <p:spPr>
                <a:xfrm>
                  <a:off x="3967689" y="2100988"/>
                  <a:ext cx="201910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2069792" y="3587354"/>
                <a:ext cx="2988955" cy="2536324"/>
                <a:chOff x="2047901" y="4051215"/>
                <a:chExt cx="2988955" cy="25363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047901" y="4051215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0" name="Rounded Rectangle 49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175322" y="4256503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9" name="Rounded Rectangle 88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65" name="Group 64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79" name="Rounded Rectangle 78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91" name="Straight Connector 90"/>
            <p:cNvCxnSpPr>
              <a:stCxn id="80" idx="0"/>
              <a:endCxn id="79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2"/>
              <a:endCxn id="81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122889" y="1188912"/>
            <a:ext cx="407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Filename: block-ids (</a:t>
            </a:r>
            <a:r>
              <a:rPr lang="en-US" sz="1400" i="1" dirty="0" err="1" smtClean="0"/>
              <a:t>node#block</a:t>
            </a:r>
            <a:r>
              <a:rPr lang="en-US" sz="1400" i="1" dirty="0" smtClean="0"/>
              <a:t>#)</a:t>
            </a:r>
          </a:p>
          <a:p>
            <a:r>
              <a:rPr lang="en-US" sz="1400" dirty="0" smtClean="0"/>
              <a:t>/user/dir1/file1: n1b1, n1b2, n3b1, b4b3</a:t>
            </a:r>
          </a:p>
          <a:p>
            <a:r>
              <a:rPr lang="en-US" sz="1400" dirty="0"/>
              <a:t>/</a:t>
            </a:r>
            <a:r>
              <a:rPr lang="en-US" sz="1400" dirty="0" smtClean="0"/>
              <a:t>user/dir2/file2: n3b7, n4b8, n1b6, b2b5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320729" y="1313090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844341" y="327682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86597" y="2542732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7756" y="4672151"/>
            <a:ext cx="1974382" cy="735925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-43593" y="5898116"/>
            <a:ext cx="3216806" cy="704333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1628678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06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/>
      <p:bldP spid="53" grpId="0"/>
      <p:bldP spid="54" grpId="0"/>
      <p:bldP spid="5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norm)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Files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mostly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>
                <a:solidFill>
                  <a:srgbClr val="C00000"/>
                </a:solidFill>
              </a:rPr>
              <a:t>Modifying</a:t>
            </a:r>
            <a:r>
              <a:rPr lang="de-DE" dirty="0">
                <a:solidFill>
                  <a:srgbClr val="C00000"/>
                </a:solidFill>
              </a:rPr>
              <a:t> (not </a:t>
            </a:r>
            <a:r>
              <a:rPr lang="de-DE" dirty="0" err="1">
                <a:solidFill>
                  <a:srgbClr val="C00000"/>
                </a:solidFill>
              </a:rPr>
              <a:t>appending</a:t>
            </a:r>
            <a:r>
              <a:rPr lang="de-DE" dirty="0">
                <a:solidFill>
                  <a:srgbClr val="C00000"/>
                </a:solidFill>
              </a:rPr>
              <a:t>) </a:t>
            </a:r>
            <a:r>
              <a:rPr lang="de-DE" dirty="0" err="1" smtClean="0">
                <a:solidFill>
                  <a:srgbClr val="C00000"/>
                </a:solidFill>
              </a:rPr>
              <a:t>writes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random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reads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High </a:t>
            </a:r>
            <a:r>
              <a:rPr lang="de-DE" dirty="0" err="1" smtClean="0">
                <a:solidFill>
                  <a:srgbClr val="C00000"/>
                </a:solidFill>
              </a:rPr>
              <a:t>latency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7135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63907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7896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Large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endParaRPr lang="de-DE" dirty="0" smtClean="0"/>
          </a:p>
          <a:p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speed: 500 MB/s (SSD)</a:t>
            </a:r>
          </a:p>
          <a:p>
            <a:r>
              <a:rPr lang="en-US" dirty="0"/>
              <a:t>1 </a:t>
            </a:r>
            <a:r>
              <a:rPr lang="en-US" dirty="0" smtClean="0"/>
              <a:t>PB of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super computer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138 hours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loading time</a:t>
            </a:r>
          </a:p>
          <a:p>
            <a:endParaRPr lang="en-US" dirty="0"/>
          </a:p>
          <a:p>
            <a:r>
              <a:rPr lang="en-US" dirty="0" smtClean="0"/>
              <a:t>100 machines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2.8 hours </a:t>
            </a:r>
            <a:r>
              <a:rPr lang="en-US" dirty="0" smtClean="0"/>
              <a:t>loading time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4" y="1954212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Fault-tolerant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Distributed computation</a:t>
            </a:r>
          </a:p>
          <a:p>
            <a:r>
              <a:rPr lang="en-US" dirty="0" smtClean="0"/>
              <a:t>Distributed storage</a:t>
            </a:r>
          </a:p>
          <a:p>
            <a:r>
              <a:rPr lang="en-US" dirty="0" smtClean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 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</p:spTree>
    <p:extLst>
      <p:ext uri="{BB962C8B-B14F-4D97-AF65-F5344CB8AC3E}">
        <p14:creationId xmlns:p14="http://schemas.microsoft.com/office/powerpoint/2010/main" val="19019808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1771081" y="4347369"/>
            <a:ext cx="8649838" cy="17931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2349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3501930" y="5010512"/>
            <a:ext cx="5188140" cy="1710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5555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75116" y="3851263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4935049" cy="1472077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(default), 128 MB, 256 MB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25" name="Rounded Rectangle 24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28" name="Straight Connector 27"/>
            <p:cNvCxnSpPr>
              <a:stCxn id="26" idx="0"/>
              <a:endCxn id="25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2"/>
              <a:endCxn id="27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626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>
                <a:solidFill>
                  <a:srgbClr val="0070C0"/>
                </a:solidFill>
              </a:rPr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36650" y="3737681"/>
            <a:ext cx="7256403" cy="2257596"/>
            <a:chOff x="4136650" y="3737681"/>
            <a:chExt cx="7256403" cy="2257596"/>
          </a:xfrm>
        </p:grpSpPr>
        <p:sp>
          <p:nvSpPr>
            <p:cNvPr id="44" name="Rounded Rectangle 43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049839" y="5533612"/>
              <a:ext cx="2573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X1000s Data nodes</a:t>
              </a:r>
              <a:endParaRPr lang="en-US" sz="2400" i="1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3681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0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898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Office PowerPoint</Application>
  <PresentationFormat>Breitbild</PresentationFormat>
  <Paragraphs>407</Paragraphs>
  <Slides>22</Slides>
  <Notes>21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Distributed File Systems - Motivation</vt:lpstr>
      <vt:lpstr>Distributed File Systems - Motivation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Workflow</vt:lpstr>
      <vt:lpstr>HDFS - Purpose</vt:lpstr>
      <vt:lpstr>GFS - Purpose</vt:lpstr>
      <vt:lpstr>GFS - Architecture</vt:lpstr>
      <vt:lpstr>GFS - Workflow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Daniel Straub</cp:lastModifiedBy>
  <cp:revision>63</cp:revision>
  <dcterms:created xsi:type="dcterms:W3CDTF">2015-04-21T15:40:43Z</dcterms:created>
  <dcterms:modified xsi:type="dcterms:W3CDTF">2015-04-22T14:37:59Z</dcterms:modified>
</cp:coreProperties>
</file>