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2" r:id="rId7"/>
    <p:sldId id="260" r:id="rId8"/>
    <p:sldId id="268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72" y="1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29F3-6F59-4618-8DD2-3442BAF97DCD}" type="datetimeFigureOut">
              <a:rPr lang="de-DE" smtClean="0"/>
              <a:t>22.04.2015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83A0-A07F-4EB6-885A-09B34B74D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15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355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881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63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29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04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349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41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99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817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280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18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r>
              <a:rPr lang="de-DE" dirty="0" smtClean="0"/>
              <a:t> </a:t>
            </a:r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rm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Seminar: Internet-</a:t>
            </a:r>
            <a:r>
              <a:rPr lang="de-DE" dirty="0" err="1" smtClean="0"/>
              <a:t>scale</a:t>
            </a:r>
            <a:r>
              <a:rPr lang="de-DE" dirty="0" smtClean="0"/>
              <a:t> Distributed 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07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28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6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6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73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1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7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24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90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07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7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70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File </a:t>
            </a:r>
            <a:r>
              <a:rPr lang="de-DE" b="1" dirty="0" smtClean="0"/>
              <a:t>Systems: </a:t>
            </a:r>
            <a:r>
              <a:rPr lang="de-D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 </a:t>
            </a:r>
            <a:r>
              <a:rPr lang="de-DE" b="1" dirty="0" smtClean="0"/>
              <a:t>vs. </a:t>
            </a:r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endParaRPr lang="de-DE" dirty="0" smtClean="0"/>
          </a:p>
          <a:p>
            <a:r>
              <a:rPr lang="de-DE" dirty="0" smtClean="0"/>
              <a:t>Daniel Straub</a:t>
            </a:r>
            <a:endParaRPr lang="de-DE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rm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Seminar: Internet-</a:t>
            </a:r>
            <a:r>
              <a:rPr lang="de-DE" dirty="0" err="1" smtClean="0"/>
              <a:t>scale</a:t>
            </a:r>
            <a:r>
              <a:rPr lang="de-DE" dirty="0" smtClean="0"/>
              <a:t> Distributed 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514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7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4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 smtClean="0"/>
          </a:p>
          <a:p>
            <a:pPr lvl="1"/>
            <a:r>
              <a:rPr lang="de-DE" dirty="0" smtClean="0"/>
              <a:t>s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 smtClean="0"/>
          </a:p>
          <a:p>
            <a:pPr lvl="1"/>
            <a:r>
              <a:rPr lang="de-DE" dirty="0"/>
              <a:t>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9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76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5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464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59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Large </a:t>
            </a:r>
            <a:r>
              <a:rPr lang="de-DE" dirty="0" err="1" smtClean="0">
                <a:solidFill>
                  <a:schemeClr val="accent6"/>
                </a:solidFill>
              </a:rPr>
              <a:t>files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>
                <a:solidFill>
                  <a:schemeClr val="accent6"/>
                </a:solidFill>
              </a:rPr>
              <a:t>(100MB </a:t>
            </a:r>
            <a:r>
              <a:rPr lang="de-DE" dirty="0" err="1">
                <a:solidFill>
                  <a:schemeClr val="accent6"/>
                </a:solidFill>
              </a:rPr>
              <a:t>and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more</a:t>
            </a:r>
            <a:r>
              <a:rPr lang="de-DE" dirty="0" smtClean="0">
                <a:solidFill>
                  <a:schemeClr val="accent6"/>
                </a:solidFill>
              </a:rPr>
              <a:t>)</a:t>
            </a:r>
            <a:endParaRPr lang="de-DE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err="1" smtClean="0">
                <a:solidFill>
                  <a:schemeClr val="accent6"/>
                </a:solidFill>
              </a:rPr>
              <a:t>Commodity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hardware</a:t>
            </a:r>
            <a:r>
              <a:rPr lang="de-DE" dirty="0" smtClean="0">
                <a:solidFill>
                  <a:schemeClr val="accent6"/>
                </a:solidFill>
              </a:rPr>
              <a:t> (</a:t>
            </a:r>
            <a:r>
              <a:rPr lang="de-DE" dirty="0" err="1" smtClean="0">
                <a:solidFill>
                  <a:schemeClr val="accent6"/>
                </a:solidFill>
              </a:rPr>
              <a:t>failures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are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smtClean="0">
                <a:solidFill>
                  <a:schemeClr val="accent6"/>
                </a:solidFill>
              </a:rPr>
              <a:t>norm)</a:t>
            </a:r>
            <a:endParaRPr lang="de-DE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(</a:t>
            </a:r>
            <a:r>
              <a:rPr lang="de-DE" dirty="0" err="1" smtClean="0">
                <a:solidFill>
                  <a:schemeClr val="accent6"/>
                </a:solidFill>
              </a:rPr>
              <a:t>C</a:t>
            </a:r>
            <a:r>
              <a:rPr lang="de-DE" dirty="0" err="1" smtClean="0">
                <a:solidFill>
                  <a:schemeClr val="accent6"/>
                </a:solidFill>
              </a:rPr>
              <a:t>oncurrently</a:t>
            </a:r>
            <a:r>
              <a:rPr lang="de-DE" dirty="0" smtClean="0">
                <a:solidFill>
                  <a:schemeClr val="accent6"/>
                </a:solidFill>
              </a:rPr>
              <a:t>) </a:t>
            </a:r>
            <a:r>
              <a:rPr lang="de-DE" dirty="0" err="1" smtClean="0">
                <a:solidFill>
                  <a:schemeClr val="accent6"/>
                </a:solidFill>
              </a:rPr>
              <a:t>a</a:t>
            </a:r>
            <a:r>
              <a:rPr lang="de-DE" dirty="0" err="1" smtClean="0">
                <a:solidFill>
                  <a:schemeClr val="accent6"/>
                </a:solidFill>
              </a:rPr>
              <a:t>ppending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files</a:t>
            </a:r>
            <a:endParaRPr lang="de-DE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Files </a:t>
            </a:r>
            <a:r>
              <a:rPr lang="de-DE" dirty="0" err="1" smtClean="0">
                <a:solidFill>
                  <a:schemeClr val="accent6"/>
                </a:solidFill>
              </a:rPr>
              <a:t>are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mostly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read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sequentially</a:t>
            </a:r>
            <a:endParaRPr lang="de-DE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High </a:t>
            </a:r>
            <a:r>
              <a:rPr lang="de-DE" dirty="0" err="1" smtClean="0">
                <a:solidFill>
                  <a:schemeClr val="accent6"/>
                </a:solidFill>
              </a:rPr>
              <a:t>data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throughput</a:t>
            </a:r>
            <a:endParaRPr lang="de-DE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rgbClr val="C00000"/>
                </a:solidFill>
              </a:rPr>
              <a:t>Small </a:t>
            </a:r>
            <a:r>
              <a:rPr lang="de-DE" dirty="0" err="1" smtClean="0">
                <a:solidFill>
                  <a:srgbClr val="C00000"/>
                </a:solidFill>
              </a:rPr>
              <a:t>files</a:t>
            </a:r>
            <a:endParaRPr lang="de-DE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err="1">
                <a:solidFill>
                  <a:srgbClr val="C00000"/>
                </a:solidFill>
              </a:rPr>
              <a:t>Modifying</a:t>
            </a:r>
            <a:r>
              <a:rPr lang="de-DE" dirty="0">
                <a:solidFill>
                  <a:srgbClr val="C00000"/>
                </a:solidFill>
              </a:rPr>
              <a:t> (not </a:t>
            </a:r>
            <a:r>
              <a:rPr lang="de-DE" dirty="0" err="1">
                <a:solidFill>
                  <a:srgbClr val="C00000"/>
                </a:solidFill>
              </a:rPr>
              <a:t>appending</a:t>
            </a:r>
            <a:r>
              <a:rPr lang="de-DE" dirty="0">
                <a:solidFill>
                  <a:srgbClr val="C00000"/>
                </a:solidFill>
              </a:rPr>
              <a:t>) </a:t>
            </a:r>
            <a:r>
              <a:rPr lang="de-DE" dirty="0" err="1" smtClean="0">
                <a:solidFill>
                  <a:srgbClr val="C00000"/>
                </a:solidFill>
              </a:rPr>
              <a:t>writes</a:t>
            </a:r>
            <a:endParaRPr lang="de-DE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rgbClr val="C00000"/>
                </a:solidFill>
              </a:rPr>
              <a:t>Small </a:t>
            </a:r>
            <a:r>
              <a:rPr lang="de-DE" dirty="0" err="1" smtClean="0">
                <a:solidFill>
                  <a:srgbClr val="C00000"/>
                </a:solidFill>
              </a:rPr>
              <a:t>random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reads</a:t>
            </a:r>
            <a:endParaRPr lang="de-DE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rgbClr val="C00000"/>
                </a:solidFill>
              </a:rPr>
              <a:t>High </a:t>
            </a:r>
            <a:r>
              <a:rPr lang="de-DE" dirty="0" err="1" smtClean="0">
                <a:solidFill>
                  <a:srgbClr val="C00000"/>
                </a:solidFill>
              </a:rPr>
              <a:t>latency</a:t>
            </a:r>
            <a:endParaRPr lang="de-DE" dirty="0">
              <a:solidFill>
                <a:srgbClr val="C00000"/>
              </a:solidFill>
            </a:endParaRP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98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75" y="54600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7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119261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27" y="2103513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08" y="2119261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1" y="3412395"/>
            <a:ext cx="1222248" cy="1222248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7339584" y="3857442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/>
              <a:t>chunk</a:t>
            </a:r>
            <a:r>
              <a:rPr lang="de-DE" sz="1600" dirty="0" smtClean="0"/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c,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d, …</a:t>
            </a:r>
          </a:p>
          <a:p>
            <a:r>
              <a:rPr lang="de-DE" sz="1600" dirty="0" smtClean="0"/>
              <a:t>File2: </a:t>
            </a:r>
            <a:r>
              <a:rPr lang="de-DE" sz="1600" dirty="0" err="1" smtClean="0"/>
              <a:t>chunk</a:t>
            </a:r>
            <a:r>
              <a:rPr lang="de-DE" sz="1600" dirty="0" smtClean="0"/>
              <a:t> b,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x</a:t>
            </a:r>
          </a:p>
          <a:p>
            <a:r>
              <a:rPr lang="de-DE" sz="1600" dirty="0" smtClean="0"/>
              <a:t>…</a:t>
            </a:r>
            <a:endParaRPr lang="de-DE" sz="1600" dirty="0"/>
          </a:p>
        </p:txBody>
      </p:sp>
      <p:sp>
        <p:nvSpPr>
          <p:cNvPr id="15" name="Textfeld 14"/>
          <p:cNvSpPr txBox="1"/>
          <p:nvPr/>
        </p:nvSpPr>
        <p:spPr>
          <a:xfrm>
            <a:off x="7339583" y="1719755"/>
            <a:ext cx="234012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Chunkserver</a:t>
            </a:r>
            <a:r>
              <a:rPr lang="de-DE" dirty="0" smtClean="0"/>
              <a:t> 1</a:t>
            </a:r>
            <a:endParaRPr lang="de-DE" dirty="0" smtClean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a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d</a:t>
            </a:r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k</a:t>
            </a:r>
          </a:p>
          <a:p>
            <a:r>
              <a:rPr lang="de-DE" sz="1600" dirty="0" smtClean="0"/>
              <a:t>…</a:t>
            </a:r>
          </a:p>
          <a:p>
            <a:endParaRPr lang="de-DE" dirty="0" smtClean="0"/>
          </a:p>
          <a:p>
            <a:r>
              <a:rPr lang="de-DE" dirty="0" err="1" smtClean="0"/>
              <a:t>Chunk</a:t>
            </a:r>
            <a:r>
              <a:rPr lang="de-DE" dirty="0" smtClean="0"/>
              <a:t>: 64MB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7339584" y="5282267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cxnSp>
        <p:nvCxnSpPr>
          <p:cNvPr id="26" name="Gewinkelte Verbindung 25"/>
          <p:cNvCxnSpPr>
            <a:stCxn id="13" idx="1"/>
            <a:endCxn id="10" idx="2"/>
          </p:cNvCxnSpPr>
          <p:nvPr/>
        </p:nvCxnSpPr>
        <p:spPr>
          <a:xfrm rot="10800000">
            <a:off x="1850137" y="3039757"/>
            <a:ext cx="928115" cy="9837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3" idx="0"/>
            <a:endCxn id="11" idx="2"/>
          </p:cNvCxnSpPr>
          <p:nvPr/>
        </p:nvCxnSpPr>
        <p:spPr>
          <a:xfrm rot="5400000" flipH="1" flipV="1">
            <a:off x="3195183" y="3218203"/>
            <a:ext cx="388385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/>
          <p:cNvCxnSpPr>
            <a:stCxn id="13" idx="3"/>
            <a:endCxn id="12" idx="2"/>
          </p:cNvCxnSpPr>
          <p:nvPr/>
        </p:nvCxnSpPr>
        <p:spPr>
          <a:xfrm flipV="1">
            <a:off x="4000499" y="3039757"/>
            <a:ext cx="943357" cy="9837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51"/>
          <p:cNvCxnSpPr>
            <a:stCxn id="13" idx="2"/>
            <a:endCxn id="6" idx="0"/>
          </p:cNvCxnSpPr>
          <p:nvPr/>
        </p:nvCxnSpPr>
        <p:spPr>
          <a:xfrm rot="5400000">
            <a:off x="2976685" y="5047333"/>
            <a:ext cx="825381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6" idx="3"/>
            <a:endCxn id="12" idx="3"/>
          </p:cNvCxnSpPr>
          <p:nvPr/>
        </p:nvCxnSpPr>
        <p:spPr>
          <a:xfrm flipV="1">
            <a:off x="3694175" y="2579509"/>
            <a:ext cx="1709929" cy="3185315"/>
          </a:xfrm>
          <a:prstGeom prst="bentConnector3">
            <a:avLst>
              <a:gd name="adj1" fmla="val 1090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Nach oben gebogener Pfeil 55"/>
          <p:cNvSpPr/>
          <p:nvPr/>
        </p:nvSpPr>
        <p:spPr>
          <a:xfrm rot="16200000" flipH="1">
            <a:off x="3222360" y="3517924"/>
            <a:ext cx="2659909" cy="1703578"/>
          </a:xfrm>
          <a:prstGeom prst="bentUpArrow">
            <a:avLst>
              <a:gd name="adj1" fmla="val 7370"/>
              <a:gd name="adj2" fmla="val 9440"/>
              <a:gd name="adj3" fmla="val 142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838200" y="5651599"/>
            <a:ext cx="35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rechts 8"/>
          <p:cNvSpPr/>
          <p:nvPr/>
        </p:nvSpPr>
        <p:spPr>
          <a:xfrm>
            <a:off x="783337" y="5814072"/>
            <a:ext cx="451104" cy="212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298447" y="5475518"/>
            <a:ext cx="1283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Control </a:t>
            </a:r>
            <a:r>
              <a:rPr lang="de-DE" sz="1600" dirty="0" err="1" smtClean="0"/>
              <a:t>flow</a:t>
            </a:r>
            <a:endParaRPr lang="de-DE" sz="1600" dirty="0"/>
          </a:p>
        </p:txBody>
      </p:sp>
      <p:sp>
        <p:nvSpPr>
          <p:cNvPr id="24" name="Textfeld 23"/>
          <p:cNvSpPr txBox="1"/>
          <p:nvPr/>
        </p:nvSpPr>
        <p:spPr>
          <a:xfrm>
            <a:off x="1289304" y="5773742"/>
            <a:ext cx="1283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Data </a:t>
            </a:r>
            <a:r>
              <a:rPr lang="de-DE" sz="1600" dirty="0" err="1" smtClean="0"/>
              <a:t>flow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8990316" y="1690688"/>
            <a:ext cx="1839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Chunkserver</a:t>
            </a:r>
            <a:r>
              <a:rPr lang="de-DE" dirty="0" smtClean="0"/>
              <a:t> 2</a:t>
            </a:r>
            <a:endParaRPr lang="de-DE" dirty="0" smtClean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 smtClean="0"/>
              <a:t>b</a:t>
            </a:r>
            <a:endParaRPr lang="de-DE" sz="1600" dirty="0" smtClean="0"/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</a:t>
            </a:r>
            <a:r>
              <a:rPr lang="de-DE" sz="1600" b="1" dirty="0"/>
              <a:t>d</a:t>
            </a:r>
            <a:endParaRPr lang="de-DE" sz="1600" b="1" dirty="0" smtClean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e</a:t>
            </a:r>
            <a:endParaRPr lang="de-DE" sz="1600" dirty="0" smtClean="0"/>
          </a:p>
          <a:p>
            <a:r>
              <a:rPr lang="de-DE" sz="1600" dirty="0" smtClean="0"/>
              <a:t>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56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56" grpId="0" animBg="1"/>
      <p:bldP spid="9" grpId="0" animBg="1"/>
      <p:bldP spid="17" grpId="0"/>
      <p:bldP spid="24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Workflow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75" y="54600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8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119261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27" y="2103513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08" y="2119261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1" y="3412395"/>
            <a:ext cx="1222248" cy="1222248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283885" y="3669089"/>
            <a:ext cx="494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Read</a:t>
            </a:r>
          </a:p>
          <a:p>
            <a:pPr marL="514350" indent="-514350">
              <a:buAutoNum type="arabicPeriod"/>
            </a:pPr>
            <a:r>
              <a:rPr lang="de-DE" sz="2800" dirty="0" smtClean="0"/>
              <a:t>File: File1, </a:t>
            </a:r>
            <a:r>
              <a:rPr lang="de-DE" sz="2800" dirty="0" err="1" smtClean="0"/>
              <a:t>chunk</a:t>
            </a:r>
            <a:r>
              <a:rPr lang="de-DE" sz="2800" dirty="0" smtClean="0"/>
              <a:t> </a:t>
            </a:r>
            <a:r>
              <a:rPr lang="de-DE" sz="2800" dirty="0" err="1" smtClean="0"/>
              <a:t>index</a:t>
            </a:r>
            <a:r>
              <a:rPr lang="de-DE" sz="2800" dirty="0" smtClean="0"/>
              <a:t>: 3</a:t>
            </a:r>
            <a:endParaRPr lang="de-DE" sz="2800" dirty="0" smtClean="0"/>
          </a:p>
          <a:p>
            <a:pPr marL="514350" indent="-514350">
              <a:buAutoNum type="arabicPeriod"/>
            </a:pPr>
            <a:r>
              <a:rPr lang="de-DE" sz="2800" dirty="0" err="1" smtClean="0"/>
              <a:t>Chunk</a:t>
            </a:r>
            <a:r>
              <a:rPr lang="de-DE" sz="2800" dirty="0" smtClean="0"/>
              <a:t> d, </a:t>
            </a:r>
            <a:r>
              <a:rPr lang="de-DE" sz="2800" dirty="0" err="1" smtClean="0"/>
              <a:t>location</a:t>
            </a:r>
            <a:r>
              <a:rPr lang="de-DE" sz="2800" dirty="0" smtClean="0"/>
              <a:t>: CS 1, CS 2</a:t>
            </a:r>
            <a:endParaRPr lang="de-DE" sz="2800" dirty="0" smtClean="0"/>
          </a:p>
          <a:p>
            <a:pPr marL="514350" indent="-514350">
              <a:buAutoNum type="arabicPeriod"/>
            </a:pPr>
            <a:r>
              <a:rPr lang="de-DE" sz="2800" dirty="0" err="1" smtClean="0"/>
              <a:t>Chunk</a:t>
            </a:r>
            <a:r>
              <a:rPr lang="de-DE" sz="2800" dirty="0" smtClean="0"/>
              <a:t> </a:t>
            </a:r>
            <a:r>
              <a:rPr lang="de-DE" sz="2800" dirty="0" smtClean="0"/>
              <a:t>d, </a:t>
            </a:r>
            <a:r>
              <a:rPr lang="de-DE" sz="2800" dirty="0" err="1" smtClean="0"/>
              <a:t>byte</a:t>
            </a:r>
            <a:r>
              <a:rPr lang="de-DE" sz="2800" dirty="0" smtClean="0"/>
              <a:t> </a:t>
            </a:r>
            <a:r>
              <a:rPr lang="de-DE" sz="2800" dirty="0" err="1" smtClean="0"/>
              <a:t>range</a:t>
            </a:r>
            <a:r>
              <a:rPr lang="de-DE" sz="2800" dirty="0"/>
              <a:t>:</a:t>
            </a:r>
            <a:r>
              <a:rPr lang="de-DE" sz="2800" dirty="0" smtClean="0"/>
              <a:t> 1-1000</a:t>
            </a:r>
          </a:p>
          <a:p>
            <a:pPr marL="514350" indent="-514350">
              <a:buAutoNum type="arabicPeriod"/>
            </a:pPr>
            <a:r>
              <a:rPr lang="de-DE" sz="2800" dirty="0" smtClean="0"/>
              <a:t>Data: </a:t>
            </a:r>
            <a:r>
              <a:rPr lang="de-DE" sz="2800" dirty="0" err="1" smtClean="0"/>
              <a:t>byte</a:t>
            </a:r>
            <a:r>
              <a:rPr lang="de-DE" sz="2800" dirty="0" smtClean="0"/>
              <a:t> 1-1000</a:t>
            </a:r>
            <a:endParaRPr lang="de-DE" sz="2800" dirty="0" smtClean="0"/>
          </a:p>
          <a:p>
            <a:pPr marL="514350" indent="-514350">
              <a:buAutoNum type="arabicPeriod"/>
            </a:pPr>
            <a:endParaRPr lang="de-DE" sz="2800" dirty="0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3279647" y="4634643"/>
            <a:ext cx="0" cy="82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038855" y="4862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3419855" y="4634643"/>
            <a:ext cx="0" cy="82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386261" y="4862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cxnSp>
        <p:nvCxnSpPr>
          <p:cNvPr id="21" name="Gewinkelte Verbindung 20"/>
          <p:cNvCxnSpPr>
            <a:stCxn id="6" idx="1"/>
            <a:endCxn id="10" idx="2"/>
          </p:cNvCxnSpPr>
          <p:nvPr/>
        </p:nvCxnSpPr>
        <p:spPr>
          <a:xfrm rot="10800000">
            <a:off x="1850137" y="3039758"/>
            <a:ext cx="1234439" cy="2725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810511" y="4429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cxnSp>
        <p:nvCxnSpPr>
          <p:cNvPr id="31" name="Gewinkelte Verbindung 30"/>
          <p:cNvCxnSpPr/>
          <p:nvPr/>
        </p:nvCxnSpPr>
        <p:spPr>
          <a:xfrm rot="16200000" flipV="1">
            <a:off x="952500" y="3857245"/>
            <a:ext cx="2862072" cy="1310637"/>
          </a:xfrm>
          <a:prstGeom prst="bentConnector3">
            <a:avLst>
              <a:gd name="adj1" fmla="val 16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1459993" y="4429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339584" y="3068471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c,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d, …</a:t>
            </a:r>
          </a:p>
          <a:p>
            <a:r>
              <a:rPr lang="de-DE" sz="1600" dirty="0" smtClean="0">
                <a:solidFill>
                  <a:schemeClr val="bg2"/>
                </a:solidFill>
              </a:rPr>
              <a:t>File2: </a:t>
            </a:r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b, </a:t>
            </a:r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x</a:t>
            </a:r>
          </a:p>
          <a:p>
            <a:r>
              <a:rPr lang="de-DE" sz="1600" dirty="0" smtClean="0">
                <a:solidFill>
                  <a:schemeClr val="bg2"/>
                </a:solidFill>
              </a:rPr>
              <a:t>…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7339584" y="1719755"/>
            <a:ext cx="1554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  <a:endParaRPr lang="de-DE" dirty="0" smtClean="0"/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a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d</a:t>
            </a:r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k</a:t>
            </a:r>
          </a:p>
          <a:p>
            <a:r>
              <a:rPr lang="de-DE" sz="1600" dirty="0" smtClean="0">
                <a:solidFill>
                  <a:schemeClr val="bg2"/>
                </a:solidFill>
              </a:rPr>
              <a:t>…</a:t>
            </a:r>
          </a:p>
          <a:p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8990316" y="1722772"/>
            <a:ext cx="1839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  <a:endParaRPr lang="de-DE" dirty="0" smtClean="0"/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</a:t>
            </a:r>
            <a:r>
              <a:rPr lang="de-DE" sz="1600" dirty="0" smtClean="0">
                <a:solidFill>
                  <a:schemeClr val="bg2"/>
                </a:solidFill>
              </a:rPr>
              <a:t>b</a:t>
            </a:r>
            <a:endParaRPr lang="de-DE" sz="1600" dirty="0" smtClean="0">
              <a:solidFill>
                <a:schemeClr val="bg2"/>
              </a:solidFill>
            </a:endParaRP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</a:t>
            </a:r>
            <a:r>
              <a:rPr lang="de-DE" sz="1600" b="1" dirty="0"/>
              <a:t>d</a:t>
            </a:r>
            <a:endParaRPr lang="de-DE" sz="1600" b="1" dirty="0" smtClean="0"/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</a:t>
            </a:r>
            <a:r>
              <a:rPr lang="de-DE" sz="1600" dirty="0">
                <a:solidFill>
                  <a:schemeClr val="bg2"/>
                </a:solidFill>
              </a:rPr>
              <a:t>e</a:t>
            </a:r>
            <a:endParaRPr lang="de-DE" sz="1600" dirty="0" smtClean="0">
              <a:solidFill>
                <a:schemeClr val="bg2"/>
              </a:solidFill>
            </a:endParaRPr>
          </a:p>
          <a:p>
            <a:r>
              <a:rPr lang="de-DE" sz="1600" dirty="0" smtClean="0">
                <a:solidFill>
                  <a:schemeClr val="bg2"/>
                </a:solidFill>
              </a:rPr>
              <a:t>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585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  <p:bldP spid="30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vs. </a:t>
            </a:r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Similarities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Differences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63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Breitbild</PresentationFormat>
  <Paragraphs>120</Paragraphs>
  <Slides>12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File Systems: GFS vs. HDFS</vt:lpstr>
      <vt:lpstr>Distributed File Systems - Motivation</vt:lpstr>
      <vt:lpstr>HDFS - Architecture</vt:lpstr>
      <vt:lpstr>HDFS - Workflow</vt:lpstr>
      <vt:lpstr>HDFS - Purpose</vt:lpstr>
      <vt:lpstr>GFS - Purpose</vt:lpstr>
      <vt:lpstr>GFS - Architecture</vt:lpstr>
      <vt:lpstr>GFS - Workflow</vt:lpstr>
      <vt:lpstr>HDFS vs. GFS </vt:lpstr>
      <vt:lpstr>Usage examples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Systems: GFS vs. HDFS</dc:title>
  <dc:creator>Daniel Straub</dc:creator>
  <cp:lastModifiedBy>Daniel Straub</cp:lastModifiedBy>
  <cp:revision>25</cp:revision>
  <dcterms:created xsi:type="dcterms:W3CDTF">2015-04-21T15:40:43Z</dcterms:created>
  <dcterms:modified xsi:type="dcterms:W3CDTF">2015-04-22T14:34:41Z</dcterms:modified>
</cp:coreProperties>
</file>