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57" r:id="rId4"/>
    <p:sldId id="258" r:id="rId5"/>
    <p:sldId id="259" r:id="rId6"/>
    <p:sldId id="274" r:id="rId7"/>
    <p:sldId id="283" r:id="rId8"/>
    <p:sldId id="276" r:id="rId9"/>
    <p:sldId id="271" r:id="rId10"/>
    <p:sldId id="269" r:id="rId11"/>
    <p:sldId id="272" r:id="rId12"/>
    <p:sldId id="280" r:id="rId13"/>
    <p:sldId id="281" r:id="rId14"/>
    <p:sldId id="282" r:id="rId15"/>
    <p:sldId id="284" r:id="rId16"/>
    <p:sldId id="286" r:id="rId17"/>
    <p:sldId id="287" r:id="rId18"/>
    <p:sldId id="277" r:id="rId19"/>
    <p:sldId id="27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13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3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86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77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088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96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31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21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54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96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3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93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21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endParaRPr lang="de-DE" dirty="0" smtClean="0"/>
          </a:p>
          <a:p>
            <a:r>
              <a:rPr lang="de-DE" dirty="0" smtClean="0"/>
              <a:t>Daniel Straub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cxnSp>
        <p:nvCxnSpPr>
          <p:cNvPr id="8" name="Gerade Verbindung mit Pfeil 7"/>
          <p:cNvCxnSpPr>
            <a:stCxn id="6" idx="3"/>
            <a:endCxn id="13" idx="1"/>
          </p:cNvCxnSpPr>
          <p:nvPr/>
        </p:nvCxnSpPr>
        <p:spPr>
          <a:xfrm flipV="1">
            <a:off x="3005295" y="5047333"/>
            <a:ext cx="1683697" cy="41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96300" y="51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3005294" y="4916612"/>
            <a:ext cx="1683697" cy="4126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14895" y="4829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/>
              <a:t> c,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Master: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CS2</a:t>
            </a:r>
            <a:r>
              <a:rPr lang="de-DE" dirty="0" smtClean="0"/>
              <a:t>, CS1, CS3</a:t>
            </a:r>
          </a:p>
        </p:txBody>
      </p:sp>
    </p:spTree>
    <p:extLst>
      <p:ext uri="{BB962C8B-B14F-4D97-AF65-F5344CB8AC3E}">
        <p14:creationId xmlns:p14="http://schemas.microsoft.com/office/powerpoint/2010/main" val="2131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2057400" y="3773092"/>
            <a:ext cx="540225" cy="1382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33389" y="4066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smtClean="0"/>
              <a:t>Push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CSs,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buffer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CSs </a:t>
            </a:r>
            <a:r>
              <a:rPr lang="de-DE" dirty="0" err="1" smtClean="0"/>
              <a:t>ackknowledge</a:t>
            </a:r>
            <a:r>
              <a:rPr lang="de-DE" dirty="0" smtClean="0"/>
              <a:t> </a:t>
            </a:r>
            <a:r>
              <a:rPr lang="de-DE" dirty="0" err="1" smtClean="0"/>
              <a:t>reveiving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pPr marL="342900" indent="-342900">
              <a:buAutoNum type="arabicPeriod" startAt="3"/>
            </a:pPr>
            <a:endParaRPr lang="de-DE" dirty="0" smtClean="0"/>
          </a:p>
          <a:p>
            <a:pPr marL="342900" indent="-342900">
              <a:buAutoNum type="arabicPeriod" startAt="3"/>
            </a:pPr>
            <a:r>
              <a:rPr lang="de-DE" dirty="0" smtClean="0"/>
              <a:t>Client: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Write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Primary </a:t>
            </a:r>
            <a:r>
              <a:rPr lang="de-DE" dirty="0" err="1" smtClean="0"/>
              <a:t>applies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.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860515" y="3757345"/>
            <a:ext cx="806574" cy="1397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2"/>
          </p:cNvCxnSpPr>
          <p:nvPr/>
        </p:nvCxnSpPr>
        <p:spPr>
          <a:xfrm flipH="1">
            <a:off x="3083032" y="3773092"/>
            <a:ext cx="1978517" cy="1543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11274" y="4151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178391" y="430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cxnSp>
        <p:nvCxnSpPr>
          <p:cNvPr id="36" name="Gerade Verbindung mit Pfeil 35"/>
          <p:cNvCxnSpPr>
            <a:stCxn id="6" idx="0"/>
          </p:cNvCxnSpPr>
          <p:nvPr/>
        </p:nvCxnSpPr>
        <p:spPr>
          <a:xfrm flipV="1">
            <a:off x="2700495" y="3805488"/>
            <a:ext cx="765074" cy="13497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897157" y="4140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73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29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Forward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secondaries</a:t>
            </a:r>
            <a:r>
              <a:rPr lang="de-DE" dirty="0" smtClean="0"/>
              <a:t>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Secondaries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order</a:t>
            </a:r>
            <a:r>
              <a:rPr lang="de-DE" dirty="0" smtClean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de-DE" dirty="0" smtClean="0"/>
          </a:p>
          <a:p>
            <a:pPr marL="342900" indent="-342900">
              <a:buAutoNum type="arabicPeriod" startAt="5"/>
            </a:pPr>
            <a:r>
              <a:rPr lang="de-DE" dirty="0" err="1" smtClean="0"/>
              <a:t>Secondaries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endParaRPr lang="de-DE" dirty="0" smtClean="0"/>
          </a:p>
        </p:txBody>
      </p:sp>
      <p:cxnSp>
        <p:nvCxnSpPr>
          <p:cNvPr id="25" name="Gerade Verbindung mit Pfeil 24"/>
          <p:cNvCxnSpPr>
            <a:stCxn id="12" idx="1"/>
            <a:endCxn id="11" idx="3"/>
          </p:cNvCxnSpPr>
          <p:nvPr/>
        </p:nvCxnSpPr>
        <p:spPr>
          <a:xfrm flipH="1" flipV="1">
            <a:off x="3967317" y="3297097"/>
            <a:ext cx="633984" cy="15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111865" y="3010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6" name="Gerade Verbindung mit Pfeil 35"/>
          <p:cNvCxnSpPr>
            <a:stCxn id="11" idx="1"/>
            <a:endCxn id="10" idx="3"/>
          </p:cNvCxnSpPr>
          <p:nvPr/>
        </p:nvCxnSpPr>
        <p:spPr>
          <a:xfrm flipH="1">
            <a:off x="2428077" y="3297097"/>
            <a:ext cx="618743" cy="15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619264" y="300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242807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396731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11644" y="3415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05513" y="340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9557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Returns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will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3.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persists</a:t>
            </a:r>
            <a:r>
              <a:rPr lang="de-DE" dirty="0" smtClean="0"/>
              <a:t>,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1.</a:t>
            </a:r>
          </a:p>
        </p:txBody>
      </p:sp>
      <p:cxnSp>
        <p:nvCxnSpPr>
          <p:cNvPr id="31" name="Gerade Verbindung mit Pfeil 30"/>
          <p:cNvCxnSpPr>
            <a:stCxn id="11" idx="2"/>
            <a:endCxn id="6" idx="0"/>
          </p:cNvCxnSpPr>
          <p:nvPr/>
        </p:nvCxnSpPr>
        <p:spPr>
          <a:xfrm flipH="1">
            <a:off x="2700495" y="3757345"/>
            <a:ext cx="806574" cy="13978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103782" y="4189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274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0730" cy="4351338"/>
          </a:xfrm>
        </p:spPr>
        <p:txBody>
          <a:bodyPr/>
          <a:lstStyle/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Write: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pushes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last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requests</a:t>
            </a:r>
            <a:r>
              <a:rPr lang="de-DE" dirty="0" smtClean="0"/>
              <a:t>: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Primary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in </a:t>
            </a:r>
            <a:r>
              <a:rPr lang="de-DE" dirty="0" err="1" smtClean="0"/>
              <a:t>chunk</a:t>
            </a: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7755875" y="2401677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755875" y="3553778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r>
              <a:rPr lang="de-DE" dirty="0" smtClean="0">
                <a:solidFill>
                  <a:schemeClr val="accent1"/>
                </a:solidFill>
              </a:rPr>
              <a:t>0000 0000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755875" y="4766219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B050"/>
                </a:solidFill>
              </a:rPr>
              <a:t>0010 0001 1000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755875" y="2884212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 	    0010 0001 </a:t>
            </a:r>
            <a:r>
              <a:rPr lang="de-DE" dirty="0" smtClean="0">
                <a:solidFill>
                  <a:srgbClr val="FF0000"/>
                </a:solidFill>
              </a:rPr>
              <a:t>1000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755875" y="3984791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does</a:t>
            </a:r>
            <a:r>
              <a:rPr lang="de-DE" dirty="0" smtClean="0"/>
              <a:t> not fit, </a:t>
            </a:r>
            <a:r>
              <a:rPr lang="de-DE" dirty="0" err="1" smtClean="0"/>
              <a:t>padding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755875" y="5248754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succeeds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5" grpId="0" animBg="1"/>
      <p:bldP spid="9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(In)</a:t>
            </a:r>
            <a:r>
              <a:rPr lang="de-DE" dirty="0" err="1"/>
              <a:t>c</a:t>
            </a:r>
            <a:r>
              <a:rPr lang="de-DE" dirty="0" err="1" smtClean="0"/>
              <a:t>onsistency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5274"/>
          </a:xfrm>
        </p:spPr>
        <p:txBody>
          <a:bodyPr>
            <a:normAutofit/>
          </a:bodyPr>
          <a:lstStyle/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r>
              <a:rPr lang="en-US" dirty="0" smtClean="0"/>
              <a:t>“GFS </a:t>
            </a:r>
            <a:r>
              <a:rPr lang="en-US" dirty="0"/>
              <a:t>does not guarantee that </a:t>
            </a:r>
            <a:r>
              <a:rPr lang="en-US" dirty="0" smtClean="0"/>
              <a:t>all </a:t>
            </a:r>
            <a:r>
              <a:rPr lang="de-DE" dirty="0" err="1" smtClean="0"/>
              <a:t>replicas</a:t>
            </a:r>
            <a:r>
              <a:rPr lang="de-DE" dirty="0" smtClean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bytewise</a:t>
            </a:r>
            <a:r>
              <a:rPr lang="de-DE" dirty="0"/>
              <a:t> </a:t>
            </a:r>
            <a:r>
              <a:rPr lang="de-DE" dirty="0" err="1" smtClean="0"/>
              <a:t>identical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checksums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59837"/>
              </p:ext>
            </p:extLst>
          </p:nvPr>
        </p:nvGraphicFramePr>
        <p:xfrm>
          <a:off x="1372433" y="290607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Write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Record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Append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Serial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partly</a:t>
                      </a:r>
                      <a:endParaRPr lang="de-DE" dirty="0" smtClean="0"/>
                    </a:p>
                    <a:p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Concurrent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Consistent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Failure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5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Garbage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9265170" cy="4245391"/>
          </a:xfrm>
        </p:spPr>
        <p:txBody>
          <a:bodyPr>
            <a:normAutofit/>
          </a:bodyPr>
          <a:lstStyle/>
          <a:p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/</a:t>
            </a:r>
            <a:r>
              <a:rPr lang="de-DE" dirty="0" err="1" smtClean="0"/>
              <a:t>chunks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                        Delete                                   GC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GC also </a:t>
            </a:r>
            <a:r>
              <a:rPr lang="de-DE" dirty="0" err="1" smtClean="0"/>
              <a:t>removes</a:t>
            </a:r>
            <a:r>
              <a:rPr lang="de-DE" dirty="0" smtClean="0"/>
              <a:t> non </a:t>
            </a:r>
            <a:r>
              <a:rPr lang="de-DE" dirty="0" err="1" smtClean="0"/>
              <a:t>reachable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Eine Ecke des Rechtecks schneiden 2"/>
          <p:cNvSpPr/>
          <p:nvPr/>
        </p:nvSpPr>
        <p:spPr>
          <a:xfrm>
            <a:off x="1288973" y="2849307"/>
            <a:ext cx="947451" cy="1134738"/>
          </a:xfrm>
          <a:prstGeom prst="snip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</a:t>
            </a:r>
            <a:endParaRPr lang="de-DE" dirty="0"/>
          </a:p>
        </p:txBody>
      </p:sp>
      <p:sp>
        <p:nvSpPr>
          <p:cNvPr id="7" name="Eine Ecke des Rechtecks schneiden 6"/>
          <p:cNvSpPr/>
          <p:nvPr/>
        </p:nvSpPr>
        <p:spPr>
          <a:xfrm>
            <a:off x="4625248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10000"/>
                  <a:lumMod val="100000"/>
                  <a:shade val="100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8164417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71520" y="2977236"/>
            <a:ext cx="171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On 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renamed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09242" y="2947256"/>
            <a:ext cx="171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GC </a:t>
            </a:r>
            <a:r>
              <a:rPr lang="de-DE" dirty="0" err="1" smtClean="0"/>
              <a:t>sees</a:t>
            </a:r>
            <a:r>
              <a:rPr lang="de-DE" dirty="0" smtClean="0"/>
              <a:t> such a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8329670" y="3043929"/>
            <a:ext cx="561860" cy="816567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8375272" y="3035230"/>
            <a:ext cx="501268" cy="835356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093220" y="4512037"/>
            <a:ext cx="6071197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7995790" y="230188"/>
            <a:ext cx="3502112" cy="1245374"/>
            <a:chOff x="6624189" y="2402760"/>
            <a:chExt cx="3972821" cy="1245374"/>
          </a:xfrm>
        </p:grpSpPr>
        <p:sp>
          <p:nvSpPr>
            <p:cNvPr id="15" name="Rounded Rectangular Callout 48"/>
            <p:cNvSpPr/>
            <p:nvPr/>
          </p:nvSpPr>
          <p:spPr>
            <a:xfrm>
              <a:off x="6624189" y="2402760"/>
              <a:ext cx="3972821" cy="1245374"/>
            </a:xfrm>
            <a:prstGeom prst="wedgeRoundRectCallout">
              <a:avLst>
                <a:gd name="adj1" fmla="val -82913"/>
                <a:gd name="adj2" fmla="val 15881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are the</a:t>
              </a:r>
              <a:b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advantages of GC </a:t>
              </a: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6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275" y="2663812"/>
              <a:ext cx="961009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2497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Replicas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Creation</a:t>
            </a:r>
            <a:endParaRPr lang="de-DE" dirty="0" smtClean="0"/>
          </a:p>
          <a:p>
            <a:r>
              <a:rPr lang="de-DE" dirty="0" smtClean="0"/>
              <a:t>Even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on CS</a:t>
            </a:r>
          </a:p>
          <a:p>
            <a:r>
              <a:rPr lang="de-DE" dirty="0" smtClean="0"/>
              <a:t>Limited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creations</a:t>
            </a:r>
            <a:r>
              <a:rPr lang="de-DE" dirty="0" smtClean="0"/>
              <a:t> per CS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Re-</a:t>
            </a:r>
            <a:r>
              <a:rPr lang="de-DE" dirty="0" err="1" smtClean="0"/>
              <a:t>replication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> &lt; </a:t>
            </a:r>
            <a:r>
              <a:rPr lang="de-DE" dirty="0" err="1" smtClean="0"/>
              <a:t>threshold</a:t>
            </a:r>
            <a:r>
              <a:rPr lang="de-DE" dirty="0" smtClean="0"/>
              <a:t>,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Rebalancing</a:t>
            </a:r>
            <a:endParaRPr lang="de-DE" dirty="0" smtClean="0"/>
          </a:p>
          <a:p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4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Large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endParaRPr lang="de-DE" dirty="0" smtClean="0"/>
          </a:p>
          <a:p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Focus on AP (</a:t>
            </a:r>
            <a:r>
              <a:rPr lang="de-DE" dirty="0" err="1" smtClean="0"/>
              <a:t>of</a:t>
            </a:r>
            <a:r>
              <a:rPr lang="de-DE" dirty="0" smtClean="0"/>
              <a:t> CAP)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Block </a:t>
            </a:r>
            <a:r>
              <a:rPr lang="de-DE" dirty="0" err="1" smtClean="0">
                <a:solidFill>
                  <a:srgbClr val="00B0F0"/>
                </a:solidFill>
              </a:rPr>
              <a:t>id</a:t>
            </a:r>
            <a:r>
              <a:rPr lang="de-DE" dirty="0" smtClean="0"/>
              <a:t> vs. </a:t>
            </a:r>
            <a:r>
              <a:rPr lang="de-DE" dirty="0" err="1" smtClean="0">
                <a:solidFill>
                  <a:srgbClr val="00B050"/>
                </a:solidFill>
              </a:rPr>
              <a:t>Chunk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index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50"/>
                </a:solidFill>
              </a:rPr>
              <a:t>Concurrently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r>
              <a:rPr lang="de-DE" dirty="0" smtClean="0">
                <a:solidFill>
                  <a:srgbClr val="00B0F0"/>
                </a:solidFill>
              </a:rPr>
              <a:t>Open </a:t>
            </a:r>
            <a:r>
              <a:rPr lang="de-DE" dirty="0" err="1" smtClean="0">
                <a:solidFill>
                  <a:srgbClr val="00B0F0"/>
                </a:solidFill>
              </a:rPr>
              <a:t>source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 </a:t>
            </a:r>
            <a:r>
              <a:rPr lang="de-DE" dirty="0" err="1" smtClean="0">
                <a:solidFill>
                  <a:srgbClr val="00B050"/>
                </a:solidFill>
              </a:rPr>
              <a:t>Closed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source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F0"/>
                </a:solidFill>
              </a:rPr>
              <a:t>Namenode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Master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fail</a:t>
            </a:r>
            <a:endParaRPr lang="de-DE" dirty="0" smtClean="0"/>
          </a:p>
          <a:p>
            <a:r>
              <a:rPr lang="de-DE" dirty="0" err="1" smtClean="0">
                <a:solidFill>
                  <a:srgbClr val="00B0F0"/>
                </a:solidFill>
              </a:rPr>
              <a:t>Permissions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System. </a:t>
            </a:r>
            <a:r>
              <a:rPr lang="en-US" dirty="0" smtClean="0"/>
              <a:t>2010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 smtClean="0"/>
              <a:t>S. </a:t>
            </a:r>
            <a:r>
              <a:rPr lang="de-DE" dirty="0" err="1" smtClean="0"/>
              <a:t>Ghemawat</a:t>
            </a:r>
            <a:r>
              <a:rPr lang="de-DE" dirty="0" smtClean="0"/>
              <a:t>, H. </a:t>
            </a:r>
            <a:r>
              <a:rPr lang="de-DE" dirty="0" err="1" smtClean="0"/>
              <a:t>Gobioff</a:t>
            </a:r>
            <a:r>
              <a:rPr lang="de-DE" dirty="0" smtClean="0"/>
              <a:t>, S. Leung. The Google File System. </a:t>
            </a:r>
            <a:r>
              <a:rPr lang="de-DE" dirty="0" smtClean="0"/>
              <a:t>2003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Comparison</a:t>
            </a:r>
            <a:endParaRPr lang="de-DE" dirty="0"/>
          </a:p>
          <a:p>
            <a:pPr lvl="1"/>
            <a:r>
              <a:rPr lang="de-DE" dirty="0" err="1"/>
              <a:t>R.Vijayakumari</a:t>
            </a:r>
            <a:r>
              <a:rPr lang="de-DE" dirty="0"/>
              <a:t>, </a:t>
            </a:r>
            <a:r>
              <a:rPr lang="de-DE" dirty="0" err="1"/>
              <a:t>R.Kirankumar</a:t>
            </a:r>
            <a:r>
              <a:rPr lang="de-DE" dirty="0"/>
              <a:t>, </a:t>
            </a:r>
            <a:r>
              <a:rPr lang="de-DE" dirty="0" err="1"/>
              <a:t>K.Gangadhara</a:t>
            </a:r>
            <a:r>
              <a:rPr lang="de-DE" dirty="0"/>
              <a:t> </a:t>
            </a:r>
            <a:r>
              <a:rPr lang="de-DE" dirty="0" smtClean="0"/>
              <a:t>Rao. </a:t>
            </a:r>
            <a:r>
              <a:rPr lang="en-US" dirty="0"/>
              <a:t>Comparative analysis of Google File System and </a:t>
            </a:r>
            <a:r>
              <a:rPr lang="en-US" dirty="0" smtClean="0"/>
              <a:t>Hadoop </a:t>
            </a:r>
            <a:r>
              <a:rPr lang="de-DE" dirty="0" smtClean="0"/>
              <a:t>Distributed </a:t>
            </a:r>
            <a:r>
              <a:rPr lang="de-DE" dirty="0"/>
              <a:t>File </a:t>
            </a:r>
            <a:r>
              <a:rPr lang="de-DE" dirty="0" smtClean="0"/>
              <a:t>System. 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" y="2970658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1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norm)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(Read)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Leases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leases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CS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lease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chunk‘s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894162" y="4001294"/>
            <a:ext cx="3972821" cy="1245374"/>
            <a:chOff x="6624189" y="2402760"/>
            <a:chExt cx="3972821" cy="1245374"/>
          </a:xfrm>
        </p:grpSpPr>
        <p:sp>
          <p:nvSpPr>
            <p:cNvPr id="8" name="Rounded Rectangular Callout 48"/>
            <p:cNvSpPr/>
            <p:nvPr/>
          </p:nvSpPr>
          <p:spPr>
            <a:xfrm>
              <a:off x="6624189" y="2402760"/>
              <a:ext cx="3972821" cy="1245374"/>
            </a:xfrm>
            <a:prstGeom prst="wedgeRoundRectCallout">
              <a:avLst>
                <a:gd name="adj1" fmla="val 39689"/>
                <a:gd name="adj2" fmla="val -103343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Does this affect CAP?</a:t>
              </a:r>
              <a:b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if, how?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275" y="2663812"/>
              <a:ext cx="961009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32972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Office PowerPoint</Application>
  <PresentationFormat>Breitbild</PresentationFormat>
  <Paragraphs>273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Purpose</vt:lpstr>
      <vt:lpstr>GFS - Architecture</vt:lpstr>
      <vt:lpstr>GFS – Workflow (Read)</vt:lpstr>
      <vt:lpstr>GFS – Leases</vt:lpstr>
      <vt:lpstr>GFS – Workflow (Write)</vt:lpstr>
      <vt:lpstr>GFS – Workflow (Write)</vt:lpstr>
      <vt:lpstr>GFS – Workflow (Write)</vt:lpstr>
      <vt:lpstr>GFS – Workflow (Write)</vt:lpstr>
      <vt:lpstr>GFS – Workflow (Atomic Record Append)</vt:lpstr>
      <vt:lpstr>GFS – (In)consistency</vt:lpstr>
      <vt:lpstr>GFS – Garbage Collection</vt:lpstr>
      <vt:lpstr>GFS – Replicas</vt:lpstr>
      <vt:lpstr>HDFS vs. GFS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Daniel Straub</cp:lastModifiedBy>
  <cp:revision>56</cp:revision>
  <dcterms:created xsi:type="dcterms:W3CDTF">2015-04-21T15:40:43Z</dcterms:created>
  <dcterms:modified xsi:type="dcterms:W3CDTF">2015-05-05T18:45:56Z</dcterms:modified>
</cp:coreProperties>
</file>