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9" r:id="rId12"/>
    <p:sldId id="270" r:id="rId13"/>
    <p:sldId id="271" r:id="rId14"/>
    <p:sldId id="272" r:id="rId15"/>
    <p:sldId id="267" r:id="rId16"/>
    <p:sldId id="268" r:id="rId17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 autoAdjust="0"/>
  </p:normalViewPr>
  <p:slideViewPr>
    <p:cSldViewPr>
      <p:cViewPr>
        <p:scale>
          <a:sx n="66" d="100"/>
          <a:sy n="66" d="100"/>
        </p:scale>
        <p:origin x="-1560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6CDAD-74CF-4E75-9417-BFFC79961D3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2221-52D2-4A47-A89D-62AD27CE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72221-52D2-4A47-A89D-62AD27CE6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0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E5CAE3-E66C-483F-9A91-133D66834A8A}" type="datetimeFigureOut">
              <a:rPr lang="ro-RO" smtClean="0"/>
              <a:t>08.02.2019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08.02.2019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08.02.2019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08.02.2019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08.02.2019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08.02.2019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08.02.2019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08.02.2019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08.02.2019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08.02.2019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E5CAE3-E66C-483F-9A91-133D66834A8A}" type="datetimeFigureOut">
              <a:rPr lang="ro-RO" smtClean="0"/>
              <a:t>08.02.2019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CE5CAE3-E66C-483F-9A91-133D66834A8A}" type="datetimeFigureOut">
              <a:rPr lang="ro-RO" smtClean="0"/>
              <a:t>08.02.2019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1101"/>
            <a:ext cx="7772400" cy="2677819"/>
          </a:xfrm>
        </p:spPr>
        <p:txBody>
          <a:bodyPr>
            <a:normAutofit/>
          </a:bodyPr>
          <a:lstStyle/>
          <a:p>
            <a:pPr marR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b="1" dirty="0">
                <a:latin typeface="+mj-lt"/>
                <a:ea typeface="Arial"/>
                <a:cs typeface="Times New Roman" pitchFamily="18" charset="0"/>
              </a:rPr>
              <a:t>UNIVERSITATEA “ALEXANDRU IOAN CUZA” DIN </a:t>
            </a:r>
            <a:r>
              <a:rPr lang="en-US" sz="2300" b="1" dirty="0" smtClean="0">
                <a:latin typeface="+mj-lt"/>
                <a:ea typeface="Arial"/>
                <a:cs typeface="Times New Roman" pitchFamily="18" charset="0"/>
              </a:rPr>
              <a:t>IAȘI</a:t>
            </a:r>
            <a:r>
              <a:rPr lang="en-US" sz="2300" b="1" dirty="0">
                <a:latin typeface="+mj-lt"/>
                <a:ea typeface="Times New Roman"/>
                <a:cs typeface="Times New Roman" pitchFamily="18" charset="0"/>
              </a:rPr>
              <a:t> </a:t>
            </a:r>
            <a:endParaRPr lang="en-US" sz="2300" b="1" dirty="0">
              <a:latin typeface="+mj-lt"/>
              <a:ea typeface="Calibri"/>
              <a:cs typeface="Times New Roman" pitchFamily="18" charset="0"/>
            </a:endParaRPr>
          </a:p>
          <a:p>
            <a:pPr marR="0" algn="ctr">
              <a:lnSpc>
                <a:spcPct val="110000"/>
              </a:lnSpc>
              <a:spcBef>
                <a:spcPts val="0"/>
              </a:spcBef>
            </a:pPr>
            <a:r>
              <a:rPr lang="en-US" sz="2300" b="1" dirty="0">
                <a:latin typeface="+mj-lt"/>
                <a:ea typeface="Arial"/>
                <a:cs typeface="Times New Roman" pitchFamily="18" charset="0"/>
              </a:rPr>
              <a:t>FACULTATEA DE </a:t>
            </a:r>
            <a:r>
              <a:rPr lang="en-US" sz="2300" b="1" dirty="0" smtClean="0">
                <a:latin typeface="+mj-lt"/>
                <a:ea typeface="Arial"/>
                <a:cs typeface="Times New Roman" pitchFamily="18" charset="0"/>
              </a:rPr>
              <a:t>INFORMATICĂ</a:t>
            </a:r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pPr algn="ctr"/>
            <a:endParaRPr lang="ro-RO" sz="2400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30" y="1268760"/>
            <a:ext cx="1270000" cy="1224915"/>
          </a:xfrm>
          <a:prstGeom prst="rect">
            <a:avLst/>
          </a:prstGeom>
          <a:noFill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15628" y="2708920"/>
            <a:ext cx="7486600" cy="2160240"/>
          </a:xfrm>
          <a:prstGeom prst="rect">
            <a:avLst/>
          </a:prstGeom>
        </p:spPr>
        <p:txBody>
          <a:bodyPr vert="horz" lIns="45720" rIns="45720">
            <a:normAutofit fontScale="550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ro-RO" dirty="0" smtClean="0"/>
          </a:p>
          <a:p>
            <a:pPr algn="ctr"/>
            <a:r>
              <a:rPr lang="ro-RO" sz="10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Router CNC Arduino</a:t>
            </a:r>
            <a:endParaRPr lang="ro-RO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ro-RO" sz="2400" dirty="0" smtClean="0"/>
          </a:p>
          <a:p>
            <a:pPr algn="ctr"/>
            <a:endParaRPr lang="ro-RO" sz="2400" dirty="0" smtClean="0"/>
          </a:p>
          <a:p>
            <a:pPr algn="ctr"/>
            <a:r>
              <a:rPr lang="ro-RO" sz="4400" dirty="0" smtClean="0"/>
              <a:t>       Student: </a:t>
            </a:r>
            <a:r>
              <a:rPr lang="ro-RO" sz="4400" dirty="0" smtClean="0">
                <a:solidFill>
                  <a:schemeClr val="tx1"/>
                </a:solidFill>
              </a:rPr>
              <a:t>Andrei Ștefănel Ciprian</a:t>
            </a:r>
          </a:p>
          <a:p>
            <a:pPr algn="ctr"/>
            <a:r>
              <a:rPr lang="ro-RO" sz="4400" dirty="0" smtClean="0"/>
              <a:t>Coordonator: </a:t>
            </a:r>
            <a:r>
              <a:rPr lang="ro-RO" sz="4400" dirty="0" smtClean="0">
                <a:solidFill>
                  <a:schemeClr val="tx1"/>
                </a:solidFill>
              </a:rPr>
              <a:t>Lect. Dr. Vârlan Cosmin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6886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ro-RO" sz="2800" b="1" dirty="0" smtClean="0"/>
              <a:t> </a:t>
            </a:r>
            <a:r>
              <a:rPr lang="ro-RO" sz="2000" b="1" dirty="0" smtClean="0"/>
              <a:t>G02 și G03 – </a:t>
            </a:r>
            <a:r>
              <a:rPr lang="ro-RO" sz="2000" dirty="0" smtClean="0"/>
              <a:t>mișcări de </a:t>
            </a:r>
            <a:r>
              <a:rPr lang="ro-RO" sz="2000" dirty="0"/>
              <a:t>i</a:t>
            </a:r>
            <a:r>
              <a:rPr lang="ro-RO" sz="2000" dirty="0" smtClean="0"/>
              <a:t>nterpolare circulară</a:t>
            </a:r>
          </a:p>
          <a:p>
            <a:pPr>
              <a:buFont typeface="Wingdings" pitchFamily="2" charset="2"/>
              <a:buChar char="q"/>
            </a:pPr>
            <a:endParaRPr lang="ro-RO" sz="2000" b="1" dirty="0"/>
          </a:p>
          <a:p>
            <a:pPr>
              <a:buFont typeface="Wingdings" pitchFamily="2" charset="2"/>
              <a:buChar char="q"/>
            </a:pPr>
            <a:endParaRPr lang="ro-RO" sz="2000" b="1" dirty="0" smtClean="0"/>
          </a:p>
          <a:p>
            <a:pPr>
              <a:buFont typeface="Wingdings" pitchFamily="2" charset="2"/>
              <a:buChar char="q"/>
            </a:pPr>
            <a:endParaRPr lang="ro-RO" sz="2000" b="1" dirty="0"/>
          </a:p>
          <a:p>
            <a:pPr>
              <a:buFont typeface="Wingdings" pitchFamily="2" charset="2"/>
              <a:buChar char="q"/>
            </a:pPr>
            <a:endParaRPr lang="ro-RO" sz="2000" b="1" dirty="0" smtClean="0"/>
          </a:p>
          <a:p>
            <a:pPr>
              <a:buFont typeface="Wingdings" pitchFamily="2" charset="2"/>
              <a:buChar char="q"/>
            </a:pPr>
            <a:endParaRPr lang="ro-RO" sz="2000" b="1" dirty="0"/>
          </a:p>
          <a:p>
            <a:pPr>
              <a:buFont typeface="Wingdings" pitchFamily="2" charset="2"/>
              <a:buChar char="q"/>
            </a:pPr>
            <a:endParaRPr lang="ro-RO" sz="2000" b="1" dirty="0" smtClean="0"/>
          </a:p>
          <a:p>
            <a:pPr marL="109728" indent="0">
              <a:buNone/>
            </a:pPr>
            <a:endParaRPr lang="ro-RO" sz="2000" b="1" dirty="0" smtClean="0"/>
          </a:p>
          <a:p>
            <a:pPr marL="109728" indent="0">
              <a:buNone/>
            </a:pPr>
            <a:endParaRPr lang="ro-RO" sz="2000" b="1" dirty="0"/>
          </a:p>
          <a:p>
            <a:pPr>
              <a:buFont typeface="Wingdings" pitchFamily="2" charset="2"/>
              <a:buChar char="q"/>
            </a:pPr>
            <a:r>
              <a:rPr lang="ro-RO" sz="2000" b="1" dirty="0" smtClean="0"/>
              <a:t>Alte comenzi importante:</a:t>
            </a:r>
          </a:p>
          <a:p>
            <a:pPr lvl="1">
              <a:buFont typeface="Wingdings" pitchFamily="2" charset="2"/>
              <a:buChar char="§"/>
            </a:pPr>
            <a:r>
              <a:rPr lang="ro-RO" sz="1600" b="1" dirty="0" smtClean="0"/>
              <a:t>G04 – </a:t>
            </a:r>
            <a:r>
              <a:rPr lang="ro-RO" sz="1600" dirty="0" smtClean="0"/>
              <a:t>așteaptă o perioadă de timp</a:t>
            </a:r>
          </a:p>
          <a:p>
            <a:pPr lvl="1">
              <a:buFont typeface="Wingdings" pitchFamily="2" charset="2"/>
              <a:buChar char="§"/>
            </a:pPr>
            <a:r>
              <a:rPr lang="ro-RO" sz="1600" b="1" dirty="0" smtClean="0"/>
              <a:t>G90 </a:t>
            </a:r>
            <a:r>
              <a:rPr lang="ro-RO" sz="1600" dirty="0" smtClean="0"/>
              <a:t>și </a:t>
            </a:r>
            <a:r>
              <a:rPr lang="ro-RO" sz="1600" b="1" dirty="0" smtClean="0"/>
              <a:t>G91 – </a:t>
            </a:r>
            <a:r>
              <a:rPr lang="ro-RO" sz="1600" dirty="0" smtClean="0"/>
              <a:t>poziționare absolută sau relativă</a:t>
            </a:r>
          </a:p>
          <a:p>
            <a:pPr lvl="1">
              <a:buFont typeface="Wingdings" pitchFamily="2" charset="2"/>
              <a:buChar char="§"/>
            </a:pPr>
            <a:r>
              <a:rPr lang="ro-RO" sz="1600" b="1" dirty="0" smtClean="0"/>
              <a:t>G28</a:t>
            </a:r>
            <a:r>
              <a:rPr lang="ro-RO" sz="1600" dirty="0" smtClean="0"/>
              <a:t> – mută unealta în poziția home</a:t>
            </a:r>
          </a:p>
          <a:p>
            <a:pPr lvl="1">
              <a:buFont typeface="Wingdings" pitchFamily="2" charset="2"/>
              <a:buChar char="§"/>
            </a:pPr>
            <a:r>
              <a:rPr lang="ro-RO" sz="1600" b="1" dirty="0" smtClean="0"/>
              <a:t>G92 – </a:t>
            </a:r>
            <a:r>
              <a:rPr lang="ro-RO" sz="1600" dirty="0" smtClean="0"/>
              <a:t>setează poziția curentă ca fiind home</a:t>
            </a:r>
          </a:p>
          <a:p>
            <a:pPr lvl="1">
              <a:buFont typeface="Wingdings" pitchFamily="2" charset="2"/>
              <a:buChar char="§"/>
            </a:pPr>
            <a:r>
              <a:rPr lang="ro-RO" sz="1600" b="1" dirty="0" smtClean="0"/>
              <a:t>G17, G18, G19 –</a:t>
            </a:r>
            <a:r>
              <a:rPr lang="ro-RO" sz="1600" dirty="0" smtClean="0"/>
              <a:t> selectează planul de lucru (XY, XZ, YZ)</a:t>
            </a:r>
            <a:endParaRPr lang="ro-RO" sz="2400" b="1" dirty="0"/>
          </a:p>
          <a:p>
            <a:pPr marL="109728" indent="0">
              <a:buNone/>
            </a:pPr>
            <a:endParaRPr lang="ro-RO" sz="2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43000"/>
          </a:xfrm>
        </p:spPr>
        <p:txBody>
          <a:bodyPr/>
          <a:lstStyle/>
          <a:p>
            <a:r>
              <a:rPr lang="ro-RO" dirty="0" smtClean="0"/>
              <a:t>Limbajul GCODE</a:t>
            </a:r>
            <a:endParaRPr lang="en-US" dirty="0"/>
          </a:p>
        </p:txBody>
      </p:sp>
      <p:pic>
        <p:nvPicPr>
          <p:cNvPr id="6146" name="Picture 2" descr="D:\workspace\projects\licenta_cnc\docs\poze\G02_G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4"/>
            <a:ext cx="3888432" cy="250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1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ro-RO" sz="2400" dirty="0"/>
              <a:t> </a:t>
            </a:r>
            <a:r>
              <a:rPr lang="ro-RO" sz="2400" b="1" dirty="0" smtClean="0"/>
              <a:t>Formula pentru calcularea distanței:</a:t>
            </a:r>
          </a:p>
          <a:p>
            <a:pPr>
              <a:buFont typeface="Wingdings" pitchFamily="2" charset="2"/>
              <a:buChar char="q"/>
            </a:pPr>
            <a:endParaRPr lang="ro-RO" sz="1400" b="1" dirty="0" smtClean="0"/>
          </a:p>
          <a:p>
            <a:pPr marL="109728" indent="0" algn="ctr">
              <a:buNone/>
            </a:pPr>
            <a:r>
              <a:rPr lang="ro-RO" sz="1600" b="1" dirty="0">
                <a:latin typeface="Consolas" pitchFamily="49" charset="0"/>
              </a:rPr>
              <a:t>STEP_REZOLUTION = TRAVEL_DISTANCE_360 / </a:t>
            </a:r>
            <a:r>
              <a:rPr lang="ro-RO" sz="1600" b="1" dirty="0" smtClean="0">
                <a:latin typeface="Consolas" pitchFamily="49" charset="0"/>
              </a:rPr>
              <a:t>NUMBER_OF_STEPS_360</a:t>
            </a:r>
            <a:endParaRPr lang="ro-RO" sz="1400" dirty="0" smtClean="0"/>
          </a:p>
          <a:p>
            <a:pPr marL="109728" indent="0">
              <a:buNone/>
            </a:pPr>
            <a:endParaRPr lang="ro-RO" sz="1400" dirty="0"/>
          </a:p>
          <a:p>
            <a:pPr marL="109728" indent="0">
              <a:buNone/>
            </a:pPr>
            <a:endParaRPr lang="ro-RO" sz="2400" dirty="0" smtClean="0"/>
          </a:p>
          <a:p>
            <a:pPr marL="109728" indent="0">
              <a:buNone/>
            </a:pPr>
            <a:endParaRPr lang="ro-RO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1143000"/>
          </a:xfrm>
        </p:spPr>
        <p:txBody>
          <a:bodyPr/>
          <a:lstStyle/>
          <a:p>
            <a:r>
              <a:rPr lang="ro-RO" dirty="0" smtClean="0"/>
              <a:t>Algoritmi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82189"/>
              </p:ext>
            </p:extLst>
          </p:nvPr>
        </p:nvGraphicFramePr>
        <p:xfrm>
          <a:off x="1547664" y="2780928"/>
          <a:ext cx="6192688" cy="196284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332311"/>
                <a:gridCol w="2171462"/>
                <a:gridCol w="1688915"/>
              </a:tblGrid>
              <a:tr h="288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Opțiune microstepping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NUMBER_OF_STEPS_360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STEP_REZOLUTION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Fără microstepping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200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0.04 mm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1/2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0.02 mm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1/4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800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0.01 mm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1/8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1600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0.005 mm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1/16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3200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0.0025 mm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1/32 (doar pe DRV8825)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6400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0.00125 mm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80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7332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ro-RO" sz="2400" dirty="0"/>
              <a:t> </a:t>
            </a:r>
            <a:r>
              <a:rPr lang="ro-RO" sz="2400" b="1" dirty="0" smtClean="0"/>
              <a:t>Simularea vitezei de deplasare:</a:t>
            </a:r>
          </a:p>
          <a:p>
            <a:pPr marL="109728" indent="0" algn="ctr">
              <a:buNone/>
            </a:pPr>
            <a:r>
              <a:rPr lang="ro-RO" sz="1600" b="1" dirty="0">
                <a:latin typeface="Consolas" pitchFamily="49" charset="0"/>
              </a:rPr>
              <a:t>RPM = SPEED / </a:t>
            </a:r>
            <a:r>
              <a:rPr lang="ro-RO" sz="1600" b="1" dirty="0" smtClean="0">
                <a:latin typeface="Consolas" pitchFamily="49" charset="0"/>
              </a:rPr>
              <a:t>TRAVEL_DISTANCE_360</a:t>
            </a:r>
          </a:p>
          <a:p>
            <a:pPr marL="109728" indent="0" algn="ctr">
              <a:buNone/>
            </a:pPr>
            <a:r>
              <a:rPr lang="ro-RO" sz="1600" b="1" dirty="0" smtClean="0">
                <a:latin typeface="Consolas" pitchFamily="49" charset="0"/>
              </a:rPr>
              <a:t>STEPS_PER_SECOND  </a:t>
            </a:r>
            <a:r>
              <a:rPr lang="ro-RO" sz="1600" b="1" dirty="0">
                <a:latin typeface="Consolas" pitchFamily="49" charset="0"/>
              </a:rPr>
              <a:t>= </a:t>
            </a:r>
            <a:r>
              <a:rPr lang="ro-RO" sz="1600" b="1" dirty="0" smtClean="0">
                <a:latin typeface="Consolas" pitchFamily="49" charset="0"/>
              </a:rPr>
              <a:t>(RPM / 60) </a:t>
            </a:r>
            <a:r>
              <a:rPr lang="ro-RO" sz="1600" b="1" dirty="0">
                <a:latin typeface="Consolas" pitchFamily="49" charset="0"/>
              </a:rPr>
              <a:t>* </a:t>
            </a:r>
            <a:r>
              <a:rPr lang="ro-RO" sz="1600" b="1" dirty="0" smtClean="0">
                <a:latin typeface="Consolas" pitchFamily="49" charset="0"/>
              </a:rPr>
              <a:t>NUMBER_OF_STEPS_360</a:t>
            </a:r>
          </a:p>
          <a:p>
            <a:pPr marL="109728" indent="0" algn="ctr">
              <a:buNone/>
            </a:pPr>
            <a:r>
              <a:rPr lang="en-US" sz="1600" b="1" dirty="0" smtClean="0">
                <a:latin typeface="Consolas" pitchFamily="49" charset="0"/>
              </a:rPr>
              <a:t>DELAY </a:t>
            </a:r>
            <a:r>
              <a:rPr lang="en-US" sz="1600" b="1" dirty="0">
                <a:latin typeface="Consolas" pitchFamily="49" charset="0"/>
              </a:rPr>
              <a:t>= 1.000.000 / STEPS_PER_SECOND</a:t>
            </a:r>
          </a:p>
          <a:p>
            <a:pPr marL="109728" indent="0" algn="ctr">
              <a:buNone/>
            </a:pPr>
            <a:endParaRPr lang="en-US" sz="1600" dirty="0">
              <a:latin typeface="Consolas" pitchFamily="49" charset="0"/>
            </a:endParaRPr>
          </a:p>
          <a:p>
            <a:pPr marL="109728" indent="0">
              <a:buNone/>
            </a:pPr>
            <a:endParaRPr lang="ro-RO" sz="2400" dirty="0" smtClean="0"/>
          </a:p>
          <a:p>
            <a:pPr marL="109728" indent="0">
              <a:buNone/>
            </a:pPr>
            <a:endParaRPr lang="ro-RO" sz="2400" dirty="0"/>
          </a:p>
          <a:p>
            <a:pPr marL="109728" indent="0">
              <a:buNone/>
            </a:pPr>
            <a:endParaRPr lang="ro-RO" sz="2400" dirty="0" smtClean="0"/>
          </a:p>
          <a:p>
            <a:pPr marL="109728" indent="0">
              <a:buNone/>
            </a:pPr>
            <a:endParaRPr lang="ro-RO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43000"/>
          </a:xfrm>
        </p:spPr>
        <p:txBody>
          <a:bodyPr/>
          <a:lstStyle/>
          <a:p>
            <a:r>
              <a:rPr lang="ro-RO" dirty="0" smtClean="0"/>
              <a:t>Algoritmi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51820"/>
              </p:ext>
            </p:extLst>
          </p:nvPr>
        </p:nvGraphicFramePr>
        <p:xfrm>
          <a:off x="1547664" y="2204864"/>
          <a:ext cx="6624736" cy="399592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84176"/>
                <a:gridCol w="1139974"/>
                <a:gridCol w="1949450"/>
                <a:gridCol w="1951136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Viteza (mm/min)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RPM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NUMBER_OF_STEPS_360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 smtClean="0">
                          <a:effectLst/>
                        </a:rPr>
                        <a:t>DELAY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300 000us = 0.3s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150 000us = 0.15s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800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75 000us = 75ms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1600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37500us 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3200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18750us 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6400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9375us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125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2040us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125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1020us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125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800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510us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125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1600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255us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125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3200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127us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125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6400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63us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2040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255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1176us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2040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255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588us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2040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255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800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294us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2040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255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1600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147us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2040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255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3200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73us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2040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255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6400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36us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280920" cy="573325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q"/>
                </a:pPr>
                <a:r>
                  <a:rPr lang="ro-RO" sz="2400" dirty="0" smtClean="0"/>
                  <a:t> </a:t>
                </a:r>
                <a:r>
                  <a:rPr lang="ro-RO" sz="2400" b="1" dirty="0" smtClean="0"/>
                  <a:t>Interpolarea liniară (G01)</a:t>
                </a:r>
              </a:p>
              <a:p>
                <a:pPr marL="109728" indent="0">
                  <a:buNone/>
                </a:pPr>
                <a:r>
                  <a:rPr lang="ro-RO" sz="1400" b="1" dirty="0" smtClean="0">
                    <a:latin typeface="+mj-lt"/>
                  </a:rPr>
                  <a:t>Idee</a:t>
                </a:r>
                <a:r>
                  <a:rPr lang="ro-RO" sz="1800" b="1" dirty="0" smtClean="0">
                    <a:latin typeface="+mj-lt"/>
                  </a:rPr>
                  <a:t>:</a:t>
                </a:r>
                <a:r>
                  <a:rPr lang="ro-RO" sz="1800" dirty="0" smtClean="0">
                    <a:latin typeface="+mj-lt"/>
                  </a:rPr>
                  <a:t> </a:t>
                </a:r>
                <a:r>
                  <a:rPr lang="ro-RO" sz="1400" dirty="0" smtClean="0">
                    <a:latin typeface="+mj-lt"/>
                  </a:rPr>
                  <a:t>Calculăm </a:t>
                </a:r>
                <a:r>
                  <a:rPr lang="en-US" sz="1400" dirty="0" smtClean="0">
                    <a:latin typeface="+mj-lt"/>
                  </a:rPr>
                  <a:t>rezolu</a:t>
                </a:r>
                <a:r>
                  <a:rPr lang="ro-RO" sz="1400" dirty="0" err="1">
                    <a:latin typeface="+mj-lt"/>
                  </a:rPr>
                  <a:t>ț</a:t>
                </a:r>
                <a:r>
                  <a:rPr lang="ro-RO" sz="1400" dirty="0" err="1" smtClean="0">
                    <a:latin typeface="+mj-lt"/>
                  </a:rPr>
                  <a:t>ia</a:t>
                </a:r>
                <a:r>
                  <a:rPr lang="ro-RO" sz="1400" dirty="0" smtClean="0">
                    <a:latin typeface="+mj-lt"/>
                  </a:rPr>
                  <a:t> de pas pentru fiecare axă</a:t>
                </a:r>
                <a:r>
                  <a:rPr lang="en-US" sz="1400" dirty="0" smtClean="0">
                    <a:latin typeface="+mj-lt"/>
                  </a:rPr>
                  <a:t>.</a:t>
                </a:r>
                <a:endParaRPr lang="ro-RO" sz="1400" dirty="0" smtClean="0">
                  <a:latin typeface="+mj-lt"/>
                </a:endParaRPr>
              </a:p>
              <a:p>
                <a:pPr marL="109728" indent="0" algn="ctr">
                  <a:buNone/>
                </a:pPr>
                <a:r>
                  <a:rPr lang="ro-RO" sz="2400" b="1" dirty="0" smtClean="0">
                    <a:solidFill>
                      <a:schemeClr val="tx2"/>
                    </a:solidFill>
                    <a:latin typeface="Cambria Math" pitchFamily="18" charset="0"/>
                    <a:ea typeface="Cambria Math" pitchFamily="18" charset="0"/>
                  </a:rPr>
                  <a:t>V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o-RO" sz="24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     </m:t>
                            </m:r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ro-RO" sz="24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,    </m:t>
                        </m:r>
                        <m:sSub>
                          <m:sSubPr>
                            <m:ctrlPr>
                              <a:rPr lang="ro-RO" sz="24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𝒛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o-RO" sz="24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sz="2400" b="1" dirty="0" smtClean="0">
                  <a:solidFill>
                    <a:schemeClr val="tx2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109728" indent="0" algn="ctr">
                  <a:buNone/>
                </a:pPr>
                <a:r>
                  <a:rPr lang="ro-RO" sz="2400" b="1" dirty="0" smtClean="0">
                    <a:solidFill>
                      <a:schemeClr val="tx2"/>
                    </a:solidFill>
                    <a:latin typeface="Cambria Math" pitchFamily="18" charset="0"/>
                    <a:ea typeface="Cambria Math" pitchFamily="18" charset="0"/>
                  </a:rPr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o-RO" sz="2400" b="1" i="1" smtClean="0">
                            <a:solidFill>
                              <a:schemeClr val="tx2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𝑽</m:t>
                            </m:r>
                            <m: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.</m:t>
                            </m:r>
                            <m: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ro-RO" sz="2400" b="1" i="1" smtClean="0">
                            <a:solidFill>
                              <a:schemeClr val="tx2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𝑽</m:t>
                            </m:r>
                            <m: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.</m:t>
                            </m:r>
                            <m: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ro-RO" sz="2400" b="1" i="1" smtClean="0">
                            <a:solidFill>
                              <a:schemeClr val="tx2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𝑽</m:t>
                            </m:r>
                            <m: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.</m:t>
                            </m:r>
                            <m: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ro-RO" sz="2400" b="1" i="1" smtClean="0">
                                <a:solidFill>
                                  <a:schemeClr val="tx2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ro-RO" sz="2400" b="1" dirty="0" smtClean="0">
                    <a:solidFill>
                      <a:schemeClr val="tx2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</a:p>
              <a:p>
                <a:pPr marL="109728" indent="0" algn="ctr">
                  <a:buNone/>
                </a:pPr>
                <a:r>
                  <a:rPr lang="ro-RO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itchFamily="49" charset="0"/>
                    <a:ea typeface="Cambria Math" pitchFamily="18" charset="0"/>
                  </a:rPr>
                  <a:t>step_x = (STEP_RESOLUTION / D) *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o-RO" sz="1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ro-RO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  <a:ea typeface="Cambria Math" pitchFamily="18" charset="0"/>
                </a:endParaRPr>
              </a:p>
              <a:p>
                <a:pPr marL="109728" indent="0" algn="ctr">
                  <a:buNone/>
                </a:pPr>
                <a:r>
                  <a:rPr lang="ro-RO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itchFamily="49" charset="0"/>
                    <a:ea typeface="Cambria Math" pitchFamily="18" charset="0"/>
                  </a:rPr>
                  <a:t>step_</a:t>
                </a:r>
                <a:r>
                  <a:rPr 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itchFamily="49" charset="0"/>
                    <a:ea typeface="Cambria Math" pitchFamily="18" charset="0"/>
                  </a:rPr>
                  <a:t>y</a:t>
                </a:r>
                <a:r>
                  <a:rPr lang="ro-RO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itchFamily="49" charset="0"/>
                    <a:ea typeface="Cambria Math" pitchFamily="18" charset="0"/>
                  </a:rPr>
                  <a:t> </a:t>
                </a:r>
                <a:r>
                  <a:rPr lang="ro-RO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itchFamily="49" charset="0"/>
                    <a:ea typeface="Cambria Math" pitchFamily="18" charset="0"/>
                  </a:rPr>
                  <a:t>= (STEP_RESOLUTION / D) *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o-RO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ro-RO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𝑉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  <a:ea typeface="Cambria Math" pitchFamily="18" charset="0"/>
                </a:endParaRPr>
              </a:p>
              <a:p>
                <a:pPr marL="109728" indent="0" algn="ctr">
                  <a:buNone/>
                </a:pPr>
                <a:r>
                  <a:rPr lang="ro-RO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itchFamily="49" charset="0"/>
                    <a:ea typeface="Cambria Math" pitchFamily="18" charset="0"/>
                  </a:rPr>
                  <a:t>step_</a:t>
                </a:r>
                <a:r>
                  <a:rPr 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itchFamily="49" charset="0"/>
                    <a:ea typeface="Cambria Math" pitchFamily="18" charset="0"/>
                  </a:rPr>
                  <a:t>z</a:t>
                </a:r>
                <a:r>
                  <a:rPr lang="ro-RO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itchFamily="49" charset="0"/>
                    <a:ea typeface="Cambria Math" pitchFamily="18" charset="0"/>
                  </a:rPr>
                  <a:t> </a:t>
                </a:r>
                <a:r>
                  <a:rPr lang="ro-RO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itchFamily="49" charset="0"/>
                    <a:ea typeface="Cambria Math" pitchFamily="18" charset="0"/>
                  </a:rPr>
                  <a:t>= (STEP_RESOLUTION / D) *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o-RO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ro-RO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𝑉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ro-RO" sz="2400" dirty="0" smtClean="0">
                  <a:latin typeface="Consolas" pitchFamily="49" charset="0"/>
                  <a:ea typeface="Cambria Math" pitchFamily="18" charset="0"/>
                </a:endParaRPr>
              </a:p>
              <a:p>
                <a:pPr marL="109728" indent="0">
                  <a:buNone/>
                </a:pPr>
                <a:endParaRPr lang="ro-RO" sz="240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280920" cy="5733256"/>
              </a:xfrm>
              <a:blipFill rotWithShape="1">
                <a:blip r:embed="rId2"/>
                <a:stretch>
                  <a:fillRect t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43000"/>
          </a:xfrm>
        </p:spPr>
        <p:txBody>
          <a:bodyPr/>
          <a:lstStyle/>
          <a:p>
            <a:r>
              <a:rPr lang="ro-RO" dirty="0" smtClean="0"/>
              <a:t>Algoritmi</a:t>
            </a:r>
            <a:endParaRPr lang="en-US" dirty="0"/>
          </a:p>
        </p:txBody>
      </p:sp>
      <p:pic>
        <p:nvPicPr>
          <p:cNvPr id="9218" name="Picture 2" descr="D:\workspace\projects\licenta_cnc\docs\poze\pixeled_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49" y="3933056"/>
            <a:ext cx="4424714" cy="20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25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7332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ro-RO" sz="2400" dirty="0"/>
              <a:t> </a:t>
            </a:r>
            <a:r>
              <a:rPr lang="ro-RO" sz="2400" b="1" dirty="0" smtClean="0"/>
              <a:t>Interpolarea circulară (G02 și G03)</a:t>
            </a:r>
          </a:p>
          <a:p>
            <a:pPr marL="109728" indent="0">
              <a:buNone/>
            </a:pPr>
            <a:r>
              <a:rPr lang="ro-RO" sz="1800" dirty="0" smtClean="0"/>
              <a:t>Calculăm dacă punctul curent în care suntem este interiorul sau exteriorul cercului:</a:t>
            </a:r>
          </a:p>
          <a:p>
            <a:pPr marL="109728" indent="0" algn="ctr">
              <a:buNone/>
            </a:pPr>
            <a:r>
              <a:rPr lang="ro-RO" sz="1800" b="1" dirty="0" smtClean="0">
                <a:solidFill>
                  <a:schemeClr val="tx2"/>
                </a:solidFill>
                <a:latin typeface="Consolas" pitchFamily="49" charset="0"/>
              </a:rPr>
              <a:t>EXT</a:t>
            </a:r>
            <a:r>
              <a:rPr lang="en-US" sz="1800" b="1" dirty="0" smtClean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nsolas" pitchFamily="49" charset="0"/>
              </a:rPr>
              <a:t>= (</a:t>
            </a:r>
            <a:r>
              <a:rPr lang="en-US" sz="1800" b="1" dirty="0" err="1">
                <a:solidFill>
                  <a:schemeClr val="tx2"/>
                </a:solidFill>
                <a:latin typeface="Consolas" pitchFamily="49" charset="0"/>
              </a:rPr>
              <a:t>p.x</a:t>
            </a:r>
            <a:r>
              <a:rPr lang="en-US" sz="1800" b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ro-RO" sz="1800" b="1" dirty="0" smtClean="0">
                <a:solidFill>
                  <a:schemeClr val="tx2"/>
                </a:solidFill>
                <a:latin typeface="Consolas" pitchFamily="49" charset="0"/>
              </a:rPr>
              <a:t>-</a:t>
            </a:r>
            <a:r>
              <a:rPr lang="en-US" sz="1800" b="1" dirty="0" smtClean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Consolas" pitchFamily="49" charset="0"/>
              </a:rPr>
              <a:t>center.x</a:t>
            </a:r>
            <a:r>
              <a:rPr lang="en-US" sz="1800" b="1" dirty="0">
                <a:solidFill>
                  <a:schemeClr val="tx2"/>
                </a:solidFill>
                <a:latin typeface="Consolas" pitchFamily="49" charset="0"/>
              </a:rPr>
              <a:t>)</a:t>
            </a:r>
            <a:r>
              <a:rPr lang="en-US" sz="1800" b="1" baseline="30000" dirty="0">
                <a:solidFill>
                  <a:schemeClr val="tx2"/>
                </a:solidFill>
                <a:latin typeface="Consolas" pitchFamily="49" charset="0"/>
              </a:rPr>
              <a:t>2</a:t>
            </a:r>
            <a:r>
              <a:rPr lang="en-US" sz="1800" b="1" dirty="0">
                <a:solidFill>
                  <a:schemeClr val="tx2"/>
                </a:solidFill>
                <a:latin typeface="Consolas" pitchFamily="49" charset="0"/>
              </a:rPr>
              <a:t> + (</a:t>
            </a:r>
            <a:r>
              <a:rPr lang="en-US" sz="1800" b="1" dirty="0" err="1" smtClean="0">
                <a:solidFill>
                  <a:schemeClr val="tx2"/>
                </a:solidFill>
                <a:latin typeface="Consolas" pitchFamily="49" charset="0"/>
              </a:rPr>
              <a:t>p.y</a:t>
            </a:r>
            <a:r>
              <a:rPr lang="ro-RO" sz="1800" b="1" dirty="0" smtClean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ro-RO" sz="1800" b="1" dirty="0">
                <a:solidFill>
                  <a:schemeClr val="tx2"/>
                </a:solidFill>
                <a:latin typeface="Consolas" pitchFamily="49" charset="0"/>
              </a:rPr>
              <a:t>-</a:t>
            </a:r>
            <a:r>
              <a:rPr lang="ro-RO" sz="1800" b="1" dirty="0" smtClean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  <a:latin typeface="Consolas" pitchFamily="49" charset="0"/>
              </a:rPr>
              <a:t>center.y</a:t>
            </a:r>
            <a:r>
              <a:rPr lang="en-US" sz="1800" b="1" dirty="0" smtClean="0">
                <a:solidFill>
                  <a:schemeClr val="tx2"/>
                </a:solidFill>
                <a:latin typeface="Consolas" pitchFamily="49" charset="0"/>
              </a:rPr>
              <a:t>)</a:t>
            </a:r>
            <a:r>
              <a:rPr lang="en-US" sz="1800" b="1" baseline="30000" dirty="0" smtClean="0">
                <a:solidFill>
                  <a:schemeClr val="tx2"/>
                </a:solidFill>
                <a:latin typeface="Consolas" pitchFamily="49" charset="0"/>
              </a:rPr>
              <a:t>2</a:t>
            </a:r>
            <a:r>
              <a:rPr lang="en-US" sz="1800" b="1" dirty="0" smtClean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nsolas" pitchFamily="49" charset="0"/>
              </a:rPr>
              <a:t>– </a:t>
            </a:r>
            <a:r>
              <a:rPr lang="en-US" sz="1800" b="1" dirty="0" smtClean="0">
                <a:solidFill>
                  <a:schemeClr val="tx2"/>
                </a:solidFill>
                <a:latin typeface="Consolas" pitchFamily="49" charset="0"/>
              </a:rPr>
              <a:t>R</a:t>
            </a:r>
            <a:r>
              <a:rPr lang="en-US" sz="1800" b="1" baseline="30000" dirty="0" smtClean="0">
                <a:solidFill>
                  <a:schemeClr val="tx2"/>
                </a:solidFill>
                <a:latin typeface="Consolas" pitchFamily="49" charset="0"/>
              </a:rPr>
              <a:t>2</a:t>
            </a:r>
            <a:endParaRPr lang="ro-RO" sz="2400" dirty="0">
              <a:solidFill>
                <a:schemeClr val="tx2"/>
              </a:solidFill>
            </a:endParaRPr>
          </a:p>
          <a:p>
            <a:pPr marL="109728" indent="0">
              <a:buNone/>
            </a:pPr>
            <a:r>
              <a:rPr lang="ro-RO" sz="1800" dirty="0" smtClean="0"/>
              <a:t>Calculăm în ce cadran se află punctul curent:</a:t>
            </a:r>
          </a:p>
          <a:p>
            <a:pPr>
              <a:buFont typeface="Arial" pitchFamily="34" charset="0"/>
              <a:buChar char="•"/>
            </a:pPr>
            <a:r>
              <a:rPr lang="ro-RO" sz="1400" b="1" dirty="0" smtClean="0">
                <a:latin typeface="Consolas" pitchFamily="49" charset="0"/>
              </a:rPr>
              <a:t>Caz </a:t>
            </a:r>
            <a:r>
              <a:rPr lang="ro-RO" sz="1400" b="1" dirty="0">
                <a:latin typeface="Consolas" pitchFamily="49" charset="0"/>
              </a:rPr>
              <a:t>1</a:t>
            </a:r>
            <a:r>
              <a:rPr lang="ro-RO" sz="1400" dirty="0">
                <a:latin typeface="Consolas" pitchFamily="49" charset="0"/>
              </a:rPr>
              <a:t>: (</a:t>
            </a:r>
            <a:r>
              <a:rPr lang="ro-RO" sz="1400" dirty="0" err="1">
                <a:latin typeface="Consolas" pitchFamily="49" charset="0"/>
              </a:rPr>
              <a:t>p.x</a:t>
            </a:r>
            <a:r>
              <a:rPr lang="ro-RO" sz="1400" dirty="0">
                <a:latin typeface="Consolas" pitchFamily="49" charset="0"/>
              </a:rPr>
              <a:t> &lt; </a:t>
            </a:r>
            <a:r>
              <a:rPr lang="ro-RO" sz="1400" dirty="0" err="1">
                <a:latin typeface="Consolas" pitchFamily="49" charset="0"/>
              </a:rPr>
              <a:t>center.x</a:t>
            </a:r>
            <a:r>
              <a:rPr lang="ro-RO" sz="1400" dirty="0">
                <a:latin typeface="Consolas" pitchFamily="49" charset="0"/>
              </a:rPr>
              <a:t>) AND (</a:t>
            </a:r>
            <a:r>
              <a:rPr lang="ro-RO" sz="1400" dirty="0" err="1">
                <a:latin typeface="Consolas" pitchFamily="49" charset="0"/>
              </a:rPr>
              <a:t>p.y</a:t>
            </a:r>
            <a:r>
              <a:rPr lang="ro-RO" sz="1400" dirty="0">
                <a:latin typeface="Consolas" pitchFamily="49" charset="0"/>
              </a:rPr>
              <a:t> &gt; </a:t>
            </a:r>
            <a:r>
              <a:rPr lang="ro-RO" sz="1400" dirty="0" err="1">
                <a:latin typeface="Consolas" pitchFamily="49" charset="0"/>
              </a:rPr>
              <a:t>center.y</a:t>
            </a:r>
            <a:r>
              <a:rPr lang="ro-RO" sz="1400" dirty="0">
                <a:latin typeface="Consolas" pitchFamily="49" charset="0"/>
              </a:rPr>
              <a:t>) =&gt; </a:t>
            </a:r>
            <a:r>
              <a:rPr lang="ro-RO" sz="1400" b="1" dirty="0" smtClean="0">
                <a:latin typeface="Consolas" pitchFamily="49" charset="0"/>
              </a:rPr>
              <a:t>(</a:t>
            </a:r>
            <a:r>
              <a:rPr lang="ro-RO" sz="1400" b="1" dirty="0" err="1" smtClean="0">
                <a:latin typeface="Consolas" pitchFamily="49" charset="0"/>
              </a:rPr>
              <a:t>upper</a:t>
            </a:r>
            <a:r>
              <a:rPr lang="ro-RO" sz="1400" b="1" dirty="0" smtClean="0">
                <a:latin typeface="Consolas" pitchFamily="49" charset="0"/>
              </a:rPr>
              <a:t> </a:t>
            </a:r>
            <a:r>
              <a:rPr lang="ro-RO" sz="1400" b="1" dirty="0">
                <a:latin typeface="Consolas" pitchFamily="49" charset="0"/>
              </a:rPr>
              <a:t>left</a:t>
            </a:r>
            <a:r>
              <a:rPr lang="ro-RO" sz="1400" b="1" dirty="0" smtClean="0">
                <a:latin typeface="Consolas" pitchFamily="49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ro-RO" sz="1400" b="1" dirty="0" smtClean="0">
                <a:latin typeface="Consolas" pitchFamily="49" charset="0"/>
              </a:rPr>
              <a:t>Caz </a:t>
            </a:r>
            <a:r>
              <a:rPr lang="ro-RO" sz="1400" b="1" dirty="0">
                <a:latin typeface="Consolas" pitchFamily="49" charset="0"/>
              </a:rPr>
              <a:t>2</a:t>
            </a:r>
            <a:r>
              <a:rPr lang="ro-RO" sz="1400" dirty="0">
                <a:latin typeface="Consolas" pitchFamily="49" charset="0"/>
              </a:rPr>
              <a:t>: (</a:t>
            </a:r>
            <a:r>
              <a:rPr lang="ro-RO" sz="1400" dirty="0" err="1">
                <a:latin typeface="Consolas" pitchFamily="49" charset="0"/>
              </a:rPr>
              <a:t>p.x</a:t>
            </a:r>
            <a:r>
              <a:rPr lang="ro-RO" sz="1400" dirty="0">
                <a:latin typeface="Consolas" pitchFamily="49" charset="0"/>
              </a:rPr>
              <a:t> &gt; </a:t>
            </a:r>
            <a:r>
              <a:rPr lang="ro-RO" sz="1400" dirty="0" err="1">
                <a:latin typeface="Consolas" pitchFamily="49" charset="0"/>
              </a:rPr>
              <a:t>center.x</a:t>
            </a:r>
            <a:r>
              <a:rPr lang="ro-RO" sz="1400" dirty="0">
                <a:latin typeface="Consolas" pitchFamily="49" charset="0"/>
              </a:rPr>
              <a:t>) AND (</a:t>
            </a:r>
            <a:r>
              <a:rPr lang="ro-RO" sz="1400" dirty="0" err="1">
                <a:latin typeface="Consolas" pitchFamily="49" charset="0"/>
              </a:rPr>
              <a:t>p.y</a:t>
            </a:r>
            <a:r>
              <a:rPr lang="ro-RO" sz="1400" dirty="0">
                <a:latin typeface="Consolas" pitchFamily="49" charset="0"/>
              </a:rPr>
              <a:t> &gt; </a:t>
            </a:r>
            <a:r>
              <a:rPr lang="ro-RO" sz="1400" dirty="0" err="1">
                <a:latin typeface="Consolas" pitchFamily="49" charset="0"/>
              </a:rPr>
              <a:t>center.y</a:t>
            </a:r>
            <a:r>
              <a:rPr lang="ro-RO" sz="1400" dirty="0">
                <a:latin typeface="Consolas" pitchFamily="49" charset="0"/>
              </a:rPr>
              <a:t>) =&gt; </a:t>
            </a:r>
            <a:r>
              <a:rPr lang="ro-RO" sz="1400" b="1" dirty="0" smtClean="0">
                <a:latin typeface="Consolas" pitchFamily="49" charset="0"/>
              </a:rPr>
              <a:t>(</a:t>
            </a:r>
            <a:r>
              <a:rPr lang="ro-RO" sz="1400" b="1" dirty="0" err="1" smtClean="0">
                <a:latin typeface="Consolas" pitchFamily="49" charset="0"/>
              </a:rPr>
              <a:t>upper</a:t>
            </a:r>
            <a:r>
              <a:rPr lang="ro-RO" sz="1400" b="1" dirty="0" smtClean="0">
                <a:latin typeface="Consolas" pitchFamily="49" charset="0"/>
              </a:rPr>
              <a:t> </a:t>
            </a:r>
            <a:r>
              <a:rPr lang="ro-RO" sz="1400" b="1" dirty="0" err="1">
                <a:latin typeface="Consolas" pitchFamily="49" charset="0"/>
              </a:rPr>
              <a:t>right</a:t>
            </a:r>
            <a:r>
              <a:rPr lang="ro-RO" sz="1400" b="1" dirty="0" smtClean="0">
                <a:latin typeface="Consolas" pitchFamily="49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ro-RO" sz="1400" b="1" dirty="0" smtClean="0">
                <a:latin typeface="Consolas" pitchFamily="49" charset="0"/>
              </a:rPr>
              <a:t>Caz 3</a:t>
            </a:r>
            <a:r>
              <a:rPr lang="ro-RO" sz="1400" dirty="0">
                <a:latin typeface="Consolas" pitchFamily="49" charset="0"/>
              </a:rPr>
              <a:t>: (</a:t>
            </a:r>
            <a:r>
              <a:rPr lang="ro-RO" sz="1400" dirty="0" err="1">
                <a:latin typeface="Consolas" pitchFamily="49" charset="0"/>
              </a:rPr>
              <a:t>p.x</a:t>
            </a:r>
            <a:r>
              <a:rPr lang="ro-RO" sz="1400" dirty="0">
                <a:latin typeface="Consolas" pitchFamily="49" charset="0"/>
              </a:rPr>
              <a:t> &gt; </a:t>
            </a:r>
            <a:r>
              <a:rPr lang="ro-RO" sz="1400" dirty="0" err="1">
                <a:latin typeface="Consolas" pitchFamily="49" charset="0"/>
              </a:rPr>
              <a:t>center.x</a:t>
            </a:r>
            <a:r>
              <a:rPr lang="ro-RO" sz="1400" dirty="0">
                <a:latin typeface="Consolas" pitchFamily="49" charset="0"/>
              </a:rPr>
              <a:t>) AND (</a:t>
            </a:r>
            <a:r>
              <a:rPr lang="ro-RO" sz="1400" dirty="0" err="1">
                <a:latin typeface="Consolas" pitchFamily="49" charset="0"/>
              </a:rPr>
              <a:t>p.y</a:t>
            </a:r>
            <a:r>
              <a:rPr lang="ro-RO" sz="1400" dirty="0">
                <a:latin typeface="Consolas" pitchFamily="49" charset="0"/>
              </a:rPr>
              <a:t> &lt; </a:t>
            </a:r>
            <a:r>
              <a:rPr lang="ro-RO" sz="1400" dirty="0" err="1">
                <a:latin typeface="Consolas" pitchFamily="49" charset="0"/>
              </a:rPr>
              <a:t>center.y</a:t>
            </a:r>
            <a:r>
              <a:rPr lang="ro-RO" sz="1400" dirty="0">
                <a:latin typeface="Consolas" pitchFamily="49" charset="0"/>
              </a:rPr>
              <a:t>) =&gt; </a:t>
            </a:r>
            <a:r>
              <a:rPr lang="ro-RO" sz="1400" b="1" dirty="0" smtClean="0">
                <a:latin typeface="Consolas" pitchFamily="49" charset="0"/>
              </a:rPr>
              <a:t>(</a:t>
            </a:r>
            <a:r>
              <a:rPr lang="ro-RO" sz="1400" b="1" dirty="0" err="1" smtClean="0">
                <a:latin typeface="Consolas" pitchFamily="49" charset="0"/>
              </a:rPr>
              <a:t>lower</a:t>
            </a:r>
            <a:r>
              <a:rPr lang="ro-RO" sz="1400" b="1" dirty="0" smtClean="0">
                <a:latin typeface="Consolas" pitchFamily="49" charset="0"/>
              </a:rPr>
              <a:t> </a:t>
            </a:r>
            <a:r>
              <a:rPr lang="ro-RO" sz="1400" b="1" dirty="0" err="1">
                <a:latin typeface="Consolas" pitchFamily="49" charset="0"/>
              </a:rPr>
              <a:t>right</a:t>
            </a:r>
            <a:r>
              <a:rPr lang="ro-RO" sz="1400" b="1" dirty="0" smtClean="0">
                <a:latin typeface="Consolas" pitchFamily="49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ro-RO" sz="1400" b="1" dirty="0" smtClean="0">
                <a:latin typeface="Consolas" pitchFamily="49" charset="0"/>
              </a:rPr>
              <a:t>Caz </a:t>
            </a:r>
            <a:r>
              <a:rPr lang="ro-RO" sz="1400" b="1" dirty="0">
                <a:latin typeface="Consolas" pitchFamily="49" charset="0"/>
              </a:rPr>
              <a:t>4</a:t>
            </a:r>
            <a:r>
              <a:rPr lang="ro-RO" sz="1400" dirty="0">
                <a:latin typeface="Consolas" pitchFamily="49" charset="0"/>
              </a:rPr>
              <a:t>: (</a:t>
            </a:r>
            <a:r>
              <a:rPr lang="ro-RO" sz="1400" dirty="0" err="1">
                <a:latin typeface="Consolas" pitchFamily="49" charset="0"/>
              </a:rPr>
              <a:t>p.x</a:t>
            </a:r>
            <a:r>
              <a:rPr lang="ro-RO" sz="1400" dirty="0">
                <a:latin typeface="Consolas" pitchFamily="49" charset="0"/>
              </a:rPr>
              <a:t> &lt; </a:t>
            </a:r>
            <a:r>
              <a:rPr lang="ro-RO" sz="1400" dirty="0" err="1">
                <a:latin typeface="Consolas" pitchFamily="49" charset="0"/>
              </a:rPr>
              <a:t>center.x</a:t>
            </a:r>
            <a:r>
              <a:rPr lang="ro-RO" sz="1400" dirty="0">
                <a:latin typeface="Consolas" pitchFamily="49" charset="0"/>
              </a:rPr>
              <a:t>) AND (</a:t>
            </a:r>
            <a:r>
              <a:rPr lang="ro-RO" sz="1400" dirty="0" err="1">
                <a:latin typeface="Consolas" pitchFamily="49" charset="0"/>
              </a:rPr>
              <a:t>p.y</a:t>
            </a:r>
            <a:r>
              <a:rPr lang="ro-RO" sz="1400" dirty="0">
                <a:latin typeface="Consolas" pitchFamily="49" charset="0"/>
              </a:rPr>
              <a:t> &lt; </a:t>
            </a:r>
            <a:r>
              <a:rPr lang="ro-RO" sz="1400" dirty="0" err="1">
                <a:latin typeface="Consolas" pitchFamily="49" charset="0"/>
              </a:rPr>
              <a:t>center.y</a:t>
            </a:r>
            <a:r>
              <a:rPr lang="ro-RO" sz="1400" dirty="0">
                <a:latin typeface="Consolas" pitchFamily="49" charset="0"/>
              </a:rPr>
              <a:t>) =&gt; </a:t>
            </a:r>
            <a:r>
              <a:rPr lang="ro-RO" sz="1400" b="1" dirty="0" smtClean="0">
                <a:latin typeface="Consolas" pitchFamily="49" charset="0"/>
              </a:rPr>
              <a:t>(</a:t>
            </a:r>
            <a:r>
              <a:rPr lang="ro-RO" sz="1400" b="1" dirty="0" err="1" smtClean="0">
                <a:latin typeface="Consolas" pitchFamily="49" charset="0"/>
              </a:rPr>
              <a:t>lower</a:t>
            </a:r>
            <a:r>
              <a:rPr lang="ro-RO" sz="1400" b="1" dirty="0" smtClean="0">
                <a:latin typeface="Consolas" pitchFamily="49" charset="0"/>
              </a:rPr>
              <a:t> </a:t>
            </a:r>
            <a:r>
              <a:rPr lang="ro-RO" sz="1400" b="1" dirty="0">
                <a:latin typeface="Consolas" pitchFamily="49" charset="0"/>
              </a:rPr>
              <a:t>left)</a:t>
            </a:r>
            <a:endParaRPr lang="ro-RO" sz="1400" b="1" dirty="0" smtClean="0">
              <a:latin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43000"/>
          </a:xfrm>
        </p:spPr>
        <p:txBody>
          <a:bodyPr/>
          <a:lstStyle/>
          <a:p>
            <a:r>
              <a:rPr lang="ro-RO" dirty="0" smtClean="0"/>
              <a:t>Algoritmi</a:t>
            </a:r>
            <a:endParaRPr lang="en-US" dirty="0"/>
          </a:p>
        </p:txBody>
      </p:sp>
      <p:pic>
        <p:nvPicPr>
          <p:cNvPr id="10242" name="Picture 2" descr="D:\workspace\projects\licenta_cnc\docs\poze\circle_aproxim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36183"/>
            <a:ext cx="3347864" cy="302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1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o-RO" sz="2400" dirty="0" smtClean="0"/>
              <a:t>Funcționează</a:t>
            </a:r>
          </a:p>
          <a:p>
            <a:pPr>
              <a:buFont typeface="Wingdings" pitchFamily="2" charset="2"/>
              <a:buChar char="q"/>
            </a:pPr>
            <a:r>
              <a:rPr lang="ro-RO" sz="2400" dirty="0"/>
              <a:t>Compatibil cu multe </a:t>
            </a:r>
            <a:r>
              <a:rPr lang="ro-RO" sz="2400" dirty="0" err="1"/>
              <a:t>tool-uri</a:t>
            </a:r>
            <a:r>
              <a:rPr lang="ro-RO" sz="2400" dirty="0"/>
              <a:t> de conversie în </a:t>
            </a:r>
            <a:r>
              <a:rPr lang="ro-RO" sz="2400" dirty="0" smtClean="0"/>
              <a:t>GCODE</a:t>
            </a:r>
          </a:p>
          <a:p>
            <a:pPr>
              <a:buFont typeface="Wingdings" pitchFamily="2" charset="2"/>
              <a:buChar char="q"/>
            </a:pPr>
            <a:r>
              <a:rPr lang="ro-RO" sz="2400" dirty="0" smtClean="0"/>
              <a:t>Arhitectură software, hardware și mecanică modulară</a:t>
            </a:r>
          </a:p>
          <a:p>
            <a:pPr>
              <a:buFont typeface="Wingdings" pitchFamily="2" charset="2"/>
              <a:buChar char="q"/>
            </a:pPr>
            <a:r>
              <a:rPr lang="ro-RO" sz="2400" dirty="0" smtClean="0"/>
              <a:t>Ușor configurabil pe alte platforme carteziene</a:t>
            </a:r>
            <a:endParaRPr lang="ro-RO" sz="2000" dirty="0" smtClean="0"/>
          </a:p>
          <a:p>
            <a:pPr>
              <a:buFont typeface="Wingdings" pitchFamily="2" charset="2"/>
              <a:buChar char="q"/>
            </a:pPr>
            <a:r>
              <a:rPr lang="ro-RO" sz="2400" dirty="0" smtClean="0"/>
              <a:t>Resurse utilizate:</a:t>
            </a:r>
          </a:p>
          <a:p>
            <a:pPr lvl="1">
              <a:buFont typeface="Wingdings" pitchFamily="2" charset="2"/>
              <a:buChar char="§"/>
            </a:pPr>
            <a:r>
              <a:rPr lang="ro-RO" sz="1600" dirty="0" smtClean="0"/>
              <a:t>Pini: </a:t>
            </a:r>
            <a:r>
              <a:rPr lang="ro-RO" sz="1600" b="1" dirty="0" smtClean="0"/>
              <a:t>12 </a:t>
            </a:r>
            <a:r>
              <a:rPr lang="ro-RO" sz="1600" dirty="0" smtClean="0"/>
              <a:t>pini</a:t>
            </a:r>
            <a:r>
              <a:rPr lang="ro-RO" sz="1600" b="1" dirty="0" smtClean="0"/>
              <a:t> </a:t>
            </a:r>
            <a:r>
              <a:rPr lang="ro-RO" sz="1600" dirty="0" smtClean="0"/>
              <a:t>utilizați din totalul de </a:t>
            </a:r>
            <a:r>
              <a:rPr lang="ro-RO" sz="1600" b="1" dirty="0" smtClean="0"/>
              <a:t>20 </a:t>
            </a:r>
            <a:r>
              <a:rPr lang="ro-RO" sz="1600" dirty="0" smtClean="0"/>
              <a:t>pini GPIO</a:t>
            </a:r>
            <a:endParaRPr lang="ro-RO" sz="1600" b="1" dirty="0" smtClean="0"/>
          </a:p>
          <a:p>
            <a:pPr lvl="1">
              <a:buFont typeface="Wingdings" pitchFamily="2" charset="2"/>
              <a:buChar char="§"/>
            </a:pPr>
            <a:r>
              <a:rPr lang="ro-RO" sz="1600" dirty="0" smtClean="0"/>
              <a:t>Memorie:</a:t>
            </a:r>
            <a:endParaRPr lang="ro-RO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89002" y="4258941"/>
            <a:ext cx="472249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9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o-RO" dirty="0" smtClean="0"/>
              <a:t>Ce este Router un CNC?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1143000"/>
          </a:xfrm>
        </p:spPr>
        <p:txBody>
          <a:bodyPr/>
          <a:lstStyle/>
          <a:p>
            <a:r>
              <a:rPr lang="ro-RO" dirty="0" smtClean="0"/>
              <a:t>Introducere</a:t>
            </a:r>
            <a:endParaRPr lang="en-US" dirty="0"/>
          </a:p>
        </p:txBody>
      </p:sp>
      <p:pic>
        <p:nvPicPr>
          <p:cNvPr id="11268" name="Picture 4" descr="C:\Users\ciprian\Desktop\20190208_2029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54097" y="2030397"/>
            <a:ext cx="4940966" cy="37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30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628800"/>
            <a:ext cx="8579296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o-RO" sz="3200" b="1" dirty="0" smtClean="0"/>
              <a:t> Scurtă imagine de ansamblu</a:t>
            </a:r>
          </a:p>
          <a:p>
            <a:pPr>
              <a:buFont typeface="Wingdings" pitchFamily="2" charset="2"/>
              <a:buChar char="q"/>
            </a:pPr>
            <a:r>
              <a:rPr lang="ro-RO" sz="3200" b="1" dirty="0" smtClean="0"/>
              <a:t> Componente importante</a:t>
            </a:r>
          </a:p>
          <a:p>
            <a:pPr>
              <a:buFont typeface="Wingdings" pitchFamily="2" charset="2"/>
              <a:buChar char="q"/>
            </a:pPr>
            <a:r>
              <a:rPr lang="ro-RO" sz="3200" b="1" dirty="0" smtClean="0"/>
              <a:t> Limbajul GCODE</a:t>
            </a:r>
          </a:p>
          <a:p>
            <a:pPr>
              <a:buFont typeface="Wingdings" pitchFamily="2" charset="2"/>
              <a:buChar char="q"/>
            </a:pPr>
            <a:r>
              <a:rPr lang="ro-RO" sz="3200" b="1" dirty="0" smtClean="0"/>
              <a:t> Algoritmi</a:t>
            </a:r>
          </a:p>
          <a:p>
            <a:pPr>
              <a:buFont typeface="Wingdings" pitchFamily="2" charset="2"/>
              <a:buChar char="q"/>
            </a:pPr>
            <a:r>
              <a:rPr lang="ro-RO" sz="3200" b="1" dirty="0" smtClean="0"/>
              <a:t> Demo</a:t>
            </a:r>
          </a:p>
          <a:p>
            <a:pPr>
              <a:buFont typeface="Wingdings" pitchFamily="2" charset="2"/>
              <a:buChar char="q"/>
            </a:pPr>
            <a:r>
              <a:rPr lang="ro-RO" sz="3200" b="1" dirty="0" smtClean="0"/>
              <a:t> Concluzii</a:t>
            </a:r>
          </a:p>
          <a:p>
            <a:pPr>
              <a:buFont typeface="Wingdings" pitchFamily="2" charset="2"/>
              <a:buChar char="q"/>
            </a:pPr>
            <a:endParaRPr lang="ro-RO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2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o-RO" dirty="0" smtClean="0"/>
              <a:t>Scurtă imagine de ansamblu</a:t>
            </a:r>
            <a:endParaRPr lang="en-US" dirty="0"/>
          </a:p>
        </p:txBody>
      </p:sp>
      <p:pic>
        <p:nvPicPr>
          <p:cNvPr id="1027" name="Picture 3" descr="C:\Users\ciprian\Desktop\diagram_ansambl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4000" cy="503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7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ro-RO" sz="2800" b="1" dirty="0" smtClean="0"/>
              <a:t> Platforma Arduino Uno</a:t>
            </a:r>
          </a:p>
          <a:p>
            <a:pPr marL="109728" indent="0">
              <a:buNone/>
            </a:pPr>
            <a:endParaRPr lang="ro-RO" sz="2000" dirty="0" smtClean="0"/>
          </a:p>
          <a:p>
            <a:pPr marL="109728" indent="0">
              <a:buNone/>
            </a:pPr>
            <a:r>
              <a:rPr lang="ro-RO" sz="2000" u="sng" dirty="0" smtClean="0"/>
              <a:t>Specificații tehnice</a:t>
            </a:r>
            <a:r>
              <a:rPr lang="ro-RO" sz="2000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ro-RO" sz="1400" dirty="0"/>
              <a:t>m</a:t>
            </a:r>
            <a:r>
              <a:rPr lang="ro-RO" sz="1400" dirty="0" smtClean="0"/>
              <a:t>icrocontroller: </a:t>
            </a:r>
            <a:r>
              <a:rPr lang="ro-RO" sz="1400" b="1" dirty="0"/>
              <a:t>Atmega328P</a:t>
            </a:r>
            <a:endParaRPr lang="ro-RO" sz="1400" dirty="0" smtClean="0"/>
          </a:p>
          <a:p>
            <a:pPr>
              <a:buFont typeface="Wingdings" pitchFamily="2" charset="2"/>
              <a:buChar char="§"/>
            </a:pPr>
            <a:r>
              <a:rPr lang="vi-VN" sz="1400" dirty="0" smtClean="0"/>
              <a:t>frecvență: </a:t>
            </a:r>
            <a:r>
              <a:rPr lang="vi-VN" sz="1400" b="1" dirty="0"/>
              <a:t>16Mhz</a:t>
            </a:r>
          </a:p>
          <a:p>
            <a:pPr>
              <a:buFont typeface="Wingdings" pitchFamily="2" charset="2"/>
              <a:buChar char="§"/>
            </a:pPr>
            <a:r>
              <a:rPr lang="vi-VN" sz="1400" dirty="0" smtClean="0"/>
              <a:t>memorie </a:t>
            </a:r>
            <a:r>
              <a:rPr lang="vi-VN" sz="1400" dirty="0"/>
              <a:t>flash: </a:t>
            </a:r>
            <a:r>
              <a:rPr lang="vi-VN" sz="1400" b="1" dirty="0"/>
              <a:t>32KB</a:t>
            </a:r>
          </a:p>
          <a:p>
            <a:pPr>
              <a:buFont typeface="Wingdings" pitchFamily="2" charset="2"/>
              <a:buChar char="§"/>
            </a:pPr>
            <a:r>
              <a:rPr lang="vi-VN" sz="1400" dirty="0" smtClean="0"/>
              <a:t>memorie </a:t>
            </a:r>
            <a:r>
              <a:rPr lang="vi-VN" sz="1400" dirty="0"/>
              <a:t>SRAM: </a:t>
            </a:r>
            <a:r>
              <a:rPr lang="vi-VN" sz="1400" b="1" dirty="0"/>
              <a:t>2KB</a:t>
            </a:r>
          </a:p>
          <a:p>
            <a:pPr>
              <a:buFont typeface="Wingdings" pitchFamily="2" charset="2"/>
              <a:buChar char="§"/>
            </a:pPr>
            <a:r>
              <a:rPr lang="vi-VN" sz="1400" dirty="0" smtClean="0"/>
              <a:t>memorie </a:t>
            </a:r>
            <a:r>
              <a:rPr lang="vi-VN" sz="1400" dirty="0"/>
              <a:t>EEPROM: </a:t>
            </a:r>
            <a:r>
              <a:rPr lang="vi-VN" sz="1400" b="1" dirty="0"/>
              <a:t>1KB</a:t>
            </a:r>
          </a:p>
          <a:p>
            <a:pPr>
              <a:buFont typeface="Wingdings" pitchFamily="2" charset="2"/>
              <a:buChar char="§"/>
            </a:pPr>
            <a:r>
              <a:rPr lang="vi-VN" sz="1400" dirty="0" smtClean="0"/>
              <a:t>pini </a:t>
            </a:r>
            <a:r>
              <a:rPr lang="vi-VN" sz="1400" dirty="0"/>
              <a:t>digitali I/O: </a:t>
            </a:r>
            <a:r>
              <a:rPr lang="vi-VN" sz="1400" b="1" dirty="0"/>
              <a:t>14</a:t>
            </a:r>
          </a:p>
          <a:p>
            <a:pPr>
              <a:buFont typeface="Wingdings" pitchFamily="2" charset="2"/>
              <a:buChar char="§"/>
            </a:pPr>
            <a:r>
              <a:rPr lang="vi-VN" sz="1400" dirty="0" smtClean="0"/>
              <a:t>pini </a:t>
            </a:r>
            <a:r>
              <a:rPr lang="vi-VN" sz="1400" dirty="0"/>
              <a:t>analogici: </a:t>
            </a:r>
            <a:r>
              <a:rPr lang="vi-VN" sz="1400" b="1" dirty="0"/>
              <a:t>6</a:t>
            </a:r>
          </a:p>
          <a:p>
            <a:pPr>
              <a:buFont typeface="Wingdings" pitchFamily="2" charset="2"/>
              <a:buChar char="§"/>
            </a:pPr>
            <a:r>
              <a:rPr lang="ro-RO" sz="1400" dirty="0" smtClean="0"/>
              <a:t>tensiune </a:t>
            </a:r>
            <a:r>
              <a:rPr lang="ro-RO" sz="1400" dirty="0"/>
              <a:t>alimentare placă: </a:t>
            </a:r>
            <a:r>
              <a:rPr lang="ro-RO" sz="1400" b="1" dirty="0" smtClean="0"/>
              <a:t>7-20V</a:t>
            </a:r>
            <a:endParaRPr lang="ro-RO" sz="1400" dirty="0"/>
          </a:p>
          <a:p>
            <a:pPr>
              <a:buFont typeface="Wingdings" pitchFamily="2" charset="2"/>
              <a:buChar char="§"/>
            </a:pPr>
            <a:r>
              <a:rPr lang="ro-RO" sz="1400" dirty="0" smtClean="0"/>
              <a:t>tensiune </a:t>
            </a:r>
            <a:r>
              <a:rPr lang="ro-RO" sz="1400" dirty="0"/>
              <a:t>operare </a:t>
            </a:r>
            <a:r>
              <a:rPr lang="ro-RO" sz="1400" dirty="0" smtClean="0"/>
              <a:t>microcontroller</a:t>
            </a:r>
            <a:r>
              <a:rPr lang="ro-RO" sz="1400" dirty="0"/>
              <a:t>: </a:t>
            </a:r>
            <a:r>
              <a:rPr lang="ro-RO" sz="1400" b="1" dirty="0" smtClean="0"/>
              <a:t>5V</a:t>
            </a:r>
            <a:endParaRPr lang="ro-RO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o-RO" dirty="0" smtClean="0"/>
              <a:t>Componente importante</a:t>
            </a:r>
            <a:endParaRPr lang="en-US" dirty="0"/>
          </a:p>
        </p:txBody>
      </p:sp>
      <p:pic>
        <p:nvPicPr>
          <p:cNvPr id="2050" name="Picture 2" descr="D:\workspace\projects\licenta_cnc\docs\poze\arduino_u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04864"/>
            <a:ext cx="487908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ro-RO" sz="2800" b="1" dirty="0" smtClean="0"/>
              <a:t> CNC SHIELD</a:t>
            </a:r>
          </a:p>
          <a:p>
            <a:pPr marL="109728" indent="0">
              <a:buNone/>
            </a:pPr>
            <a:endParaRPr lang="ro-RO" sz="1800" b="1" dirty="0" smtClean="0"/>
          </a:p>
          <a:p>
            <a:pPr marL="109728" indent="0">
              <a:buNone/>
            </a:pPr>
            <a:endParaRPr lang="ro-RO" sz="1800" b="1" dirty="0"/>
          </a:p>
          <a:p>
            <a:pPr marL="109728" indent="0">
              <a:buNone/>
            </a:pPr>
            <a:endParaRPr lang="ro-RO" sz="1800" b="1" dirty="0" smtClean="0"/>
          </a:p>
          <a:p>
            <a:pPr marL="109728" indent="0">
              <a:buNone/>
            </a:pPr>
            <a:endParaRPr lang="ro-RO" sz="1800" b="1" dirty="0"/>
          </a:p>
          <a:p>
            <a:pPr marL="109728" indent="0">
              <a:buNone/>
            </a:pPr>
            <a:endParaRPr lang="ro-RO" sz="1800" b="1" dirty="0" smtClean="0"/>
          </a:p>
          <a:p>
            <a:pPr marL="109728" indent="0">
              <a:buNone/>
            </a:pPr>
            <a:endParaRPr lang="ro-RO" sz="1800" b="1" dirty="0" smtClean="0"/>
          </a:p>
          <a:p>
            <a:pPr marL="109728" indent="0">
              <a:buNone/>
            </a:pPr>
            <a:endParaRPr lang="ro-RO" sz="1800" b="1" dirty="0" smtClean="0"/>
          </a:p>
          <a:p>
            <a:pPr>
              <a:buFont typeface="Wingdings" pitchFamily="2" charset="2"/>
              <a:buChar char="q"/>
            </a:pPr>
            <a:r>
              <a:rPr lang="ro-RO" sz="2800" b="1" dirty="0" smtClean="0"/>
              <a:t> Drivere pentru motoarele pas cu pas</a:t>
            </a:r>
          </a:p>
          <a:p>
            <a:pPr marL="109728" indent="0">
              <a:buNone/>
            </a:pPr>
            <a:endParaRPr lang="ro-RO" sz="2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o-RO" dirty="0" smtClean="0"/>
              <a:t>Componente importante</a:t>
            </a:r>
            <a:endParaRPr lang="en-US" dirty="0"/>
          </a:p>
        </p:txBody>
      </p:sp>
      <p:pic>
        <p:nvPicPr>
          <p:cNvPr id="3074" name="Picture 2" descr="D:\workspace\projects\licenta_cnc\docs\poze\cnc_shield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6"/>
            <a:ext cx="3744416" cy="285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7686" y="2189042"/>
            <a:ext cx="3310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5478" indent="-285750" algn="just">
              <a:buFont typeface="Wingdings" pitchFamily="2" charset="2"/>
              <a:buChar char="§"/>
            </a:pPr>
            <a:r>
              <a:rPr lang="ro-RO" sz="1600" dirty="0"/>
              <a:t>Vine montat peste Arduino</a:t>
            </a:r>
            <a:r>
              <a:rPr lang="ro-RO" sz="1600" dirty="0" smtClean="0"/>
              <a:t>.</a:t>
            </a:r>
          </a:p>
          <a:p>
            <a:pPr marL="109728" algn="just"/>
            <a:r>
              <a:rPr lang="ro-RO" sz="1600" dirty="0" smtClean="0"/>
              <a:t> </a:t>
            </a:r>
            <a:endParaRPr lang="ro-RO" sz="1600" dirty="0"/>
          </a:p>
          <a:p>
            <a:pPr marL="395478" indent="-285750" algn="just">
              <a:buFont typeface="Wingdings" pitchFamily="2" charset="2"/>
              <a:buChar char="§"/>
            </a:pPr>
            <a:r>
              <a:rPr lang="ro-RO" sz="1600" dirty="0" smtClean="0"/>
              <a:t>Simplifică mult </a:t>
            </a:r>
            <a:r>
              <a:rPr lang="ro-RO" sz="1600" dirty="0"/>
              <a:t>conexiunile </a:t>
            </a:r>
            <a:r>
              <a:rPr lang="ro-RO" sz="1600" dirty="0" smtClean="0"/>
              <a:t>fizice.</a:t>
            </a:r>
            <a:endParaRPr lang="ro-RO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7686" y="4725144"/>
            <a:ext cx="3454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600" dirty="0" smtClean="0"/>
              <a:t>Componente special construite pentru a controla rotația precisă unui motor pas cu pas.</a:t>
            </a:r>
            <a:endParaRPr lang="en-US" sz="1600" dirty="0"/>
          </a:p>
        </p:txBody>
      </p:sp>
      <p:pic>
        <p:nvPicPr>
          <p:cNvPr id="3075" name="Picture 3" descr="D:\workspace\projects\licenta_cnc\docs\poze\driver_a498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4758747"/>
            <a:ext cx="1860679" cy="186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workspace\projects\licenta_cnc\docs\poze\driver_drv88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58748"/>
            <a:ext cx="1860679" cy="186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25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ro-RO" sz="2800" b="1" dirty="0" smtClean="0"/>
              <a:t> Motoare pas cu pas</a:t>
            </a:r>
          </a:p>
          <a:p>
            <a:pPr marL="109728" indent="0">
              <a:buNone/>
            </a:pPr>
            <a:endParaRPr lang="ro-RO" sz="1800" b="1" dirty="0" smtClean="0"/>
          </a:p>
          <a:p>
            <a:pPr marL="109728" indent="0">
              <a:buNone/>
            </a:pPr>
            <a:endParaRPr lang="ro-RO" sz="1800" b="1" dirty="0"/>
          </a:p>
          <a:p>
            <a:pPr marL="109728" indent="0">
              <a:buNone/>
            </a:pPr>
            <a:endParaRPr lang="ro-RO" sz="1800" b="1" dirty="0"/>
          </a:p>
          <a:p>
            <a:pPr marL="109728" indent="0">
              <a:buNone/>
            </a:pPr>
            <a:endParaRPr lang="ro-RO" sz="1800" b="1" dirty="0" smtClean="0"/>
          </a:p>
          <a:p>
            <a:pPr>
              <a:buFont typeface="Wingdings" pitchFamily="2" charset="2"/>
              <a:buChar char="q"/>
            </a:pPr>
            <a:r>
              <a:rPr lang="ro-RO" sz="2800" b="1" dirty="0" smtClean="0"/>
              <a:t> Șurub trapezoidal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o-RO" dirty="0" smtClean="0"/>
              <a:t>Componente importante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01616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algn="just"/>
            <a:r>
              <a:rPr lang="ro-RO" sz="1600" dirty="0" smtClean="0"/>
              <a:t>O rotație completă a motorului este efectuată în 200 de pași egali.</a:t>
            </a:r>
            <a:endParaRPr lang="ro-RO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7687" y="3789040"/>
            <a:ext cx="360094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600" dirty="0" smtClean="0"/>
              <a:t>O rotație completă deplasează piulița 8mm.</a:t>
            </a:r>
          </a:p>
          <a:p>
            <a:pPr algn="just"/>
            <a:endParaRPr lang="ro-RO" dirty="0" smtClean="0"/>
          </a:p>
          <a:p>
            <a:pPr algn="just"/>
            <a:endParaRPr lang="ro-RO" sz="1200" dirty="0" smtClean="0"/>
          </a:p>
          <a:p>
            <a:pPr algn="just"/>
            <a:endParaRPr lang="ro-RO" sz="1200" dirty="0"/>
          </a:p>
          <a:p>
            <a:pPr algn="just"/>
            <a:endParaRPr lang="ro-RO" sz="1200" dirty="0" smtClean="0"/>
          </a:p>
          <a:p>
            <a:pPr algn="just"/>
            <a:endParaRPr lang="ro-RO" sz="1200" dirty="0" smtClean="0"/>
          </a:p>
          <a:p>
            <a:pPr algn="just"/>
            <a:r>
              <a:rPr lang="ro-RO" sz="1200" dirty="0" smtClean="0"/>
              <a:t>Pentru cuplarea motorului</a:t>
            </a:r>
          </a:p>
          <a:p>
            <a:pPr algn="just"/>
            <a:r>
              <a:rPr lang="ro-RO" sz="1200" dirty="0" smtClean="0"/>
              <a:t>cu acest șurub am folosit:</a:t>
            </a:r>
            <a:endParaRPr lang="en-US" sz="1200" dirty="0"/>
          </a:p>
        </p:txBody>
      </p:sp>
      <p:pic>
        <p:nvPicPr>
          <p:cNvPr id="4098" name="Picture 2" descr="D:\workspace\projects\licenta_cnc\docs\poze\mo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59" y="764704"/>
            <a:ext cx="3210743" cy="321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workspace\projects\licenta_cnc\docs\poze\surub-trapezoidal-m8-pas-8m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220" y="3687409"/>
            <a:ext cx="2976382" cy="297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workspace\projects\licenta_cnc\docs\poze\hub_de_cuplaj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4653136"/>
            <a:ext cx="1674807" cy="16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1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o-RO" sz="2800" b="1" dirty="0" smtClean="0"/>
              <a:t>Sintaxa limbajului:</a:t>
            </a:r>
          </a:p>
          <a:p>
            <a:pPr marL="109728" indent="0" algn="ctr">
              <a:buNone/>
            </a:pPr>
            <a:r>
              <a:rPr lang="en-US" sz="2400" dirty="0"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G</a:t>
            </a:r>
            <a:r>
              <a:rPr lang="en-US" sz="2400" dirty="0">
                <a:latin typeface="Consolas" pitchFamily="49" charset="0"/>
              </a:rPr>
              <a:t>nn]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[</a:t>
            </a:r>
            <a:r>
              <a:rPr lang="en-US" sz="2400" b="1" dirty="0" smtClean="0">
                <a:latin typeface="Consolas" pitchFamily="49" charset="0"/>
              </a:rPr>
              <a:t>X</a:t>
            </a:r>
            <a:r>
              <a:rPr lang="en-US" sz="2400" dirty="0" smtClean="0">
                <a:latin typeface="Consolas" pitchFamily="49" charset="0"/>
              </a:rPr>
              <a:t>nn</a:t>
            </a:r>
            <a:r>
              <a:rPr lang="en-US" sz="2400" dirty="0">
                <a:latin typeface="Consolas" pitchFamily="49" charset="0"/>
              </a:rPr>
              <a:t>]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Y</a:t>
            </a:r>
            <a:r>
              <a:rPr lang="en-US" sz="2400" dirty="0">
                <a:latin typeface="Consolas" pitchFamily="49" charset="0"/>
              </a:rPr>
              <a:t>nn]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Z</a:t>
            </a:r>
            <a:r>
              <a:rPr lang="en-US" sz="2400" dirty="0">
                <a:latin typeface="Consolas" pitchFamily="49" charset="0"/>
              </a:rPr>
              <a:t>nn]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F</a:t>
            </a:r>
            <a:r>
              <a:rPr lang="en-US" sz="2400" dirty="0">
                <a:latin typeface="Consolas" pitchFamily="49" charset="0"/>
              </a:rPr>
              <a:t>nn]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M</a:t>
            </a:r>
            <a:r>
              <a:rPr lang="en-US" sz="2400" dirty="0">
                <a:latin typeface="Consolas" pitchFamily="49" charset="0"/>
              </a:rPr>
              <a:t>nn</a:t>
            </a:r>
            <a:r>
              <a:rPr lang="en-US" sz="2400" dirty="0" smtClean="0">
                <a:latin typeface="Consolas" pitchFamily="49" charset="0"/>
              </a:rPr>
              <a:t>]</a:t>
            </a:r>
            <a:endParaRPr lang="ro-RO" sz="2000" dirty="0" smtClean="0"/>
          </a:p>
          <a:p>
            <a:pPr marL="109728" indent="0">
              <a:buNone/>
            </a:pPr>
            <a:r>
              <a:rPr lang="ro-RO" sz="1400" dirty="0" smtClean="0"/>
              <a:t>Unde </a:t>
            </a:r>
            <a:r>
              <a:rPr lang="ro-RO" sz="1400" b="1" dirty="0" err="1"/>
              <a:t>nn</a:t>
            </a:r>
            <a:r>
              <a:rPr lang="ro-RO" sz="1400" b="1" dirty="0"/>
              <a:t> </a:t>
            </a:r>
            <a:r>
              <a:rPr lang="ro-RO" sz="1400" dirty="0"/>
              <a:t>reprezintă</a:t>
            </a:r>
            <a:r>
              <a:rPr lang="ro-RO" sz="1400" b="1" dirty="0"/>
              <a:t> </a:t>
            </a:r>
            <a:r>
              <a:rPr lang="ro-RO" sz="1400" dirty="0"/>
              <a:t>un </a:t>
            </a:r>
            <a:r>
              <a:rPr lang="ro-RO" sz="1400" dirty="0" smtClean="0"/>
              <a:t>număr. </a:t>
            </a:r>
            <a:r>
              <a:rPr lang="ro-RO" sz="1400" dirty="0"/>
              <a:t>P</a:t>
            </a:r>
            <a:r>
              <a:rPr lang="ro-RO" sz="1400" dirty="0" smtClean="0"/>
              <a:t>arantezele </a:t>
            </a:r>
            <a:r>
              <a:rPr lang="ro-RO" sz="1400" dirty="0"/>
              <a:t>pătrate </a:t>
            </a:r>
            <a:r>
              <a:rPr lang="ro-RO" sz="1400" dirty="0" smtClean="0"/>
              <a:t>sugerează că </a:t>
            </a:r>
            <a:r>
              <a:rPr lang="ro-RO" sz="1400" dirty="0"/>
              <a:t>anumite simboluri pot </a:t>
            </a:r>
            <a:r>
              <a:rPr lang="ro-RO" sz="1400" dirty="0" smtClean="0"/>
              <a:t>lipsi.</a:t>
            </a:r>
          </a:p>
          <a:p>
            <a:pPr marL="109728" indent="0">
              <a:buNone/>
            </a:pPr>
            <a:endParaRPr lang="ro-RO" sz="1400" dirty="0" smtClean="0"/>
          </a:p>
          <a:p>
            <a:pPr marL="109728" indent="0">
              <a:buNone/>
            </a:pPr>
            <a:endParaRPr lang="ro-RO" sz="1400" dirty="0" smtClean="0"/>
          </a:p>
          <a:p>
            <a:pPr>
              <a:buFont typeface="Wingdings" pitchFamily="2" charset="2"/>
              <a:buChar char="§"/>
            </a:pPr>
            <a:r>
              <a:rPr lang="ro-RO" sz="1800" dirty="0" smtClean="0"/>
              <a:t>G - simbol folosit pentru selectarea unei comenzi GCODE</a:t>
            </a:r>
          </a:p>
          <a:p>
            <a:pPr>
              <a:buFont typeface="Wingdings" pitchFamily="2" charset="2"/>
              <a:buChar char="§"/>
            </a:pPr>
            <a:r>
              <a:rPr lang="ro-RO" sz="1800" dirty="0" smtClean="0"/>
              <a:t>X, Y, Z – indică valorile pentru cele 3 coordonate în spațiul cartezian</a:t>
            </a:r>
          </a:p>
          <a:p>
            <a:pPr>
              <a:buFont typeface="Wingdings" pitchFamily="2" charset="2"/>
              <a:buChar char="§"/>
            </a:pPr>
            <a:r>
              <a:rPr lang="ro-RO" sz="1800" dirty="0" smtClean="0"/>
              <a:t>F – setează viteza de deplasare</a:t>
            </a:r>
          </a:p>
          <a:p>
            <a:pPr>
              <a:buFont typeface="Wingdings" pitchFamily="2" charset="2"/>
              <a:buChar char="§"/>
            </a:pPr>
            <a:r>
              <a:rPr lang="ro-RO" sz="1800" dirty="0" smtClean="0"/>
              <a:t>M -  alte funcții diverse</a:t>
            </a:r>
          </a:p>
          <a:p>
            <a:pPr marL="109728" indent="0">
              <a:buNone/>
            </a:pPr>
            <a:endParaRPr lang="ro-RO" sz="1800" dirty="0"/>
          </a:p>
          <a:p>
            <a:pPr marL="109728" indent="0">
              <a:buNone/>
            </a:pPr>
            <a:endParaRPr lang="ro-RO" sz="1800" dirty="0"/>
          </a:p>
          <a:p>
            <a:pPr marL="109728" indent="0">
              <a:buNone/>
            </a:pPr>
            <a:r>
              <a:rPr lang="ro-RO" sz="1800" dirty="0" smtClean="0"/>
              <a:t>Exemplu: </a:t>
            </a:r>
            <a:r>
              <a:rPr lang="ro-RO" sz="1800" b="1" dirty="0" smtClean="0"/>
              <a:t>G01  X40.15   Y20   Z0.05  F1000</a:t>
            </a:r>
            <a:endParaRPr lang="ro-RO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Limbajul GCODE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900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 </a:t>
            </a:r>
            <a:r>
              <a:rPr lang="ro-RO" sz="2000" b="1" dirty="0" smtClean="0"/>
              <a:t>G00 – </a:t>
            </a:r>
            <a:r>
              <a:rPr lang="ro-RO" sz="2000" dirty="0" smtClean="0"/>
              <a:t>mișcare liniară simplă</a:t>
            </a:r>
            <a:endParaRPr lang="ro-RO" sz="2000" b="1" dirty="0" smtClean="0"/>
          </a:p>
          <a:p>
            <a:pPr marL="109728" indent="0">
              <a:buNone/>
            </a:pPr>
            <a:endParaRPr lang="ro-RO" sz="2800" b="1" dirty="0" smtClean="0"/>
          </a:p>
          <a:p>
            <a:pPr marL="109728" indent="0">
              <a:buNone/>
            </a:pPr>
            <a:endParaRPr lang="ro-RO" sz="2800" b="1" dirty="0"/>
          </a:p>
          <a:p>
            <a:pPr marL="109728" indent="0">
              <a:buNone/>
            </a:pPr>
            <a:endParaRPr lang="ro-RO" sz="2800" b="1" dirty="0" smtClean="0"/>
          </a:p>
          <a:p>
            <a:pPr marL="109728" indent="0">
              <a:buNone/>
            </a:pPr>
            <a:endParaRPr lang="ro-RO" sz="2800" b="1" dirty="0"/>
          </a:p>
          <a:p>
            <a:pPr marL="109728" indent="0">
              <a:buNone/>
            </a:pPr>
            <a:endParaRPr lang="ro-RO" sz="2800" b="1" dirty="0" smtClean="0"/>
          </a:p>
          <a:p>
            <a:pPr>
              <a:buFont typeface="Wingdings" pitchFamily="2" charset="2"/>
              <a:buChar char="q"/>
            </a:pPr>
            <a:r>
              <a:rPr lang="ro-RO" sz="2000" b="1" dirty="0" smtClean="0"/>
              <a:t> G01 – </a:t>
            </a:r>
            <a:r>
              <a:rPr lang="ro-RO" sz="2000" dirty="0" smtClean="0"/>
              <a:t>mișcare de interpolare liniară</a:t>
            </a:r>
            <a:endParaRPr lang="ro-RO" sz="2000" b="1" dirty="0" smtClean="0"/>
          </a:p>
          <a:p>
            <a:pPr marL="109728" indent="0">
              <a:buNone/>
            </a:pPr>
            <a:endParaRPr lang="ro-RO" sz="2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43000"/>
          </a:xfrm>
        </p:spPr>
        <p:txBody>
          <a:bodyPr/>
          <a:lstStyle/>
          <a:p>
            <a:r>
              <a:rPr lang="ro-RO" dirty="0" smtClean="0"/>
              <a:t>Limbajul GCODE</a:t>
            </a:r>
            <a:endParaRPr lang="en-US" dirty="0"/>
          </a:p>
        </p:txBody>
      </p:sp>
      <p:pic>
        <p:nvPicPr>
          <p:cNvPr id="5122" name="Picture 2" descr="D:\workspace\projects\licenta_cnc\docs\poze\G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87200"/>
            <a:ext cx="3600400" cy="232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workspace\projects\licenta_cnc\docs\poze\G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149080"/>
            <a:ext cx="3600400" cy="232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29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574</TotalTime>
  <Words>781</Words>
  <Application>Microsoft Office PowerPoint</Application>
  <PresentationFormat>On-screen Show (4:3)</PresentationFormat>
  <Paragraphs>236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PowerPoint Presentation</vt:lpstr>
      <vt:lpstr>Introducere</vt:lpstr>
      <vt:lpstr>Cuprins</vt:lpstr>
      <vt:lpstr>Scurtă imagine de ansamblu</vt:lpstr>
      <vt:lpstr>Componente importante</vt:lpstr>
      <vt:lpstr>Componente importante</vt:lpstr>
      <vt:lpstr>Componente importante</vt:lpstr>
      <vt:lpstr>Limbajul GCODE</vt:lpstr>
      <vt:lpstr>Limbajul GCODE</vt:lpstr>
      <vt:lpstr>Limbajul GCODE</vt:lpstr>
      <vt:lpstr>Algoritmi</vt:lpstr>
      <vt:lpstr>Algoritmi</vt:lpstr>
      <vt:lpstr>Algoritmi</vt:lpstr>
      <vt:lpstr>Algoritmi</vt:lpstr>
      <vt:lpstr>Demo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Router CNC Arduino</dc:title>
  <dc:creator>ciprian</dc:creator>
  <cp:lastModifiedBy>Windows User</cp:lastModifiedBy>
  <cp:revision>43</cp:revision>
  <dcterms:created xsi:type="dcterms:W3CDTF">2019-02-08T10:09:25Z</dcterms:created>
  <dcterms:modified xsi:type="dcterms:W3CDTF">2019-02-08T19:53:40Z</dcterms:modified>
</cp:coreProperties>
</file>