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61" r:id="rId3"/>
    <p:sldId id="364" r:id="rId4"/>
    <p:sldId id="365" r:id="rId5"/>
    <p:sldId id="366" r:id="rId6"/>
    <p:sldId id="368" r:id="rId7"/>
    <p:sldId id="369" r:id="rId8"/>
    <p:sldId id="370" r:id="rId9"/>
    <p:sldId id="371" r:id="rId10"/>
    <p:sldId id="373" r:id="rId11"/>
    <p:sldId id="374" r:id="rId12"/>
    <p:sldId id="385" r:id="rId13"/>
    <p:sldId id="375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000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6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5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2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9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6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4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5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88428"/>
            <a:ext cx="12192000" cy="1646302"/>
          </a:xfrm>
        </p:spPr>
        <p:txBody>
          <a:bodyPr/>
          <a:lstStyle/>
          <a:p>
            <a:pPr algn="ctr"/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ELEMENTE AVANSATE DE PROGRAMARE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8902" y="4857656"/>
            <a:ext cx="7766936" cy="1096899"/>
          </a:xfrm>
        </p:spPr>
        <p:txBody>
          <a:bodyPr>
            <a:normAutofit/>
          </a:bodyPr>
          <a:lstStyle/>
          <a:p>
            <a:pPr algn="r"/>
            <a:r>
              <a:rPr lang="ro-RO" b="1" dirty="0" smtClean="0"/>
              <a:t>Conf.univ.dr</a:t>
            </a:r>
            <a:r>
              <a:rPr lang="ro-RO" b="1" dirty="0"/>
              <a:t>. Ana Cristina DĂSCĂLESCU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Fire de </a:t>
            </a:r>
            <a:r>
              <a:rPr lang="en-US" sz="4000" b="1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executare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ro-RO" b="1" dirty="0" smtClean="0">
                <a:solidFill>
                  <a:srgbClr val="0000CC"/>
                </a:solidFill>
              </a:rPr>
              <a:t>Procese vs. </a:t>
            </a:r>
            <a:r>
              <a:rPr lang="ro-RO" b="1" dirty="0" err="1" smtClean="0">
                <a:solidFill>
                  <a:srgbClr val="0000CC"/>
                </a:solidFill>
              </a:rPr>
              <a:t>thread-uri</a:t>
            </a:r>
            <a:endParaRPr lang="ro-RO" b="1" dirty="0" smtClean="0">
              <a:solidFill>
                <a:srgbClr val="0000CC"/>
              </a:solidFill>
            </a:endParaRP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2400" dirty="0" smtClean="0"/>
              <a:t>Un </a:t>
            </a:r>
            <a:r>
              <a:rPr lang="ro-RO" sz="2400" b="1" dirty="0">
                <a:solidFill>
                  <a:srgbClr val="00B050"/>
                </a:solidFill>
              </a:rPr>
              <a:t>proces</a:t>
            </a:r>
            <a:r>
              <a:rPr lang="ro-RO" sz="2400" dirty="0"/>
              <a:t> reprezintă o instanţa a unui program care </a:t>
            </a:r>
            <a:r>
              <a:rPr lang="ro-RO" sz="2400" dirty="0" smtClean="0"/>
              <a:t>rulează și </a:t>
            </a:r>
            <a:r>
              <a:rPr lang="ro-RO" sz="2400" dirty="0"/>
              <a:t>care are ataşat un anumit context de </a:t>
            </a:r>
            <a:r>
              <a:rPr lang="ro-RO" sz="2400" dirty="0" smtClean="0"/>
              <a:t>executare </a:t>
            </a:r>
            <a:r>
              <a:rPr lang="ro-RO" sz="2400" dirty="0"/>
              <a:t>(prioritate, </a:t>
            </a:r>
            <a:r>
              <a:rPr lang="ro-RO" sz="2400" dirty="0" smtClean="0"/>
              <a:t>spațiu </a:t>
            </a:r>
            <a:r>
              <a:rPr lang="ro-RO" sz="2400" dirty="0"/>
              <a:t>de memorie folosit </a:t>
            </a:r>
            <a:r>
              <a:rPr lang="ro-RO" sz="2400" dirty="0" smtClean="0"/>
              <a:t>etc.). 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2400" dirty="0" smtClean="0"/>
              <a:t>Un </a:t>
            </a:r>
            <a:r>
              <a:rPr lang="ro-RO" sz="2400" dirty="0"/>
              <a:t>sistem de operare </a:t>
            </a:r>
            <a:r>
              <a:rPr lang="ro-RO" sz="2400" dirty="0" err="1">
                <a:solidFill>
                  <a:srgbClr val="FF0000"/>
                </a:solidFill>
              </a:rPr>
              <a:t>multitasking</a:t>
            </a:r>
            <a:r>
              <a:rPr lang="ro-RO" sz="2400" dirty="0"/>
              <a:t> este unul in care pot fi rulate simultan mai multe </a:t>
            </a:r>
            <a:r>
              <a:rPr lang="ro-RO" sz="2400" dirty="0" smtClean="0"/>
              <a:t>procese.</a:t>
            </a:r>
          </a:p>
          <a:p>
            <a:pPr marL="0" lvl="0" indent="0" algn="just">
              <a:buNone/>
            </a:pPr>
            <a:endParaRPr lang="ro-RO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85" y="3247293"/>
            <a:ext cx="6600091" cy="320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Fire de </a:t>
            </a:r>
            <a:r>
              <a:rPr lang="en-US" sz="4000" b="1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executare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ro-RO" b="1" dirty="0" smtClean="0">
                <a:solidFill>
                  <a:srgbClr val="0000CC"/>
                </a:solidFill>
              </a:rPr>
              <a:t>Procese vs. </a:t>
            </a:r>
            <a:r>
              <a:rPr lang="ro-RO" b="1" dirty="0" err="1" smtClean="0">
                <a:solidFill>
                  <a:srgbClr val="0000CC"/>
                </a:solidFill>
              </a:rPr>
              <a:t>thread-uri</a:t>
            </a:r>
            <a:endParaRPr lang="ro-RO" b="1" dirty="0" smtClean="0">
              <a:solidFill>
                <a:srgbClr val="0000CC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 smtClean="0"/>
              <a:t>Un </a:t>
            </a:r>
            <a:r>
              <a:rPr lang="ro-RO" sz="2400" b="1" dirty="0">
                <a:solidFill>
                  <a:srgbClr val="00B050"/>
                </a:solidFill>
              </a:rPr>
              <a:t>fir de execuție </a:t>
            </a:r>
            <a:r>
              <a:rPr lang="ro-RO" sz="2400" dirty="0"/>
              <a:t>este o succesiune </a:t>
            </a:r>
            <a:r>
              <a:rPr lang="ro-RO" sz="2400" dirty="0" smtClean="0"/>
              <a:t>secvențială </a:t>
            </a:r>
            <a:r>
              <a:rPr lang="ro-RO" sz="2400" dirty="0"/>
              <a:t>de instrucțiuni care se </a:t>
            </a:r>
            <a:r>
              <a:rPr lang="ro-RO" sz="2400" dirty="0" smtClean="0"/>
              <a:t>execută în cadrul unui proces!!!</a:t>
            </a:r>
          </a:p>
          <a:p>
            <a:pPr marL="0" indent="0" algn="just">
              <a:buNone/>
            </a:pPr>
            <a:endParaRPr lang="ro-RO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9" y="2660771"/>
            <a:ext cx="5488134" cy="300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428" y="2901462"/>
            <a:ext cx="5915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Utlizare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Aplica</a:t>
            </a:r>
            <a:r>
              <a:rPr lang="ro-RO" dirty="0" smtClean="0"/>
              <a:t>ții</a:t>
            </a:r>
            <a:r>
              <a:rPr lang="en-US" dirty="0" smtClean="0"/>
              <a:t> </a:t>
            </a:r>
            <a:r>
              <a:rPr lang="ro-RO" dirty="0" smtClean="0"/>
              <a:t>în rețea de tip I/O.</a:t>
            </a:r>
          </a:p>
          <a:p>
            <a:pPr marL="0" lvl="0" indent="0" algn="just">
              <a:buNone/>
            </a:pPr>
            <a:endParaRPr lang="ro-RO" dirty="0" smtClean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R</a:t>
            </a:r>
            <a:r>
              <a:rPr lang="en-US" dirty="0" err="1" smtClean="0"/>
              <a:t>ealizarea</a:t>
            </a:r>
            <a:r>
              <a:rPr lang="en-US" dirty="0" smtClean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operatiuni</a:t>
            </a:r>
            <a:r>
              <a:rPr lang="en-US" dirty="0"/>
              <a:t> </a:t>
            </a:r>
            <a:r>
              <a:rPr lang="en-US" dirty="0" err="1"/>
              <a:t>consumatoare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, </a:t>
            </a:r>
            <a:r>
              <a:rPr lang="en-US" dirty="0" err="1"/>
              <a:t>pastrand</a:t>
            </a:r>
            <a:r>
              <a:rPr lang="en-US" dirty="0"/>
              <a:t> in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o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raspunde</a:t>
            </a:r>
            <a:r>
              <a:rPr lang="en-US" dirty="0"/>
              <a:t> la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(ex: la click </a:t>
            </a:r>
            <a:r>
              <a:rPr lang="en-US" dirty="0" err="1"/>
              <a:t>pe</a:t>
            </a:r>
            <a:r>
              <a:rPr lang="en-US" dirty="0"/>
              <a:t> un </a:t>
            </a:r>
            <a:r>
              <a:rPr lang="en-US" dirty="0" err="1"/>
              <a:t>buton</a:t>
            </a:r>
            <a:r>
              <a:rPr lang="en-US" dirty="0"/>
              <a:t> se </a:t>
            </a:r>
            <a:r>
              <a:rPr lang="en-US" dirty="0" err="1"/>
              <a:t>incepe</a:t>
            </a:r>
            <a:r>
              <a:rPr lang="en-US" dirty="0"/>
              <a:t> o </a:t>
            </a:r>
            <a:r>
              <a:rPr lang="en-US" dirty="0" err="1"/>
              <a:t>operatie</a:t>
            </a:r>
            <a:r>
              <a:rPr lang="en-US" dirty="0"/>
              <a:t> de </a:t>
            </a:r>
            <a:r>
              <a:rPr lang="en-US" dirty="0" err="1" smtClean="0"/>
              <a:t>durata</a:t>
            </a:r>
            <a:r>
              <a:rPr lang="en-US" dirty="0" smtClean="0"/>
              <a:t>)</a:t>
            </a:r>
            <a:endParaRPr lang="ro-RO" dirty="0" smtClean="0"/>
          </a:p>
          <a:p>
            <a:pPr marL="0" lvl="0" indent="0" algn="just">
              <a:buNone/>
            </a:pPr>
            <a:endParaRPr lang="ro-RO" dirty="0" smtClean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R</a:t>
            </a:r>
            <a:r>
              <a:rPr lang="en-US" dirty="0" err="1" smtClean="0"/>
              <a:t>ealizarea</a:t>
            </a:r>
            <a:r>
              <a:rPr lang="en-US" dirty="0" smtClean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operatiuni</a:t>
            </a:r>
            <a:r>
              <a:rPr lang="en-US" dirty="0"/>
              <a:t> </a:t>
            </a:r>
            <a:r>
              <a:rPr lang="en-US" dirty="0" err="1" smtClean="0"/>
              <a:t>simultan</a:t>
            </a:r>
            <a:r>
              <a:rPr lang="en-US" dirty="0" smtClean="0"/>
              <a:t>.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afisam</a:t>
            </a:r>
            <a:r>
              <a:rPr lang="en-US" dirty="0"/>
              <a:t> un progress bar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evidentiaza</a:t>
            </a:r>
            <a:r>
              <a:rPr lang="en-US" dirty="0"/>
              <a:t> </a:t>
            </a:r>
            <a:r>
              <a:rPr lang="en-US" dirty="0" err="1"/>
              <a:t>stadiul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cu </a:t>
            </a:r>
            <a:r>
              <a:rPr lang="en-US" dirty="0" err="1"/>
              <a:t>efectuarea</a:t>
            </a:r>
            <a:r>
              <a:rPr lang="en-US" dirty="0"/>
              <a:t> </a:t>
            </a:r>
            <a:r>
              <a:rPr lang="en-US" dirty="0" err="1" smtClean="0"/>
              <a:t>acesteia</a:t>
            </a:r>
            <a:endParaRPr lang="ro-RO" dirty="0" smtClean="0"/>
          </a:p>
          <a:p>
            <a:pPr lvl="0" algn="just">
              <a:buFont typeface="Wingdings" panose="05000000000000000000" pitchFamily="2" charset="2"/>
              <a:buChar char="Ø"/>
            </a:pPr>
            <a:endParaRPr lang="ro-RO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O</a:t>
            </a:r>
            <a:r>
              <a:rPr lang="en-US" dirty="0" err="1" smtClean="0"/>
              <a:t>ptimizarea</a:t>
            </a:r>
            <a:r>
              <a:rPr lang="en-US" dirty="0" smtClean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care </a:t>
            </a:r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multi-</a:t>
            </a:r>
            <a:r>
              <a:rPr lang="en-US" dirty="0" err="1"/>
              <a:t>procesor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thread-</a:t>
            </a:r>
            <a:r>
              <a:rPr lang="en-US" dirty="0" err="1"/>
              <a:t>uri</a:t>
            </a:r>
            <a:r>
              <a:rPr lang="en-US" dirty="0"/>
              <a:t> care </a:t>
            </a:r>
            <a:r>
              <a:rPr lang="ro-RO" dirty="0" smtClean="0"/>
              <a:t>se execută </a:t>
            </a:r>
            <a:r>
              <a:rPr lang="en-US" dirty="0" smtClean="0"/>
              <a:t>in </a:t>
            </a:r>
            <a:r>
              <a:rPr lang="en-US" dirty="0" err="1"/>
              <a:t>paralel</a:t>
            </a:r>
            <a:r>
              <a:rPr lang="en-US" dirty="0"/>
              <a:t> la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operatie</a:t>
            </a:r>
            <a:r>
              <a:rPr lang="en-US" dirty="0"/>
              <a:t> (ex: </a:t>
            </a:r>
            <a:r>
              <a:rPr lang="en-US" dirty="0" err="1"/>
              <a:t>calcule</a:t>
            </a:r>
            <a:r>
              <a:rPr lang="en-US" dirty="0"/>
              <a:t>/</a:t>
            </a:r>
            <a:r>
              <a:rPr lang="en-US" dirty="0" err="1"/>
              <a:t>statistici</a:t>
            </a:r>
            <a:r>
              <a:rPr lang="en-US" dirty="0"/>
              <a:t> </a:t>
            </a:r>
            <a:r>
              <a:rPr lang="en-US" dirty="0" err="1"/>
              <a:t>costisitoare</a:t>
            </a:r>
            <a:r>
              <a:rPr lang="en-US" dirty="0" smtClean="0"/>
              <a:t>)</a:t>
            </a:r>
            <a:r>
              <a:rPr lang="ro-RO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Crearea unui fir de executare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2600" dirty="0" smtClean="0"/>
              <a:t>Un </a:t>
            </a:r>
            <a:r>
              <a:rPr lang="ro-RO" sz="2600" b="1" dirty="0" smtClean="0"/>
              <a:t>fir de executare</a:t>
            </a:r>
            <a:r>
              <a:rPr lang="ro-RO" sz="2600" dirty="0" smtClean="0"/>
              <a:t> se poate realiza în două moduri: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600" dirty="0" smtClean="0"/>
              <a:t>prin extinderea clasei </a:t>
            </a:r>
            <a:r>
              <a:rPr lang="ro-RO" sz="2600" dirty="0" err="1" smtClean="0">
                <a:solidFill>
                  <a:srgbClr val="000099"/>
                </a:solidFill>
              </a:rPr>
              <a:t>Thread</a:t>
            </a:r>
            <a:endParaRPr lang="ro-RO" sz="2600" dirty="0" smtClean="0">
              <a:solidFill>
                <a:srgbClr val="000099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600" dirty="0" smtClean="0"/>
              <a:t>prin implementarea interfeței </a:t>
            </a:r>
            <a:r>
              <a:rPr lang="ro-RO" sz="2600" dirty="0" err="1" smtClean="0">
                <a:solidFill>
                  <a:srgbClr val="000099"/>
                </a:solidFill>
              </a:rPr>
              <a:t>Runnable</a:t>
            </a:r>
            <a:r>
              <a:rPr lang="ro-RO" sz="2600" dirty="0" smtClean="0"/>
              <a:t>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600" dirty="0" smtClean="0"/>
              <a:t>Etape pentru definirea unui fir de executare prin extinderea clasei </a:t>
            </a:r>
            <a:r>
              <a:rPr lang="ro-RO" sz="2600" dirty="0" err="1" smtClean="0">
                <a:solidFill>
                  <a:srgbClr val="000099"/>
                </a:solidFill>
              </a:rPr>
              <a:t>Thread</a:t>
            </a:r>
            <a:r>
              <a:rPr lang="ro-RO" sz="2600" dirty="0" smtClean="0">
                <a:solidFill>
                  <a:srgbClr val="000099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600" dirty="0" smtClean="0"/>
              <a:t>Crearea unei clase derivate din clasa </a:t>
            </a:r>
            <a:r>
              <a:rPr lang="ro-RO" sz="2600" dirty="0" err="1" smtClean="0"/>
              <a:t>Thread</a:t>
            </a:r>
            <a:r>
              <a:rPr lang="ro-RO" sz="2600" dirty="0" smtClean="0"/>
              <a:t>:</a:t>
            </a:r>
          </a:p>
          <a:p>
            <a:pPr marL="457200" lvl="1" indent="0">
              <a:buNone/>
            </a:pPr>
            <a:r>
              <a:rPr lang="ro-RO" sz="26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      public </a:t>
            </a:r>
            <a:r>
              <a:rPr lang="ro-RO" sz="2600" dirty="0" err="1" smtClean="0">
                <a:solidFill>
                  <a:srgbClr val="000099"/>
                </a:solidFill>
                <a:cs typeface="Courier New" panose="02070309020205020404" pitchFamily="49" charset="0"/>
              </a:rPr>
              <a:t>class</a:t>
            </a:r>
            <a:r>
              <a:rPr lang="ro-RO" sz="26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 </a:t>
            </a:r>
            <a:r>
              <a:rPr lang="ro-RO" sz="2600" dirty="0" err="1" smtClean="0">
                <a:solidFill>
                  <a:srgbClr val="000099"/>
                </a:solidFill>
                <a:cs typeface="Courier New" panose="02070309020205020404" pitchFamily="49" charset="0"/>
              </a:rPr>
              <a:t>FirExecutare</a:t>
            </a:r>
            <a:r>
              <a:rPr lang="ro-RO" sz="26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 </a:t>
            </a:r>
            <a:r>
              <a:rPr lang="ro-RO" sz="2600" dirty="0" err="1" smtClean="0">
                <a:solidFill>
                  <a:srgbClr val="000099"/>
                </a:solidFill>
                <a:cs typeface="Courier New" panose="02070309020205020404" pitchFamily="49" charset="0"/>
              </a:rPr>
              <a:t>extends</a:t>
            </a:r>
            <a:r>
              <a:rPr lang="ro-RO" sz="26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 </a:t>
            </a:r>
            <a:r>
              <a:rPr lang="ro-RO" sz="2600" dirty="0" err="1" smtClean="0">
                <a:solidFill>
                  <a:srgbClr val="000099"/>
                </a:solidFill>
                <a:cs typeface="Courier New" panose="02070309020205020404" pitchFamily="49" charset="0"/>
              </a:rPr>
              <a:t>Thread</a:t>
            </a:r>
            <a:r>
              <a:rPr lang="ro-RO" sz="26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ro-RO" sz="26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      public </a:t>
            </a:r>
            <a:r>
              <a:rPr lang="ro-RO" sz="2600" dirty="0" err="1" smtClean="0">
                <a:solidFill>
                  <a:srgbClr val="000099"/>
                </a:solidFill>
                <a:cs typeface="Courier New" panose="02070309020205020404" pitchFamily="49" charset="0"/>
              </a:rPr>
              <a:t>FirExecutare</a:t>
            </a:r>
            <a:r>
              <a:rPr lang="ro-RO" sz="26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(</a:t>
            </a:r>
            <a:r>
              <a:rPr lang="ro-RO" sz="2600" dirty="0" err="1" smtClean="0">
                <a:solidFill>
                  <a:srgbClr val="000099"/>
                </a:solidFill>
                <a:cs typeface="Courier New" panose="02070309020205020404" pitchFamily="49" charset="0"/>
              </a:rPr>
              <a:t>String</a:t>
            </a:r>
            <a:r>
              <a:rPr lang="ro-RO" sz="26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 </a:t>
            </a:r>
            <a:r>
              <a:rPr lang="ro-RO" sz="2600" dirty="0">
                <a:solidFill>
                  <a:srgbClr val="000099"/>
                </a:solidFill>
                <a:cs typeface="Courier New" panose="02070309020205020404" pitchFamily="49" charset="0"/>
              </a:rPr>
              <a:t>nume) {</a:t>
            </a:r>
          </a:p>
          <a:p>
            <a:pPr marL="457200" lvl="1" indent="0">
              <a:buNone/>
            </a:pPr>
            <a:r>
              <a:rPr lang="ro-RO" sz="2600" dirty="0" smtClean="0"/>
              <a:t>		// Apelăm </a:t>
            </a:r>
            <a:r>
              <a:rPr lang="ro-RO" sz="2600" dirty="0"/>
              <a:t>constructorul superclasei</a:t>
            </a:r>
          </a:p>
          <a:p>
            <a:pPr marL="457200" lvl="1" indent="0">
              <a:buNone/>
            </a:pPr>
            <a:r>
              <a:rPr lang="ro-RO" sz="26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		super(nume</a:t>
            </a:r>
            <a:r>
              <a:rPr lang="ro-RO" sz="2600" dirty="0">
                <a:solidFill>
                  <a:srgbClr val="000099"/>
                </a:solidFill>
                <a:cs typeface="Courier New" panose="02070309020205020404" pitchFamily="49" charset="0"/>
              </a:rPr>
              <a:t>);}</a:t>
            </a:r>
          </a:p>
          <a:p>
            <a:pPr marL="457200" lvl="1" indent="0">
              <a:buNone/>
            </a:pPr>
            <a:endParaRPr lang="ro-RO" sz="2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600" dirty="0" smtClean="0"/>
              <a:t>Suprascrierea metodei publice </a:t>
            </a:r>
            <a:r>
              <a:rPr lang="ro-RO" sz="2600" dirty="0" err="1" smtClean="0">
                <a:solidFill>
                  <a:srgbClr val="FF0000"/>
                </a:solidFill>
              </a:rPr>
              <a:t>run</a:t>
            </a:r>
            <a:r>
              <a:rPr lang="ro-RO" sz="2600" dirty="0" smtClean="0">
                <a:solidFill>
                  <a:srgbClr val="FF0000"/>
                </a:solidFill>
              </a:rPr>
              <a:t>()</a:t>
            </a:r>
            <a:r>
              <a:rPr lang="ro-RO" sz="2600" dirty="0" smtClean="0"/>
              <a:t>:</a:t>
            </a:r>
          </a:p>
          <a:p>
            <a:pPr marL="457200" lvl="1" indent="0">
              <a:buNone/>
            </a:pPr>
            <a:r>
              <a:rPr lang="ro-RO" sz="26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     public </a:t>
            </a:r>
            <a:r>
              <a:rPr lang="ro-RO" sz="2600" dirty="0" err="1">
                <a:solidFill>
                  <a:srgbClr val="000099"/>
                </a:solidFill>
                <a:cs typeface="Courier New" panose="02070309020205020404" pitchFamily="49" charset="0"/>
              </a:rPr>
              <a:t>void</a:t>
            </a:r>
            <a:r>
              <a:rPr lang="ro-RO" sz="2600" dirty="0">
                <a:solidFill>
                  <a:srgbClr val="000099"/>
                </a:solidFill>
                <a:cs typeface="Courier New" panose="02070309020205020404" pitchFamily="49" charset="0"/>
              </a:rPr>
              <a:t> </a:t>
            </a:r>
            <a:r>
              <a:rPr lang="ro-RO" sz="2600" dirty="0" err="1">
                <a:solidFill>
                  <a:srgbClr val="000099"/>
                </a:solidFill>
                <a:cs typeface="Courier New" panose="02070309020205020404" pitchFamily="49" charset="0"/>
              </a:rPr>
              <a:t>run</a:t>
            </a:r>
            <a:r>
              <a:rPr lang="ro-RO" sz="2600" dirty="0">
                <a:solidFill>
                  <a:srgbClr val="000099"/>
                </a:solidFill>
                <a:cs typeface="Courier New" panose="020703090202050204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ro-RO" sz="2600" dirty="0" smtClean="0"/>
              <a:t>			// </a:t>
            </a:r>
            <a:r>
              <a:rPr lang="ro-RO" sz="2600" dirty="0"/>
              <a:t>Codul firului de </a:t>
            </a:r>
            <a:r>
              <a:rPr lang="ro-RO" sz="2600" dirty="0" smtClean="0"/>
              <a:t>executare</a:t>
            </a:r>
            <a:endParaRPr lang="ro-RO" sz="2600" dirty="0"/>
          </a:p>
          <a:p>
            <a:pPr marL="457200" lvl="1" indent="0">
              <a:buNone/>
            </a:pPr>
            <a:r>
              <a:rPr lang="ro-RO" sz="26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			...}</a:t>
            </a:r>
            <a:endParaRPr lang="ro-RO" sz="2600" dirty="0">
              <a:solidFill>
                <a:srgbClr val="000099"/>
              </a:solidFill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o-RO" sz="2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600" dirty="0" err="1" smtClean="0"/>
              <a:t>Instanțierea</a:t>
            </a:r>
            <a:r>
              <a:rPr lang="ro-RO" sz="2600" dirty="0" smtClean="0"/>
              <a:t> unui obiect de tip </a:t>
            </a:r>
            <a:r>
              <a:rPr lang="ro-RO" sz="2600" dirty="0" err="1" smtClean="0">
                <a:solidFill>
                  <a:srgbClr val="000099"/>
                </a:solidFill>
              </a:rPr>
              <a:t>Thread</a:t>
            </a:r>
            <a:r>
              <a:rPr lang="ro-RO" sz="2600" dirty="0" smtClean="0"/>
              <a:t> folosind operatorul </a:t>
            </a:r>
            <a:r>
              <a:rPr lang="ro-RO" sz="2600" dirty="0" err="1" smtClean="0">
                <a:solidFill>
                  <a:srgbClr val="FF0000"/>
                </a:solidFill>
              </a:rPr>
              <a:t>new</a:t>
            </a:r>
            <a:endParaRPr lang="ro-RO" sz="26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600" dirty="0"/>
              <a:t>P</a:t>
            </a:r>
            <a:r>
              <a:rPr lang="ro-RO" sz="2600" dirty="0" smtClean="0"/>
              <a:t>ornirea firului de executare prin apelul metodei </a:t>
            </a:r>
            <a:r>
              <a:rPr lang="ro-RO" sz="2600" dirty="0" smtClean="0">
                <a:solidFill>
                  <a:srgbClr val="FF0000"/>
                </a:solidFill>
              </a:rPr>
              <a:t>start()</a:t>
            </a:r>
            <a:endParaRPr lang="ro-RO" sz="2600" b="1" dirty="0" smtClean="0">
              <a:solidFill>
                <a:srgbClr val="000099"/>
              </a:solidFill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5261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Clasa </a:t>
            </a:r>
            <a:r>
              <a:rPr lang="ro-RO" sz="4000" b="1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Un fir de </a:t>
            </a:r>
            <a:r>
              <a:rPr lang="ro-RO" dirty="0" smtClean="0"/>
              <a:t>executare </a:t>
            </a:r>
            <a:r>
              <a:rPr lang="ro-RO" dirty="0"/>
              <a:t>creat nu este automat pornit, lansarea </a:t>
            </a:r>
            <a:r>
              <a:rPr lang="ro-RO" dirty="0" smtClean="0"/>
              <a:t>sa </a:t>
            </a:r>
            <a:r>
              <a:rPr lang="ro-RO" dirty="0"/>
              <a:t>fiind </a:t>
            </a:r>
            <a:r>
              <a:rPr lang="ro-RO" dirty="0" smtClean="0"/>
              <a:t>realizată prin</a:t>
            </a:r>
            <a:r>
              <a:rPr lang="ro-RO" dirty="0"/>
              <a:t> </a:t>
            </a:r>
            <a:r>
              <a:rPr lang="ro-RO" dirty="0" smtClean="0"/>
              <a:t>apelul metodei </a:t>
            </a:r>
            <a:r>
              <a:rPr lang="ro-RO" b="1" dirty="0" smtClean="0">
                <a:solidFill>
                  <a:srgbClr val="000099"/>
                </a:solidFill>
              </a:rPr>
              <a:t>start</a:t>
            </a:r>
            <a:r>
              <a:rPr lang="ro-RO" dirty="0" smtClean="0"/>
              <a:t>, definită în clasa </a:t>
            </a:r>
            <a:r>
              <a:rPr lang="ro-RO" b="1" dirty="0" err="1" smtClean="0"/>
              <a:t>Thread</a:t>
            </a:r>
            <a:r>
              <a:rPr lang="ro-RO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sz="1600" dirty="0" smtClean="0"/>
          </a:p>
          <a:p>
            <a:pPr marL="457200" lvl="1" indent="0" algn="just">
              <a:buNone/>
            </a:pPr>
            <a:r>
              <a:rPr lang="ro-RO" dirty="0" smtClean="0"/>
              <a:t>// Creăm </a:t>
            </a:r>
            <a:r>
              <a:rPr lang="ro-RO" dirty="0"/>
              <a:t>firul de </a:t>
            </a:r>
            <a:r>
              <a:rPr lang="ro-RO" dirty="0" smtClean="0"/>
              <a:t>executare</a:t>
            </a:r>
            <a:endParaRPr lang="ro-RO" dirty="0"/>
          </a:p>
          <a:p>
            <a:pPr marL="457200" lvl="1" indent="0" algn="just">
              <a:buNone/>
            </a:pPr>
            <a:r>
              <a:rPr lang="ro-RO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FirExecutie</a:t>
            </a:r>
            <a:r>
              <a:rPr lang="ro-RO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 = </a:t>
            </a:r>
            <a:r>
              <a:rPr lang="ro-RO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FirExecutie</a:t>
            </a:r>
            <a:r>
              <a:rPr lang="ro-RO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("simplu");</a:t>
            </a:r>
          </a:p>
          <a:p>
            <a:pPr marL="457200" lvl="1" indent="0" algn="just">
              <a:buNone/>
            </a:pPr>
            <a:r>
              <a:rPr lang="ro-RO" dirty="0" smtClean="0"/>
              <a:t>// Lansăm în executare</a:t>
            </a:r>
            <a:endParaRPr lang="ro-RO" dirty="0"/>
          </a:p>
          <a:p>
            <a:pPr marL="457200" lvl="1" indent="0" algn="just">
              <a:buNone/>
            </a:pPr>
            <a:r>
              <a:rPr lang="ro-RO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fir.start</a:t>
            </a:r>
            <a:r>
              <a:rPr lang="ro-RO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sz="18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 smtClean="0"/>
              <a:t>Metoda </a:t>
            </a:r>
            <a:r>
              <a:rPr lang="ro-RO" b="1" dirty="0" err="1" smtClean="0">
                <a:solidFill>
                  <a:srgbClr val="000099"/>
                </a:solidFill>
              </a:rPr>
              <a:t>run</a:t>
            </a:r>
            <a:r>
              <a:rPr lang="ro-RO" b="1" dirty="0" smtClean="0">
                <a:solidFill>
                  <a:srgbClr val="000099"/>
                </a:solidFill>
              </a:rPr>
              <a:t>()</a:t>
            </a:r>
            <a:r>
              <a:rPr lang="ro-RO" dirty="0" smtClean="0"/>
              <a:t> din fir corespunde metodei </a:t>
            </a:r>
            <a:r>
              <a:rPr lang="ro-RO" b="1" dirty="0" err="1" smtClean="0">
                <a:solidFill>
                  <a:srgbClr val="000099"/>
                </a:solidFill>
              </a:rPr>
              <a:t>main</a:t>
            </a:r>
            <a:r>
              <a:rPr lang="ro-RO" b="1" dirty="0" smtClean="0">
                <a:solidFill>
                  <a:srgbClr val="000099"/>
                </a:solidFill>
              </a:rPr>
              <a:t>()</a:t>
            </a:r>
            <a:r>
              <a:rPr lang="ro-RO" dirty="0" smtClean="0"/>
              <a:t> a unei aplicații.</a:t>
            </a:r>
          </a:p>
          <a:p>
            <a:pPr marL="0" indent="0" algn="just">
              <a:buNone/>
            </a:pPr>
            <a:endParaRPr lang="ro-RO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 smtClean="0"/>
              <a:t>La pornirea firului de executare, acesta invocă metoda </a:t>
            </a:r>
            <a:r>
              <a:rPr lang="ro-RO" b="1" dirty="0" err="1" smtClean="0">
                <a:solidFill>
                  <a:srgbClr val="000099"/>
                </a:solidFill>
              </a:rPr>
              <a:t>run</a:t>
            </a:r>
            <a:r>
              <a:rPr lang="ro-RO" b="1" dirty="0" smtClean="0">
                <a:solidFill>
                  <a:srgbClr val="000099"/>
                </a:solidFill>
              </a:rPr>
              <a:t>()</a:t>
            </a:r>
            <a:r>
              <a:rPr lang="ro-RO" dirty="0" smtClean="0"/>
              <a:t>, iar atunci când procesul revine din metoda </a:t>
            </a:r>
            <a:r>
              <a:rPr lang="ro-RO" b="1" dirty="0" err="1" smtClean="0">
                <a:solidFill>
                  <a:srgbClr val="000099"/>
                </a:solidFill>
              </a:rPr>
              <a:t>run</a:t>
            </a:r>
            <a:r>
              <a:rPr lang="ro-RO" b="1" dirty="0" smtClean="0">
                <a:solidFill>
                  <a:srgbClr val="000099"/>
                </a:solidFill>
              </a:rPr>
              <a:t>()</a:t>
            </a:r>
            <a:r>
              <a:rPr lang="ro-RO" dirty="0" smtClean="0"/>
              <a:t> firul de executare este distrus.</a:t>
            </a:r>
          </a:p>
          <a:p>
            <a:pPr marL="0" indent="0" algn="just">
              <a:buNone/>
            </a:pPr>
            <a:endParaRPr lang="ro-RO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 smtClean="0"/>
              <a:t>În metoda </a:t>
            </a:r>
            <a:r>
              <a:rPr lang="ro-RO" b="1" dirty="0" err="1" smtClean="0">
                <a:solidFill>
                  <a:srgbClr val="000099"/>
                </a:solidFill>
              </a:rPr>
              <a:t>run</a:t>
            </a:r>
            <a:r>
              <a:rPr lang="ro-RO" b="1" dirty="0" smtClean="0">
                <a:solidFill>
                  <a:srgbClr val="000099"/>
                </a:solidFill>
              </a:rPr>
              <a:t>()</a:t>
            </a:r>
            <a:r>
              <a:rPr lang="ro-RO" dirty="0" smtClean="0"/>
              <a:t> se definește codul care trebuie executat în paralel cu programul principal.</a:t>
            </a:r>
          </a:p>
        </p:txBody>
      </p:sp>
    </p:spTree>
    <p:extLst>
      <p:ext uri="{BB962C8B-B14F-4D97-AF65-F5344CB8AC3E}">
        <p14:creationId xmlns:p14="http://schemas.microsoft.com/office/powerpoint/2010/main" val="834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Clasa </a:t>
            </a:r>
            <a:r>
              <a:rPr lang="ro-RO" sz="4000" b="1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- </a:t>
            </a:r>
            <a:r>
              <a:rPr lang="en-US" sz="4000" b="1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Exemplu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CC"/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 smtClean="0"/>
              <a:t>Fire_execut</a:t>
            </a:r>
            <a:r>
              <a:rPr lang="ro-RO" dirty="0" smtClean="0"/>
              <a:t>are</a:t>
            </a:r>
            <a:r>
              <a:rPr lang="en-US" dirty="0" smtClean="0"/>
              <a:t>_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CC"/>
                </a:solidFill>
              </a:rPr>
              <a:t>public static void main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CC"/>
                </a:solidFill>
              </a:rPr>
              <a:t> String 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/>
              <a:t>[]) { </a:t>
            </a:r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Afisare</a:t>
            </a:r>
            <a:r>
              <a:rPr lang="en-US" dirty="0" smtClean="0"/>
              <a:t> </a:t>
            </a:r>
            <a:r>
              <a:rPr lang="en-US" dirty="0"/>
              <a:t>fir1 , </a:t>
            </a:r>
            <a:r>
              <a:rPr lang="en-US" dirty="0" smtClean="0"/>
              <a:t>fir2 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		fir1 </a:t>
            </a:r>
            <a:r>
              <a:rPr lang="en-US" dirty="0"/>
              <a:t>= </a:t>
            </a:r>
            <a:r>
              <a:rPr lang="en-US" dirty="0">
                <a:solidFill>
                  <a:srgbClr val="000099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Afisare</a:t>
            </a:r>
            <a:r>
              <a:rPr lang="en-US" dirty="0"/>
              <a:t> (-100, 0 , 5); // </a:t>
            </a:r>
            <a:r>
              <a:rPr lang="en-US" dirty="0" err="1" smtClean="0"/>
              <a:t>Numar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n-US" dirty="0" smtClean="0"/>
              <a:t>-100 </a:t>
            </a:r>
            <a:r>
              <a:rPr lang="en-US" dirty="0"/>
              <a:t>la 0</a:t>
            </a:r>
            <a:r>
              <a:rPr lang="en-US" dirty="0" smtClean="0"/>
              <a:t> </a:t>
            </a:r>
            <a:r>
              <a:rPr lang="en-US" dirty="0"/>
              <a:t>cu </a:t>
            </a:r>
            <a:r>
              <a:rPr lang="en-US" dirty="0" err="1"/>
              <a:t>pasul</a:t>
            </a:r>
            <a:r>
              <a:rPr lang="en-US" dirty="0"/>
              <a:t> 5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		fir2 </a:t>
            </a:r>
            <a:r>
              <a:rPr lang="en-US" dirty="0"/>
              <a:t>= </a:t>
            </a:r>
            <a:r>
              <a:rPr lang="en-US" dirty="0">
                <a:solidFill>
                  <a:srgbClr val="000099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Afisare</a:t>
            </a:r>
            <a:r>
              <a:rPr lang="en-US" dirty="0"/>
              <a:t> (0, 100 , 5); // </a:t>
            </a:r>
            <a:r>
              <a:rPr lang="en-US" dirty="0" err="1" smtClean="0"/>
              <a:t>Numar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de la 0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smtClean="0"/>
              <a:t>100 </a:t>
            </a:r>
            <a:r>
              <a:rPr lang="en-US" dirty="0"/>
              <a:t>cu </a:t>
            </a:r>
            <a:r>
              <a:rPr lang="en-US" dirty="0" err="1"/>
              <a:t>pasul</a:t>
            </a:r>
            <a:r>
              <a:rPr lang="en-US" dirty="0"/>
              <a:t> 5</a:t>
            </a:r>
            <a:r>
              <a:rPr lang="en-US" dirty="0" smtClean="0"/>
              <a:t>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 	fir1.</a:t>
            </a:r>
            <a:r>
              <a:rPr lang="en-US" dirty="0" smtClean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; </a:t>
            </a:r>
            <a:r>
              <a:rPr lang="en-US" dirty="0" smtClean="0"/>
              <a:t>fir2.</a:t>
            </a:r>
            <a:r>
              <a:rPr lang="en-US" dirty="0" smtClean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; </a:t>
            </a: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CC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Afisare</a:t>
            </a:r>
            <a:r>
              <a:rPr lang="en-US" dirty="0"/>
              <a:t> extends </a:t>
            </a:r>
            <a:r>
              <a:rPr lang="en-US" dirty="0">
                <a:solidFill>
                  <a:srgbClr val="0000CC"/>
                </a:solidFill>
              </a:rPr>
              <a:t>Thread </a:t>
            </a:r>
          </a:p>
          <a:p>
            <a:pPr marL="0" indent="0" algn="just">
              <a:buNone/>
            </a:pPr>
            <a:r>
              <a:rPr lang="en-US" dirty="0"/>
              <a:t>{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private </a:t>
            </a:r>
            <a:r>
              <a:rPr lang="en-US" dirty="0" err="1">
                <a:solidFill>
                  <a:srgbClr val="0000CC"/>
                </a:solidFill>
              </a:rPr>
              <a:t>int</a:t>
            </a:r>
            <a:r>
              <a:rPr lang="en-US" dirty="0"/>
              <a:t> a, b, pas;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Afisare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b, </a:t>
            </a:r>
            <a:r>
              <a:rPr lang="en-US" dirty="0" err="1"/>
              <a:t>int</a:t>
            </a:r>
            <a:r>
              <a:rPr lang="en-US" dirty="0"/>
              <a:t> pas ) </a:t>
            </a:r>
          </a:p>
          <a:p>
            <a:pPr marL="0" indent="0" algn="just">
              <a:buNone/>
            </a:pPr>
            <a:r>
              <a:rPr lang="en-US" dirty="0" smtClean="0"/>
              <a:t>    { </a:t>
            </a:r>
            <a:r>
              <a:rPr lang="en-US" dirty="0" err="1" smtClean="0">
                <a:solidFill>
                  <a:srgbClr val="0000CC"/>
                </a:solidFill>
              </a:rPr>
              <a:t>this</a:t>
            </a:r>
            <a:r>
              <a:rPr lang="en-US" dirty="0" err="1" smtClean="0"/>
              <a:t>.a</a:t>
            </a:r>
            <a:r>
              <a:rPr lang="en-US" dirty="0" smtClean="0"/>
              <a:t> </a:t>
            </a:r>
            <a:r>
              <a:rPr lang="en-US" dirty="0"/>
              <a:t>= a; </a:t>
            </a:r>
            <a:r>
              <a:rPr lang="en-US" sz="2900" dirty="0" err="1" smtClean="0">
                <a:solidFill>
                  <a:srgbClr val="0000CC"/>
                </a:solidFill>
              </a:rPr>
              <a:t>this</a:t>
            </a:r>
            <a:r>
              <a:rPr lang="en-US" dirty="0" err="1" smtClean="0"/>
              <a:t>.b</a:t>
            </a:r>
            <a:r>
              <a:rPr lang="en-US" dirty="0" smtClean="0"/>
              <a:t> </a:t>
            </a:r>
            <a:r>
              <a:rPr lang="en-US" dirty="0"/>
              <a:t>= b; </a:t>
            </a:r>
            <a:r>
              <a:rPr lang="en-US" sz="2900" dirty="0" smtClean="0">
                <a:solidFill>
                  <a:srgbClr val="0000CC"/>
                </a:solidFill>
              </a:rPr>
              <a:t>this</a:t>
            </a:r>
            <a:r>
              <a:rPr lang="en-US" dirty="0" smtClean="0"/>
              <a:t>.pas </a:t>
            </a:r>
            <a:r>
              <a:rPr lang="en-US" dirty="0"/>
              <a:t>= pas; } </a:t>
            </a:r>
          </a:p>
          <a:p>
            <a:pPr marL="0" indent="0" algn="just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00CC"/>
                </a:solidFill>
              </a:rPr>
              <a:t>public void </a:t>
            </a:r>
            <a:r>
              <a:rPr lang="en-US" dirty="0">
                <a:solidFill>
                  <a:srgbClr val="FF0000"/>
                </a:solidFill>
              </a:rPr>
              <a:t>run () </a:t>
            </a:r>
          </a:p>
          <a:p>
            <a:pPr marL="0" indent="0" algn="just">
              <a:buNone/>
            </a:pPr>
            <a:r>
              <a:rPr lang="en-US" dirty="0"/>
              <a:t>     { </a:t>
            </a:r>
          </a:p>
          <a:p>
            <a:pPr marL="0" indent="0" algn="just">
              <a:buNone/>
            </a:pPr>
            <a:r>
              <a:rPr lang="en-US" dirty="0"/>
              <a:t>       </a:t>
            </a:r>
            <a:r>
              <a:rPr lang="en-US" sz="2900" dirty="0">
                <a:solidFill>
                  <a:srgbClr val="0000CC"/>
                </a:solidFill>
              </a:rPr>
              <a:t>for</a:t>
            </a:r>
            <a:r>
              <a:rPr lang="en-US" dirty="0"/>
              <a:t> (</a:t>
            </a:r>
            <a:r>
              <a:rPr lang="en-US" sz="2900" dirty="0" err="1">
                <a:solidFill>
                  <a:srgbClr val="0000CC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a; </a:t>
            </a:r>
            <a:r>
              <a:rPr lang="en-US" dirty="0" err="1"/>
              <a:t>i</a:t>
            </a:r>
            <a:r>
              <a:rPr lang="en-US" dirty="0"/>
              <a:t> &lt;= b; </a:t>
            </a:r>
            <a:r>
              <a:rPr lang="en-US" dirty="0" err="1"/>
              <a:t>i</a:t>
            </a:r>
            <a:r>
              <a:rPr lang="en-US" dirty="0"/>
              <a:t> += pas)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99"/>
                </a:solidFill>
              </a:rPr>
              <a:t>       </a:t>
            </a:r>
            <a:r>
              <a:rPr lang="en-US" dirty="0" err="1" smtClean="0">
                <a:solidFill>
                  <a:srgbClr val="000099"/>
                </a:solidFill>
              </a:rPr>
              <a:t>System.out.print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" " ); </a:t>
            </a:r>
            <a:r>
              <a:rPr lang="en-US" dirty="0" smtClean="0"/>
              <a:t>}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}</a:t>
            </a:r>
            <a:endParaRPr lang="ro-RO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963508" y="2766646"/>
            <a:ext cx="2813537" cy="1011977"/>
          </a:xfrm>
          <a:prstGeom prst="wedgeRectCallout">
            <a:avLst>
              <a:gd name="adj1" fmla="val -123775"/>
              <a:gd name="adj2" fmla="val -56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Se cere crearea și pornirea unui nou fir de executare</a:t>
            </a:r>
            <a:endParaRPr lang="ro-RO" dirty="0"/>
          </a:p>
        </p:txBody>
      </p:sp>
      <p:sp>
        <p:nvSpPr>
          <p:cNvPr id="5" name="Rectangular Callout 4"/>
          <p:cNvSpPr/>
          <p:nvPr/>
        </p:nvSpPr>
        <p:spPr>
          <a:xfrm>
            <a:off x="6963508" y="4109971"/>
            <a:ext cx="2813537" cy="1011977"/>
          </a:xfrm>
          <a:prstGeom prst="wedgeRectCallout">
            <a:avLst>
              <a:gd name="adj1" fmla="val -208775"/>
              <a:gd name="adj2" fmla="val 476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Cele două fire de executare rulează concomitent</a:t>
            </a:r>
            <a:endParaRPr lang="ro-RO" dirty="0"/>
          </a:p>
        </p:txBody>
      </p:sp>
      <p:sp>
        <p:nvSpPr>
          <p:cNvPr id="6" name="Rectangular Callout 5"/>
          <p:cNvSpPr/>
          <p:nvPr/>
        </p:nvSpPr>
        <p:spPr>
          <a:xfrm>
            <a:off x="6412523" y="5684656"/>
            <a:ext cx="5064369" cy="1011977"/>
          </a:xfrm>
          <a:prstGeom prst="wedgeRectCallout">
            <a:avLst>
              <a:gd name="adj1" fmla="val -132525"/>
              <a:gd name="adj2" fmla="val -68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Ieșire posibilă:</a:t>
            </a:r>
          </a:p>
          <a:p>
            <a:pPr algn="ctr"/>
            <a:r>
              <a:rPr lang="ro-RO" dirty="0"/>
              <a:t>-100 -95 0 5 10 -90 15 -85 -80 20 25 30 35 -75 40 45 </a:t>
            </a:r>
          </a:p>
        </p:txBody>
      </p:sp>
    </p:spTree>
    <p:extLst>
      <p:ext uri="{BB962C8B-B14F-4D97-AF65-F5344CB8AC3E}">
        <p14:creationId xmlns:p14="http://schemas.microsoft.com/office/powerpoint/2010/main" val="12006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Interfața Runnable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 smtClean="0">
                <a:cs typeface="Courier New" panose="02070309020205020404" pitchFamily="49" charset="0"/>
              </a:rPr>
              <a:t>Interfața </a:t>
            </a:r>
            <a:r>
              <a:rPr lang="ro-RO" b="1" dirty="0" err="1" smtClean="0">
                <a:solidFill>
                  <a:srgbClr val="0000CC"/>
                </a:solidFill>
                <a:cs typeface="Courier New" panose="02070309020205020404" pitchFamily="49" charset="0"/>
              </a:rPr>
              <a:t>Runnable</a:t>
            </a:r>
            <a:r>
              <a:rPr lang="ro-RO" dirty="0" smtClean="0">
                <a:cs typeface="Courier New" panose="02070309020205020404" pitchFamily="49" charset="0"/>
              </a:rPr>
              <a:t> descrie metoda </a:t>
            </a:r>
            <a:r>
              <a:rPr lang="ro-RO" b="1" dirty="0" err="1" smtClean="0">
                <a:solidFill>
                  <a:srgbClr val="0000CC"/>
                </a:solidFill>
                <a:cs typeface="Courier New" panose="02070309020205020404" pitchFamily="49" charset="0"/>
              </a:rPr>
              <a:t>run</a:t>
            </a:r>
            <a:r>
              <a:rPr lang="ro-RO" b="1" dirty="0" smtClean="0">
                <a:solidFill>
                  <a:srgbClr val="0000CC"/>
                </a:solidFill>
                <a:cs typeface="Courier New" panose="02070309020205020404" pitchFamily="49" charset="0"/>
              </a:rPr>
              <a:t>().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 smtClean="0">
                <a:cs typeface="Courier New" panose="02070309020205020404" pitchFamily="49" charset="0"/>
              </a:rPr>
              <a:t>Etape pentru crearea unui fir de executare folosind interfața </a:t>
            </a:r>
            <a:r>
              <a:rPr lang="ro-RO" b="1" dirty="0" err="1" smtClean="0">
                <a:solidFill>
                  <a:srgbClr val="0000CC"/>
                </a:solidFill>
                <a:cs typeface="Courier New" panose="02070309020205020404" pitchFamily="49" charset="0"/>
              </a:rPr>
              <a:t>Runnable</a:t>
            </a:r>
            <a:r>
              <a:rPr lang="ro-RO" b="1" dirty="0" smtClean="0">
                <a:solidFill>
                  <a:srgbClr val="0000CC"/>
                </a:solidFill>
                <a:cs typeface="Courier New" panose="02070309020205020404" pitchFamily="49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dirty="0" smtClean="0">
                <a:cs typeface="Courier New" panose="02070309020205020404" pitchFamily="49" charset="0"/>
              </a:rPr>
              <a:t>Crearea unei clase care implementează interfața </a:t>
            </a:r>
            <a:r>
              <a:rPr lang="ro-RO" sz="2800" dirty="0" err="1" smtClean="0">
                <a:solidFill>
                  <a:srgbClr val="0000CC"/>
                </a:solidFill>
                <a:cs typeface="Courier New" panose="02070309020205020404" pitchFamily="49" charset="0"/>
              </a:rPr>
              <a:t>Runnable</a:t>
            </a:r>
            <a:r>
              <a:rPr lang="ro-RO" sz="2800" dirty="0" smtClean="0">
                <a:solidFill>
                  <a:srgbClr val="0000CC"/>
                </a:solidFill>
                <a:cs typeface="Courier New" panose="02070309020205020404" pitchFamily="49" charset="0"/>
              </a:rPr>
              <a:t>:</a:t>
            </a:r>
          </a:p>
          <a:p>
            <a:pPr marL="457200" lvl="1" indent="0" algn="just">
              <a:buNone/>
            </a:pPr>
            <a:r>
              <a:rPr lang="ro-RO" sz="2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8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2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8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FireExecutare</a:t>
            </a:r>
            <a:r>
              <a:rPr lang="ro-RO" sz="2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8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o-RO" sz="2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8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o-RO" sz="2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dirty="0" smtClean="0">
                <a:cs typeface="Courier New" panose="02070309020205020404" pitchFamily="49" charset="0"/>
              </a:rPr>
              <a:t>Implementarea metodei </a:t>
            </a:r>
            <a:r>
              <a:rPr lang="ro-RO" sz="2800" b="1" dirty="0" err="1" smtClean="0">
                <a:solidFill>
                  <a:srgbClr val="0000CC"/>
                </a:solidFill>
                <a:cs typeface="Courier New" panose="02070309020205020404" pitchFamily="49" charset="0"/>
              </a:rPr>
              <a:t>run</a:t>
            </a:r>
            <a:r>
              <a:rPr lang="ro-RO" sz="2800" b="1" dirty="0" smtClean="0">
                <a:solidFill>
                  <a:srgbClr val="0000CC"/>
                </a:solidFill>
                <a:cs typeface="Courier New" panose="02070309020205020404" pitchFamily="49" charset="0"/>
              </a:rPr>
              <a:t>():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dirty="0" err="1" smtClean="0">
                <a:cs typeface="Courier New" panose="02070309020205020404" pitchFamily="49" charset="0"/>
              </a:rPr>
              <a:t>Instanțierea</a:t>
            </a:r>
            <a:r>
              <a:rPr lang="ro-RO" sz="2800" dirty="0" smtClean="0">
                <a:cs typeface="Courier New" panose="02070309020205020404" pitchFamily="49" charset="0"/>
              </a:rPr>
              <a:t> unei obiect al clasei folosind operatorul </a:t>
            </a:r>
            <a:r>
              <a:rPr lang="ro-RO" sz="2800" b="1" dirty="0" err="1" smtClean="0">
                <a:solidFill>
                  <a:srgbClr val="0000CC"/>
                </a:solidFill>
                <a:cs typeface="Courier New" panose="02070309020205020404" pitchFamily="49" charset="0"/>
              </a:rPr>
              <a:t>new</a:t>
            </a:r>
            <a:r>
              <a:rPr lang="ro-RO" sz="2800" b="1" dirty="0" smtClean="0">
                <a:solidFill>
                  <a:srgbClr val="0000CC"/>
                </a:solidFill>
                <a:cs typeface="Courier New" panose="02070309020205020404" pitchFamily="49" charset="0"/>
              </a:rPr>
              <a:t>:</a:t>
            </a:r>
          </a:p>
          <a:p>
            <a:pPr marL="457200" lvl="1" indent="0" algn="just">
              <a:buNone/>
            </a:pPr>
            <a:r>
              <a:rPr lang="ro-RO" sz="2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8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FireExecutare</a:t>
            </a:r>
            <a:r>
              <a:rPr lang="ro-RO" sz="2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 </a:t>
            </a:r>
            <a:r>
              <a:rPr lang="ro-RO" sz="2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FireExecutare</a:t>
            </a:r>
            <a:r>
              <a:rPr lang="ro-RO" sz="2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dirty="0" smtClean="0">
                <a:cs typeface="Courier New" panose="02070309020205020404" pitchFamily="49" charset="0"/>
              </a:rPr>
              <a:t>Crearea unui obiect din clasa </a:t>
            </a:r>
            <a:r>
              <a:rPr lang="ro-RO" sz="2800" b="1" dirty="0" err="1" smtClean="0">
                <a:solidFill>
                  <a:srgbClr val="0000CC"/>
                </a:solidFill>
                <a:cs typeface="Courier New" panose="02070309020205020404" pitchFamily="49" charset="0"/>
              </a:rPr>
              <a:t>Thread</a:t>
            </a:r>
            <a:r>
              <a:rPr lang="ro-RO" sz="2800" dirty="0" smtClean="0">
                <a:cs typeface="Courier New" panose="02070309020205020404" pitchFamily="49" charset="0"/>
              </a:rPr>
              <a:t> folosind un constructor care are ca parametru un obiect de tip </a:t>
            </a:r>
            <a:r>
              <a:rPr lang="ro-RO" sz="2800" b="1" dirty="0" err="1" smtClean="0">
                <a:solidFill>
                  <a:srgbClr val="0000CC"/>
                </a:solidFill>
                <a:cs typeface="Courier New" panose="02070309020205020404" pitchFamily="49" charset="0"/>
              </a:rPr>
              <a:t>Runnable</a:t>
            </a:r>
            <a:r>
              <a:rPr lang="ro-RO" sz="2800" b="1" dirty="0" smtClean="0">
                <a:solidFill>
                  <a:srgbClr val="0000CC"/>
                </a:solidFill>
                <a:cs typeface="Courier New" panose="02070309020205020404" pitchFamily="49" charset="0"/>
              </a:rPr>
              <a:t>:</a:t>
            </a:r>
          </a:p>
          <a:p>
            <a:pPr marL="457200" lvl="1" indent="0" algn="just">
              <a:buNone/>
            </a:pPr>
            <a:r>
              <a:rPr lang="ro-RO" sz="2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8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o-RO" sz="2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fir=</a:t>
            </a:r>
            <a:r>
              <a:rPr lang="ro-RO" sz="28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8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o-RO" sz="2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dirty="0" smtClean="0">
                <a:cs typeface="Courier New" panose="02070309020205020404" pitchFamily="49" charset="0"/>
              </a:rPr>
              <a:t>Pornirea firului de executare:</a:t>
            </a:r>
          </a:p>
          <a:p>
            <a:pPr marL="457200" lvl="1" indent="0" algn="just">
              <a:buNone/>
            </a:pPr>
            <a:r>
              <a:rPr lang="ro-RO" sz="2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8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fir.start</a:t>
            </a:r>
            <a:r>
              <a:rPr lang="ro-RO" sz="2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o-RO" sz="28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077" y="96723"/>
            <a:ext cx="10515600" cy="899740"/>
          </a:xfrm>
        </p:spPr>
        <p:txBody>
          <a:bodyPr>
            <a:normAutofit/>
          </a:bodyPr>
          <a:lstStyle/>
          <a:p>
            <a:pPr algn="just"/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Controlul unui fir de executare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ro-RO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65631" y="1422285"/>
            <a:ext cx="5632938" cy="47546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o-RO" sz="2000" b="1" dirty="0" smtClean="0">
                <a:solidFill>
                  <a:srgbClr val="000099"/>
                </a:solidFill>
              </a:rPr>
              <a:t>New</a:t>
            </a:r>
            <a:r>
              <a:rPr lang="ro-RO" sz="2000" dirty="0" smtClean="0"/>
              <a:t> - obiectul </a:t>
            </a:r>
            <a:r>
              <a:rPr lang="ro-RO" sz="2000" dirty="0"/>
              <a:t>de tip </a:t>
            </a:r>
            <a:r>
              <a:rPr lang="ro-RO" sz="2000" b="1" dirty="0" err="1"/>
              <a:t>T</a:t>
            </a:r>
            <a:r>
              <a:rPr lang="ro-RO" sz="2000" b="1" dirty="0" err="1" smtClean="0"/>
              <a:t>hread</a:t>
            </a:r>
            <a:r>
              <a:rPr lang="ro-RO" sz="2000" dirty="0" smtClean="0"/>
              <a:t> </a:t>
            </a:r>
            <a:r>
              <a:rPr lang="ro-RO" sz="2000" dirty="0"/>
              <a:t>a fost creat, </a:t>
            </a:r>
            <a:r>
              <a:rPr lang="ro-RO" sz="2000" dirty="0" smtClean="0"/>
              <a:t>însă </a:t>
            </a:r>
            <a:r>
              <a:rPr lang="ro-RO" sz="2000" dirty="0"/>
              <a:t>nu exista un fir de </a:t>
            </a:r>
            <a:r>
              <a:rPr lang="ro-RO" sz="2000" dirty="0" smtClean="0"/>
              <a:t>executare </a:t>
            </a:r>
            <a:r>
              <a:rPr lang="ro-RO" sz="2000" dirty="0"/>
              <a:t>al </a:t>
            </a:r>
            <a:r>
              <a:rPr lang="ro-RO" sz="2000" dirty="0" smtClean="0"/>
              <a:t>mașinii </a:t>
            </a:r>
            <a:r>
              <a:rPr lang="ro-RO" sz="2000" dirty="0"/>
              <a:t>virtuale </a:t>
            </a:r>
            <a:r>
              <a:rPr lang="ro-RO" sz="2000" dirty="0" smtClean="0"/>
              <a:t>corespunzător lui.</a:t>
            </a:r>
          </a:p>
          <a:p>
            <a:pPr algn="just"/>
            <a:r>
              <a:rPr lang="ro-RO" sz="2000" b="1" dirty="0" smtClean="0">
                <a:solidFill>
                  <a:srgbClr val="000099"/>
                </a:solidFill>
              </a:rPr>
              <a:t>Rulabil (“</a:t>
            </a:r>
            <a:r>
              <a:rPr lang="ro-RO" sz="2000" b="1" dirty="0" err="1" smtClean="0">
                <a:solidFill>
                  <a:srgbClr val="000099"/>
                </a:solidFill>
              </a:rPr>
              <a:t>runnable</a:t>
            </a:r>
            <a:r>
              <a:rPr lang="ro-RO" sz="2000" b="1" dirty="0" smtClean="0">
                <a:solidFill>
                  <a:srgbClr val="000099"/>
                </a:solidFill>
              </a:rPr>
              <a:t>”)</a:t>
            </a:r>
            <a:r>
              <a:rPr lang="ro-RO" sz="2000" dirty="0" smtClean="0"/>
              <a:t> - la apelarea </a:t>
            </a:r>
            <a:r>
              <a:rPr lang="ro-RO" sz="2000" dirty="0"/>
              <a:t>metodei </a:t>
            </a:r>
            <a:r>
              <a:rPr lang="ro-RO" sz="2000" b="1" dirty="0" smtClean="0"/>
              <a:t>start()</a:t>
            </a:r>
            <a:r>
              <a:rPr lang="ro-RO" sz="2000" dirty="0" smtClean="0"/>
              <a:t> a </a:t>
            </a:r>
            <a:r>
              <a:rPr lang="ro-RO" sz="2000" dirty="0"/>
              <a:t>obiectului </a:t>
            </a:r>
            <a:r>
              <a:rPr lang="ro-RO" sz="2000" b="1" dirty="0" err="1" smtClean="0"/>
              <a:t>Thread</a:t>
            </a:r>
            <a:r>
              <a:rPr lang="ro-RO" sz="2000" i="1" dirty="0" smtClean="0"/>
              <a:t>,</a:t>
            </a:r>
            <a:r>
              <a:rPr lang="ro-RO" sz="2000" dirty="0" smtClean="0"/>
              <a:t> el </a:t>
            </a:r>
            <a:r>
              <a:rPr lang="ro-RO" sz="2000" dirty="0"/>
              <a:t>se materializează </a:t>
            </a:r>
            <a:r>
              <a:rPr lang="ro-RO" sz="2000" dirty="0" smtClean="0"/>
              <a:t>într-un fir de executare </a:t>
            </a:r>
            <a:r>
              <a:rPr lang="ro-RO" sz="2000" dirty="0"/>
              <a:t>al maşinii virtuale. Acesta este </a:t>
            </a:r>
            <a:r>
              <a:rPr lang="ro-RO" sz="2000" dirty="0" smtClean="0"/>
              <a:t>adăugat </a:t>
            </a:r>
            <a:r>
              <a:rPr lang="ro-RO" sz="2000" dirty="0"/>
              <a:t>grupului de </a:t>
            </a:r>
            <a:r>
              <a:rPr lang="ro-RO" sz="2000" dirty="0" err="1"/>
              <a:t>thread-uri</a:t>
            </a:r>
            <a:r>
              <a:rPr lang="ro-RO" sz="2000" dirty="0"/>
              <a:t> aflate </a:t>
            </a:r>
            <a:r>
              <a:rPr lang="ro-RO" sz="2000" dirty="0" smtClean="0"/>
              <a:t>în </a:t>
            </a:r>
            <a:r>
              <a:rPr lang="ro-RO" sz="2000" dirty="0"/>
              <a:t>aşteptare </a:t>
            </a:r>
            <a:r>
              <a:rPr lang="ro-RO" sz="2000" dirty="0" smtClean="0"/>
              <a:t>și </a:t>
            </a:r>
            <a:r>
              <a:rPr lang="ro-RO" sz="2000" dirty="0"/>
              <a:t>care </a:t>
            </a:r>
            <a:r>
              <a:rPr lang="ro-RO" sz="2000" dirty="0" smtClean="0"/>
              <a:t>concurează </a:t>
            </a:r>
            <a:r>
              <a:rPr lang="ro-RO" sz="2000" dirty="0"/>
              <a:t>pentru un </a:t>
            </a:r>
            <a:r>
              <a:rPr lang="ro-RO" sz="2000" dirty="0" smtClean="0"/>
              <a:t>procesor/</a:t>
            </a:r>
            <a:r>
              <a:rPr lang="ro-RO" sz="2000" dirty="0" err="1" smtClean="0"/>
              <a:t>core</a:t>
            </a:r>
            <a:r>
              <a:rPr lang="ro-RO" sz="2000" dirty="0" smtClean="0"/>
              <a:t>.</a:t>
            </a:r>
          </a:p>
          <a:p>
            <a:pPr lvl="0" algn="just"/>
            <a:r>
              <a:rPr lang="ro-RO" sz="2000" b="1" dirty="0" smtClean="0">
                <a:solidFill>
                  <a:srgbClr val="000099"/>
                </a:solidFill>
              </a:rPr>
              <a:t>Activ (</a:t>
            </a:r>
            <a:r>
              <a:rPr lang="ro-RO" sz="2000" b="1" dirty="0" err="1" smtClean="0">
                <a:solidFill>
                  <a:srgbClr val="000099"/>
                </a:solidFill>
              </a:rPr>
              <a:t>Running</a:t>
            </a:r>
            <a:r>
              <a:rPr lang="ro-RO" sz="2000" b="1" dirty="0" smtClean="0">
                <a:solidFill>
                  <a:srgbClr val="000099"/>
                </a:solidFill>
              </a:rPr>
              <a:t>) </a:t>
            </a:r>
            <a:r>
              <a:rPr lang="ro-RO" sz="2000" dirty="0" smtClean="0"/>
              <a:t>- reprezintă </a:t>
            </a:r>
            <a:r>
              <a:rPr lang="ro-RO" sz="2000" dirty="0" err="1" smtClean="0"/>
              <a:t>thread-ul</a:t>
            </a:r>
            <a:r>
              <a:rPr lang="ro-RO" sz="2000" dirty="0" smtClean="0"/>
              <a:t> curent care se execută, ca urmare a alegerii lui de către planificatorul de </a:t>
            </a:r>
            <a:r>
              <a:rPr lang="ro-RO" sz="2000" dirty="0" err="1" smtClean="0"/>
              <a:t>thread-uri</a:t>
            </a:r>
            <a:r>
              <a:rPr lang="ro-RO" sz="2000" dirty="0" smtClean="0"/>
              <a:t>. </a:t>
            </a:r>
          </a:p>
          <a:p>
            <a:pPr lvl="0" algn="just"/>
            <a:r>
              <a:rPr lang="ro-RO" sz="2100" b="1" dirty="0" smtClean="0">
                <a:solidFill>
                  <a:srgbClr val="000099"/>
                </a:solidFill>
              </a:rPr>
              <a:t>Indisponibil temporar (“</a:t>
            </a:r>
            <a:r>
              <a:rPr lang="ro-RO" sz="2100" b="1" dirty="0" err="1" smtClean="0">
                <a:solidFill>
                  <a:srgbClr val="000099"/>
                </a:solidFill>
              </a:rPr>
              <a:t>not</a:t>
            </a:r>
            <a:r>
              <a:rPr lang="ro-RO" sz="2100" b="1" dirty="0" smtClean="0">
                <a:solidFill>
                  <a:srgbClr val="000099"/>
                </a:solidFill>
              </a:rPr>
              <a:t> </a:t>
            </a:r>
            <a:r>
              <a:rPr lang="ro-RO" sz="2100" b="1" dirty="0" err="1" smtClean="0">
                <a:solidFill>
                  <a:srgbClr val="000099"/>
                </a:solidFill>
              </a:rPr>
              <a:t>runnable</a:t>
            </a:r>
            <a:r>
              <a:rPr lang="ro-RO" sz="2100" b="1" dirty="0" smtClean="0">
                <a:solidFill>
                  <a:srgbClr val="000099"/>
                </a:solidFill>
              </a:rPr>
              <a:t>”) - </a:t>
            </a:r>
            <a:r>
              <a:rPr lang="ro-RO" sz="2000" dirty="0" err="1" smtClean="0"/>
              <a:t>thread-ul</a:t>
            </a:r>
            <a:r>
              <a:rPr lang="ro-RO" sz="2000" dirty="0" smtClean="0"/>
              <a:t> este în desfășurare, însă este momentan oprit și nici nu concurează ca efect al apelării metodei </a:t>
            </a:r>
            <a:r>
              <a:rPr lang="ro-RO" sz="2000" b="1" dirty="0" err="1" smtClean="0"/>
              <a:t>sleep</a:t>
            </a:r>
            <a:r>
              <a:rPr lang="ro-RO" sz="2000" b="1" dirty="0" smtClean="0"/>
              <a:t>()</a:t>
            </a:r>
            <a:r>
              <a:rPr lang="ro-RO" sz="2000" i="1" dirty="0" smtClean="0"/>
              <a:t>;</a:t>
            </a:r>
            <a:r>
              <a:rPr lang="ro-RO" sz="2000" dirty="0" smtClean="0"/>
              <a:t> </a:t>
            </a:r>
          </a:p>
          <a:p>
            <a:pPr algn="just"/>
            <a:r>
              <a:rPr lang="ro-RO" sz="2100" b="1" dirty="0" smtClean="0">
                <a:solidFill>
                  <a:srgbClr val="000099"/>
                </a:solidFill>
              </a:rPr>
              <a:t>Încheiat (“</a:t>
            </a:r>
            <a:r>
              <a:rPr lang="ro-RO" sz="2100" b="1" dirty="0" err="1" smtClean="0">
                <a:solidFill>
                  <a:srgbClr val="000099"/>
                </a:solidFill>
              </a:rPr>
              <a:t>dead</a:t>
            </a:r>
            <a:r>
              <a:rPr lang="ro-RO" sz="2100" b="1" dirty="0" smtClean="0">
                <a:solidFill>
                  <a:srgbClr val="000099"/>
                </a:solidFill>
              </a:rPr>
              <a:t>”)- </a:t>
            </a:r>
            <a:r>
              <a:rPr lang="ro-RO" sz="2000" dirty="0" smtClean="0"/>
              <a:t>un </a:t>
            </a:r>
            <a:r>
              <a:rPr lang="ro-RO" sz="2000" dirty="0" err="1" smtClean="0"/>
              <a:t>thread</a:t>
            </a:r>
            <a:r>
              <a:rPr lang="ro-RO" sz="2000" dirty="0" smtClean="0"/>
              <a:t> ajunge în această stare la terminarea execuției metodei </a:t>
            </a:r>
            <a:r>
              <a:rPr lang="ro-RO" sz="2000" b="1" dirty="0" err="1" smtClean="0"/>
              <a:t>run</a:t>
            </a:r>
            <a:r>
              <a:rPr lang="ro-RO" sz="2000" b="1" dirty="0" smtClean="0"/>
              <a:t>().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969"/>
            <a:ext cx="6450627" cy="51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Prioritatea unui fir de executare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4500" dirty="0"/>
              <a:t>Fiecare </a:t>
            </a:r>
            <a:r>
              <a:rPr lang="ro-RO" sz="4500" b="1" dirty="0" smtClean="0"/>
              <a:t>fir de executare</a:t>
            </a:r>
            <a:r>
              <a:rPr lang="ro-RO" sz="4500" dirty="0" smtClean="0"/>
              <a:t> </a:t>
            </a:r>
            <a:r>
              <a:rPr lang="ro-RO" sz="4500" dirty="0"/>
              <a:t>dispune de o </a:t>
            </a:r>
            <a:r>
              <a:rPr lang="ro-RO" sz="4500" dirty="0" smtClean="0"/>
              <a:t>prioritate!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4500" dirty="0"/>
              <a:t>Clasa </a:t>
            </a:r>
            <a:r>
              <a:rPr lang="ro-RO" sz="4500" b="1" dirty="0" err="1"/>
              <a:t>Thread</a:t>
            </a:r>
            <a:r>
              <a:rPr lang="ro-RO" sz="4500" dirty="0"/>
              <a:t> oferă trei constante de tip </a:t>
            </a:r>
            <a:r>
              <a:rPr lang="ro-RO" sz="4500" dirty="0" smtClean="0"/>
              <a:t>întreg: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45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MAX_PRIORITY, MIN_PRIORITY, NORM_PRIORITY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4500" dirty="0"/>
              <a:t>Prioritatea unui thread poate fi </a:t>
            </a:r>
            <a:r>
              <a:rPr lang="ro-RO" sz="4500" dirty="0" smtClean="0"/>
              <a:t>extrasă </a:t>
            </a:r>
            <a:r>
              <a:rPr lang="ro-RO" sz="4500" dirty="0"/>
              <a:t>sau </a:t>
            </a:r>
            <a:r>
              <a:rPr lang="ro-RO" sz="4500" dirty="0" smtClean="0"/>
              <a:t>modificată </a:t>
            </a:r>
            <a:r>
              <a:rPr lang="ro-RO" sz="4500" dirty="0"/>
              <a:t>cu ajutorul metodelor </a:t>
            </a:r>
            <a:r>
              <a:rPr lang="ro-RO" sz="45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getPriority</a:t>
            </a:r>
            <a:r>
              <a:rPr lang="ro-RO" sz="45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o-RO" sz="4500" dirty="0" smtClean="0"/>
              <a:t>și </a:t>
            </a:r>
            <a:r>
              <a:rPr lang="en-US" sz="45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4500" dirty="0" smtClean="0"/>
              <a:t> </a:t>
            </a:r>
            <a:r>
              <a:rPr lang="ro-RO" sz="45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setPriority(int</a:t>
            </a:r>
            <a:r>
              <a:rPr lang="ro-RO" sz="45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4500" dirty="0" smtClean="0"/>
              <a:t>Prioritățile firelor de executare influențează:</a:t>
            </a:r>
          </a:p>
          <a:p>
            <a:pPr marL="971550" lvl="1" indent="-514350" algn="just">
              <a:buAutoNum type="arabicPeriod"/>
            </a:pPr>
            <a:r>
              <a:rPr lang="ro-RO" sz="4500" dirty="0" smtClean="0">
                <a:solidFill>
                  <a:srgbClr val="00B050"/>
                </a:solidFill>
              </a:rPr>
              <a:t>desemnarea </a:t>
            </a:r>
            <a:r>
              <a:rPr lang="ro-RO" sz="4500" dirty="0" err="1">
                <a:solidFill>
                  <a:srgbClr val="00B050"/>
                </a:solidFill>
              </a:rPr>
              <a:t>thread-ului</a:t>
            </a:r>
            <a:r>
              <a:rPr lang="ro-RO" sz="4500" dirty="0">
                <a:solidFill>
                  <a:srgbClr val="00B050"/>
                </a:solidFill>
              </a:rPr>
              <a:t> activ de </a:t>
            </a:r>
            <a:r>
              <a:rPr lang="ro-RO" sz="4500" dirty="0" smtClean="0">
                <a:solidFill>
                  <a:srgbClr val="00B050"/>
                </a:solidFill>
              </a:rPr>
              <a:t>către planificator</a:t>
            </a:r>
            <a:endParaRPr lang="ro-RO" sz="4500" dirty="0">
              <a:solidFill>
                <a:srgbClr val="00B050"/>
              </a:solidFill>
            </a:endParaRPr>
          </a:p>
          <a:p>
            <a:pPr marL="971550" lvl="1" indent="-514350" algn="just">
              <a:buAutoNum type="arabicPeriod"/>
            </a:pPr>
            <a:r>
              <a:rPr lang="ro-RO" sz="4500" dirty="0" smtClean="0">
                <a:solidFill>
                  <a:srgbClr val="00B050"/>
                </a:solidFill>
              </a:rPr>
              <a:t>timpul </a:t>
            </a:r>
            <a:r>
              <a:rPr lang="ro-RO" sz="4500" dirty="0">
                <a:solidFill>
                  <a:srgbClr val="00B050"/>
                </a:solidFill>
              </a:rPr>
              <a:t>de procesor primit de </a:t>
            </a:r>
            <a:r>
              <a:rPr lang="ro-RO" sz="4500" dirty="0" smtClean="0">
                <a:solidFill>
                  <a:srgbClr val="00B050"/>
                </a:solidFill>
              </a:rPr>
              <a:t>către </a:t>
            </a:r>
            <a:r>
              <a:rPr lang="ro-RO" sz="4500" dirty="0" err="1">
                <a:solidFill>
                  <a:srgbClr val="00B050"/>
                </a:solidFill>
              </a:rPr>
              <a:t>thread-ul</a:t>
            </a:r>
            <a:r>
              <a:rPr lang="ro-RO" sz="4500" dirty="0">
                <a:solidFill>
                  <a:srgbClr val="00B050"/>
                </a:solidFill>
              </a:rPr>
              <a:t> </a:t>
            </a:r>
            <a:r>
              <a:rPr lang="ro-RO" sz="4500" dirty="0" smtClean="0">
                <a:solidFill>
                  <a:srgbClr val="00B050"/>
                </a:solidFill>
              </a:rPr>
              <a:t>activ</a:t>
            </a:r>
            <a:r>
              <a:rPr lang="ro-RO" sz="4500" dirty="0" smtClean="0"/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ro-RO" sz="4500" dirty="0" smtClean="0"/>
              <a:t>Timpul de procesor primit de către un </a:t>
            </a:r>
            <a:r>
              <a:rPr lang="ro-RO" sz="4500" dirty="0" err="1" smtClean="0"/>
              <a:t>thread</a:t>
            </a:r>
            <a:r>
              <a:rPr lang="ro-RO" sz="4500" dirty="0" smtClean="0"/>
              <a:t> </a:t>
            </a:r>
            <a:r>
              <a:rPr lang="ro-RO" sz="4500" dirty="0" smtClean="0">
                <a:solidFill>
                  <a:srgbClr val="FF0000"/>
                </a:solidFill>
              </a:rPr>
              <a:t>nu este direct proporțional cu prioritatea sa</a:t>
            </a:r>
            <a:r>
              <a:rPr lang="ro-RO" sz="4500" dirty="0" smtClean="0"/>
              <a:t>; odată ales </a:t>
            </a:r>
            <a:r>
              <a:rPr lang="ro-RO" sz="4500" dirty="0" err="1" smtClean="0"/>
              <a:t>thread-ul</a:t>
            </a:r>
            <a:r>
              <a:rPr lang="ro-RO" sz="4500" dirty="0" smtClean="0"/>
              <a:t> activ, acesta va rula până când are loc una dintre următoarele situații:</a:t>
            </a:r>
          </a:p>
          <a:p>
            <a:pPr lvl="1" algn="just"/>
            <a:r>
              <a:rPr lang="ro-RO" sz="4500" dirty="0" err="1" smtClean="0"/>
              <a:t>thread-ul</a:t>
            </a:r>
            <a:r>
              <a:rPr lang="ro-RO" sz="4500" dirty="0" smtClean="0"/>
              <a:t> se încheie </a:t>
            </a:r>
            <a:endParaRPr lang="ro-RO" sz="4500" dirty="0"/>
          </a:p>
          <a:p>
            <a:pPr lvl="1" algn="just"/>
            <a:r>
              <a:rPr lang="ro-RO" sz="4500" dirty="0" err="1" smtClean="0"/>
              <a:t>thread-ul</a:t>
            </a:r>
            <a:r>
              <a:rPr lang="ro-RO" sz="4500" dirty="0" smtClean="0"/>
              <a:t> execută o instrucțiune care îl plasează înapoi în grupul de așteptare (metoda </a:t>
            </a:r>
            <a:r>
              <a:rPr lang="ro-RO" sz="4500" b="1" dirty="0" err="1" smtClean="0"/>
              <a:t>sleep</a:t>
            </a:r>
            <a:r>
              <a:rPr lang="ro-RO" sz="4500" b="1" dirty="0" smtClean="0"/>
              <a:t>()</a:t>
            </a:r>
            <a:r>
              <a:rPr lang="ro-RO" sz="4500" dirty="0" smtClean="0"/>
              <a:t>). Acest lucru se întâmplă fie când thread-ul </a:t>
            </a:r>
            <a:r>
              <a:rPr lang="ro-RO" sz="4500" dirty="0" smtClean="0"/>
              <a:t>trebuie să dea posibilitatea altor </a:t>
            </a:r>
            <a:r>
              <a:rPr lang="ro-RO" sz="4500" dirty="0" smtClean="0"/>
              <a:t>thread-uri de a se executa, fie atunci când așteaptă </a:t>
            </a:r>
            <a:r>
              <a:rPr lang="ro-RO" sz="4500" dirty="0" smtClean="0"/>
              <a:t>pentru </a:t>
            </a:r>
            <a:r>
              <a:rPr lang="ro-RO" sz="4500" dirty="0" smtClean="0"/>
              <a:t>a primi acces la o resursă momentan indisponibilă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8157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Plasarea unui fir de executare în așteptare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dirty="0" smtClean="0"/>
              <a:t>Există situații in care dorim ca firul de executare activ să devină inactiv:</a:t>
            </a:r>
          </a:p>
          <a:p>
            <a:pPr>
              <a:buNone/>
            </a:pPr>
            <a:endParaRPr lang="ro-RO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dirty="0" smtClean="0"/>
              <a:t>pentru a da ocazia altor fire de executare (chiar și de prioritate mai mică) să se execute. În acest scop se folosesc metodele </a:t>
            </a:r>
            <a:r>
              <a:rPr lang="ro-RO" sz="2800" dirty="0" err="1" smtClean="0">
                <a:solidFill>
                  <a:srgbClr val="000099"/>
                </a:solidFill>
              </a:rPr>
              <a:t>sleep</a:t>
            </a:r>
            <a:r>
              <a:rPr lang="ro-RO" sz="2800" dirty="0" smtClean="0">
                <a:solidFill>
                  <a:srgbClr val="000099"/>
                </a:solidFill>
              </a:rPr>
              <a:t>() </a:t>
            </a:r>
            <a:r>
              <a:rPr lang="ro-RO" sz="2800" dirty="0" smtClean="0"/>
              <a:t>și </a:t>
            </a:r>
            <a:r>
              <a:rPr lang="ro-RO" sz="2800" dirty="0" err="1" smtClean="0">
                <a:solidFill>
                  <a:srgbClr val="000099"/>
                </a:solidFill>
              </a:rPr>
              <a:t>yield</a:t>
            </a:r>
            <a:r>
              <a:rPr lang="ro-RO" sz="2800" dirty="0" smtClean="0">
                <a:solidFill>
                  <a:srgbClr val="000099"/>
                </a:solidFill>
              </a:rPr>
              <a:t>()</a:t>
            </a:r>
            <a:endParaRPr lang="ro-RO" sz="2800" dirty="0" smtClean="0"/>
          </a:p>
          <a:p>
            <a:pPr marL="457200" lvl="1" indent="0" algn="just">
              <a:buNone/>
            </a:pPr>
            <a:endParaRPr lang="ro-RO" sz="28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dirty="0" smtClean="0"/>
              <a:t>pentru a aștepta eliberarea unei resurse partajate - metoda </a:t>
            </a:r>
            <a:r>
              <a:rPr lang="ro-RO" sz="2800" dirty="0" err="1" smtClean="0">
                <a:solidFill>
                  <a:srgbClr val="000099"/>
                </a:solidFill>
              </a:rPr>
              <a:t>wait</a:t>
            </a:r>
            <a:r>
              <a:rPr lang="ro-RO" sz="2800" dirty="0" smtClean="0">
                <a:solidFill>
                  <a:srgbClr val="000099"/>
                </a:solidFill>
              </a:rPr>
              <a:t>() </a:t>
            </a:r>
            <a:r>
              <a:rPr lang="ro-RO" sz="2800" dirty="0" smtClean="0"/>
              <a:t>care, odată apelată în cadrul unui obiect din firul de executare curent, plasează firul în așteptare până la apelarea unei metode </a:t>
            </a:r>
            <a:r>
              <a:rPr lang="ro-RO" sz="2800" dirty="0" err="1" smtClean="0">
                <a:solidFill>
                  <a:srgbClr val="000099"/>
                </a:solidFill>
              </a:rPr>
              <a:t>notify</a:t>
            </a:r>
            <a:r>
              <a:rPr lang="ro-RO" sz="2800" dirty="0" smtClean="0">
                <a:solidFill>
                  <a:srgbClr val="000099"/>
                </a:solidFill>
              </a:rPr>
              <a:t>() </a:t>
            </a:r>
            <a:r>
              <a:rPr lang="ro-RO" sz="2800" dirty="0" smtClean="0"/>
              <a:t>sau </a:t>
            </a:r>
            <a:r>
              <a:rPr lang="ro-RO" sz="2800" dirty="0" err="1" smtClean="0">
                <a:solidFill>
                  <a:srgbClr val="000099"/>
                </a:solidFill>
              </a:rPr>
              <a:t>notifyAll</a:t>
            </a:r>
            <a:r>
              <a:rPr lang="ro-RO" sz="2800" dirty="0" smtClean="0">
                <a:solidFill>
                  <a:srgbClr val="000099"/>
                </a:solidFill>
              </a:rPr>
              <a:t>() </a:t>
            </a:r>
            <a:r>
              <a:rPr lang="ro-RO" sz="2800" dirty="0" smtClean="0"/>
              <a:t>pentru același obiect (dar din cadrul unui alt fir de executare)</a:t>
            </a:r>
            <a:endParaRPr lang="ro-RO" sz="2800" dirty="0"/>
          </a:p>
          <a:p>
            <a:pPr marL="457200" lvl="1" indent="0" algn="just">
              <a:buNone/>
            </a:pPr>
            <a:endParaRPr lang="ro-RO" sz="28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dirty="0" smtClean="0"/>
              <a:t>pentru a aștepta încheierea executării unui alt fir – metoda </a:t>
            </a:r>
            <a:r>
              <a:rPr lang="ro-RO" sz="2800" dirty="0" err="1" smtClean="0">
                <a:solidFill>
                  <a:srgbClr val="000099"/>
                </a:solidFill>
              </a:rPr>
              <a:t>join</a:t>
            </a:r>
            <a:r>
              <a:rPr lang="ro-RO" sz="2800" dirty="0" smtClean="0">
                <a:solidFill>
                  <a:srgbClr val="000099"/>
                </a:solidFill>
              </a:rPr>
              <a:t>()</a:t>
            </a:r>
          </a:p>
          <a:p>
            <a:pPr lvl="0" algn="just">
              <a:buFont typeface="Wingdings" panose="05000000000000000000" pitchFamily="2" charset="2"/>
              <a:buChar char="§"/>
            </a:pPr>
            <a:endParaRPr lang="ro-RO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ro-RO" b="1" dirty="0" smtClean="0">
                <a:solidFill>
                  <a:srgbClr val="FF0000"/>
                </a:solidFill>
              </a:rPr>
              <a:t>Observație:</a:t>
            </a:r>
            <a:r>
              <a:rPr lang="ro-RO" dirty="0" smtClean="0">
                <a:solidFill>
                  <a:srgbClr val="FF0000"/>
                </a:solidFill>
              </a:rPr>
              <a:t> </a:t>
            </a:r>
            <a:r>
              <a:rPr lang="ro-RO" dirty="0"/>
              <a:t>metodele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dirty="0" err="1">
                <a:solidFill>
                  <a:srgbClr val="000099"/>
                </a:solidFill>
              </a:rPr>
              <a:t>wait</a:t>
            </a:r>
            <a:r>
              <a:rPr lang="ro-RO" dirty="0">
                <a:solidFill>
                  <a:srgbClr val="000099"/>
                </a:solidFill>
              </a:rPr>
              <a:t>(), </a:t>
            </a:r>
            <a:r>
              <a:rPr lang="ro-RO" dirty="0" err="1">
                <a:solidFill>
                  <a:srgbClr val="000099"/>
                </a:solidFill>
              </a:rPr>
              <a:t>notify</a:t>
            </a:r>
            <a:r>
              <a:rPr lang="ro-RO" dirty="0">
                <a:solidFill>
                  <a:srgbClr val="000099"/>
                </a:solidFill>
              </a:rPr>
              <a:t>()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dirty="0" smtClean="0"/>
              <a:t>și</a:t>
            </a:r>
            <a:r>
              <a:rPr lang="ro-RO" dirty="0" smtClean="0">
                <a:solidFill>
                  <a:srgbClr val="FF0000"/>
                </a:solidFill>
              </a:rPr>
              <a:t> </a:t>
            </a:r>
            <a:r>
              <a:rPr lang="ro-RO" dirty="0" err="1">
                <a:solidFill>
                  <a:srgbClr val="000099"/>
                </a:solidFill>
              </a:rPr>
              <a:t>notifyAll</a:t>
            </a:r>
            <a:r>
              <a:rPr lang="ro-RO" dirty="0">
                <a:solidFill>
                  <a:srgbClr val="000099"/>
                </a:solidFill>
              </a:rPr>
              <a:t>() </a:t>
            </a:r>
            <a:r>
              <a:rPr lang="ro-RO" dirty="0"/>
              <a:t>fac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dirty="0"/>
              <a:t>parte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dirty="0"/>
              <a:t>din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dirty="0"/>
              <a:t>clasa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dirty="0" err="1" smtClean="0">
                <a:solidFill>
                  <a:srgbClr val="000099"/>
                </a:solidFill>
              </a:rPr>
              <a:t>Object</a:t>
            </a:r>
            <a:r>
              <a:rPr lang="ro-RO" dirty="0" smtClean="0"/>
              <a:t>!!!!</a:t>
            </a:r>
            <a:r>
              <a:rPr lang="ro-RO" dirty="0" smtClean="0">
                <a:solidFill>
                  <a:srgbClr val="FF0000"/>
                </a:solidFill>
              </a:rPr>
              <a:t/>
            </a:r>
            <a:br>
              <a:rPr lang="ro-RO" dirty="0" smtClean="0">
                <a:solidFill>
                  <a:srgbClr val="FF0000"/>
                </a:solidFill>
              </a:rPr>
            </a:br>
            <a:endParaRPr lang="ro-R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5" y="96185"/>
            <a:ext cx="10775576" cy="6165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ro-RO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omponente </a:t>
            </a:r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 tip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 smtClean="0"/>
              <a:t>Un </a:t>
            </a:r>
            <a:r>
              <a:rPr lang="ro-RO" b="1" dirty="0" smtClean="0"/>
              <a:t>container</a:t>
            </a:r>
            <a:r>
              <a:rPr lang="ro-RO" dirty="0" smtClean="0"/>
              <a:t> este folosit pentru a adăuga componente pe suprafaţa sa.</a:t>
            </a:r>
          </a:p>
          <a:p>
            <a:pPr algn="just">
              <a:buNone/>
            </a:pPr>
            <a:endParaRPr lang="ro-RO" dirty="0" smtClean="0">
              <a:solidFill>
                <a:srgbClr val="000099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b="1" dirty="0" smtClean="0">
                <a:solidFill>
                  <a:srgbClr val="0000CC"/>
                </a:solidFill>
              </a:rPr>
              <a:t>Containere de nivel înalt 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b="1" dirty="0" err="1" smtClean="0"/>
              <a:t>JFrame</a:t>
            </a:r>
            <a:r>
              <a:rPr lang="ro-RO" sz="2800" dirty="0" smtClean="0"/>
              <a:t> - fereastră standard care conține bara de titlu, marginea</a:t>
            </a:r>
            <a:r>
              <a:rPr lang="en-US" sz="2800" dirty="0" smtClean="0"/>
              <a:t> </a:t>
            </a:r>
            <a:r>
              <a:rPr lang="ro-RO" sz="2800" dirty="0" smtClean="0"/>
              <a:t>și butoanele s</a:t>
            </a:r>
            <a:r>
              <a:rPr lang="en-US" sz="2800" dirty="0" err="1" smtClean="0"/>
              <a:t>i</a:t>
            </a:r>
            <a:r>
              <a:rPr lang="ro-RO" sz="2800" dirty="0" smtClean="0"/>
              <a:t>stem: minimizare, maximizare și închidere.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dirty="0" smtClean="0"/>
              <a:t>Afișarea unui </a:t>
            </a:r>
            <a:r>
              <a:rPr lang="ro-RO" sz="2800" b="1" dirty="0" err="1" smtClean="0"/>
              <a:t>JFrame</a:t>
            </a:r>
            <a:r>
              <a:rPr lang="ro-RO" sz="2800" dirty="0" smtClean="0"/>
              <a:t> se realizează prin </a:t>
            </a:r>
            <a:r>
              <a:rPr lang="ro-RO" sz="2800" dirty="0"/>
              <a:t>apelarea metodei sale </a:t>
            </a:r>
            <a:r>
              <a:rPr lang="ro-RO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ro-RO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o-RO" sz="2800" i="1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dirty="0" smtClean="0"/>
              <a:t>Metode uzuale:</a:t>
            </a:r>
          </a:p>
          <a:p>
            <a:pPr marL="914400" lvl="2" indent="0" algn="just"/>
            <a:r>
              <a:rPr lang="ro-RO" sz="2800" dirty="0" err="1" smtClean="0">
                <a:solidFill>
                  <a:srgbClr val="0000CC"/>
                </a:solidFill>
              </a:rPr>
              <a:t>void</a:t>
            </a:r>
            <a:r>
              <a:rPr lang="ro-RO" sz="2800" dirty="0" smtClean="0">
                <a:solidFill>
                  <a:srgbClr val="0000CC"/>
                </a:solidFill>
              </a:rPr>
              <a:t> </a:t>
            </a:r>
            <a:r>
              <a:rPr lang="ro-RO" sz="2800" dirty="0" err="1" smtClean="0">
                <a:solidFill>
                  <a:srgbClr val="0000CC"/>
                </a:solidFill>
              </a:rPr>
              <a:t>setTitle</a:t>
            </a:r>
            <a:r>
              <a:rPr lang="ro-RO" sz="2800" dirty="0" smtClean="0">
                <a:solidFill>
                  <a:srgbClr val="0000CC"/>
                </a:solidFill>
              </a:rPr>
              <a:t>(</a:t>
            </a:r>
            <a:r>
              <a:rPr lang="ro-RO" sz="2800" dirty="0" err="1" smtClean="0">
                <a:solidFill>
                  <a:srgbClr val="0000CC"/>
                </a:solidFill>
              </a:rPr>
              <a:t>String</a:t>
            </a:r>
            <a:r>
              <a:rPr lang="ro-RO" sz="2800" dirty="0" smtClean="0">
                <a:solidFill>
                  <a:srgbClr val="0000CC"/>
                </a:solidFill>
              </a:rPr>
              <a:t>), </a:t>
            </a:r>
            <a:r>
              <a:rPr lang="ro-RO" sz="2800" dirty="0" err="1" smtClean="0">
                <a:solidFill>
                  <a:srgbClr val="0000CC"/>
                </a:solidFill>
              </a:rPr>
              <a:t>String</a:t>
            </a:r>
            <a:r>
              <a:rPr lang="ro-RO" sz="2800" dirty="0" smtClean="0">
                <a:solidFill>
                  <a:srgbClr val="0000CC"/>
                </a:solidFill>
              </a:rPr>
              <a:t> </a:t>
            </a:r>
            <a:r>
              <a:rPr lang="ro-RO" sz="2800" dirty="0" err="1" smtClean="0">
                <a:solidFill>
                  <a:srgbClr val="0000CC"/>
                </a:solidFill>
              </a:rPr>
              <a:t>getTitle</a:t>
            </a:r>
            <a:r>
              <a:rPr lang="ro-RO" sz="2800" dirty="0" smtClean="0">
                <a:solidFill>
                  <a:srgbClr val="0000CC"/>
                </a:solidFill>
              </a:rPr>
              <a:t>()</a:t>
            </a:r>
          </a:p>
          <a:p>
            <a:pPr marL="914400" lvl="2" indent="0" algn="just"/>
            <a:r>
              <a:rPr lang="ro-RO" sz="2800" dirty="0" err="1" smtClean="0">
                <a:solidFill>
                  <a:srgbClr val="0000CC"/>
                </a:solidFill>
              </a:rPr>
              <a:t>void</a:t>
            </a:r>
            <a:r>
              <a:rPr lang="ro-RO" sz="2800" dirty="0" smtClean="0">
                <a:solidFill>
                  <a:srgbClr val="0000CC"/>
                </a:solidFill>
              </a:rPr>
              <a:t> </a:t>
            </a:r>
            <a:r>
              <a:rPr lang="ro-RO" sz="2800" dirty="0" err="1" smtClean="0">
                <a:solidFill>
                  <a:srgbClr val="0000CC"/>
                </a:solidFill>
              </a:rPr>
              <a:t>setlconlmage</a:t>
            </a:r>
            <a:r>
              <a:rPr lang="ro-RO" sz="2800" dirty="0" smtClean="0">
                <a:solidFill>
                  <a:srgbClr val="0000CC"/>
                </a:solidFill>
              </a:rPr>
              <a:t>(</a:t>
            </a:r>
            <a:r>
              <a:rPr lang="ro-RO" sz="2800" dirty="0" err="1" smtClean="0">
                <a:solidFill>
                  <a:srgbClr val="0000CC"/>
                </a:solidFill>
              </a:rPr>
              <a:t>lmage</a:t>
            </a:r>
            <a:r>
              <a:rPr lang="ro-RO" sz="2800" dirty="0" smtClean="0">
                <a:solidFill>
                  <a:srgbClr val="0000CC"/>
                </a:solidFill>
              </a:rPr>
              <a:t>), </a:t>
            </a:r>
            <a:r>
              <a:rPr lang="ro-RO" sz="2800" dirty="0" err="1" smtClean="0">
                <a:solidFill>
                  <a:srgbClr val="0000CC"/>
                </a:solidFill>
              </a:rPr>
              <a:t>Image</a:t>
            </a:r>
            <a:r>
              <a:rPr lang="ro-RO" sz="2800" dirty="0" smtClean="0">
                <a:solidFill>
                  <a:srgbClr val="0000CC"/>
                </a:solidFill>
              </a:rPr>
              <a:t> </a:t>
            </a:r>
            <a:r>
              <a:rPr lang="ro-RO" sz="2800" dirty="0" err="1" smtClean="0">
                <a:solidFill>
                  <a:srgbClr val="0000CC"/>
                </a:solidFill>
              </a:rPr>
              <a:t>getlconlmage</a:t>
            </a:r>
            <a:r>
              <a:rPr lang="ro-RO" sz="2800" dirty="0" smtClean="0">
                <a:solidFill>
                  <a:srgbClr val="0000CC"/>
                </a:solidFill>
              </a:rPr>
              <a:t>()</a:t>
            </a:r>
          </a:p>
          <a:p>
            <a:pPr marL="914400" lvl="2" indent="0" algn="just"/>
            <a:r>
              <a:rPr lang="ro-RO" sz="2800" dirty="0" err="1" smtClean="0">
                <a:solidFill>
                  <a:srgbClr val="0000CC"/>
                </a:solidFill>
              </a:rPr>
              <a:t>void</a:t>
            </a:r>
            <a:r>
              <a:rPr lang="ro-RO" sz="2800" dirty="0" smtClean="0">
                <a:solidFill>
                  <a:srgbClr val="0000CC"/>
                </a:solidFill>
              </a:rPr>
              <a:t> </a:t>
            </a:r>
            <a:r>
              <a:rPr lang="ro-RO" sz="2800" dirty="0" err="1" smtClean="0">
                <a:solidFill>
                  <a:srgbClr val="0000CC"/>
                </a:solidFill>
              </a:rPr>
              <a:t>setContentPane</a:t>
            </a:r>
            <a:r>
              <a:rPr lang="ro-RO" sz="2800" dirty="0" smtClean="0">
                <a:solidFill>
                  <a:srgbClr val="0000CC"/>
                </a:solidFill>
              </a:rPr>
              <a:t>(Container), </a:t>
            </a:r>
            <a:r>
              <a:rPr lang="ro-RO" sz="2800" dirty="0" err="1" smtClean="0">
                <a:solidFill>
                  <a:srgbClr val="0000CC"/>
                </a:solidFill>
              </a:rPr>
              <a:t>Container</a:t>
            </a:r>
            <a:r>
              <a:rPr lang="ro-RO" sz="2800" dirty="0" smtClean="0">
                <a:solidFill>
                  <a:srgbClr val="0000CC"/>
                </a:solidFill>
              </a:rPr>
              <a:t> </a:t>
            </a:r>
            <a:r>
              <a:rPr lang="ro-RO" sz="2800" dirty="0" err="1" smtClean="0">
                <a:solidFill>
                  <a:srgbClr val="0000CC"/>
                </a:solidFill>
              </a:rPr>
              <a:t>getContentPane</a:t>
            </a:r>
            <a:r>
              <a:rPr lang="ro-RO" sz="2800" dirty="0" smtClean="0">
                <a:solidFill>
                  <a:srgbClr val="0000CC"/>
                </a:solidFill>
              </a:rPr>
              <a:t>()</a:t>
            </a:r>
          </a:p>
          <a:p>
            <a:pPr marL="914400" lvl="2" indent="0" algn="just"/>
            <a:r>
              <a:rPr lang="ro-RO" sz="2800" dirty="0" err="1" smtClean="0">
                <a:solidFill>
                  <a:srgbClr val="0000CC"/>
                </a:solidFill>
              </a:rPr>
              <a:t>void</a:t>
            </a:r>
            <a:r>
              <a:rPr lang="ro-RO" sz="2800" dirty="0" smtClean="0">
                <a:solidFill>
                  <a:srgbClr val="0000CC"/>
                </a:solidFill>
              </a:rPr>
              <a:t> </a:t>
            </a:r>
            <a:r>
              <a:rPr lang="ro-RO" sz="2800" dirty="0" err="1" smtClean="0">
                <a:solidFill>
                  <a:srgbClr val="0000CC"/>
                </a:solidFill>
              </a:rPr>
              <a:t>dispose</a:t>
            </a:r>
            <a:r>
              <a:rPr lang="ro-RO" sz="2800" dirty="0" smtClean="0">
                <a:solidFill>
                  <a:srgbClr val="0000CC"/>
                </a:solidFill>
              </a:rPr>
              <a:t>()</a:t>
            </a:r>
          </a:p>
          <a:p>
            <a:pPr marL="914400" lvl="2" indent="0" algn="just"/>
            <a:r>
              <a:rPr lang="ro-RO" sz="2800" dirty="0" err="1" smtClean="0">
                <a:solidFill>
                  <a:srgbClr val="0000CC"/>
                </a:solidFill>
              </a:rPr>
              <a:t>setResizeable</a:t>
            </a:r>
            <a:r>
              <a:rPr lang="ro-RO" sz="2800" dirty="0" smtClean="0">
                <a:solidFill>
                  <a:srgbClr val="0000CC"/>
                </a:solidFill>
              </a:rPr>
              <a:t>(</a:t>
            </a:r>
            <a:r>
              <a:rPr lang="ro-RO" sz="2800" dirty="0" err="1" smtClean="0">
                <a:solidFill>
                  <a:srgbClr val="0000CC"/>
                </a:solidFill>
              </a:rPr>
              <a:t>true</a:t>
            </a:r>
            <a:r>
              <a:rPr lang="ro-RO" sz="2800" dirty="0" smtClean="0">
                <a:solidFill>
                  <a:srgbClr val="0000CC"/>
                </a:solidFill>
              </a:rPr>
              <a:t>|f</a:t>
            </a:r>
            <a:r>
              <a:rPr lang="en-US" sz="2800" dirty="0" smtClean="0">
                <a:solidFill>
                  <a:srgbClr val="0000CC"/>
                </a:solidFill>
              </a:rPr>
              <a:t>a</a:t>
            </a:r>
            <a:r>
              <a:rPr lang="ro-RO" sz="2800" dirty="0" err="1" smtClean="0">
                <a:solidFill>
                  <a:srgbClr val="0000CC"/>
                </a:solidFill>
              </a:rPr>
              <a:t>lse</a:t>
            </a:r>
            <a:r>
              <a:rPr lang="ro-RO" sz="2800" dirty="0">
                <a:solidFill>
                  <a:srgbClr val="0000CC"/>
                </a:solidFill>
              </a:rPr>
              <a:t>)</a:t>
            </a:r>
            <a:endParaRPr lang="ro-RO" sz="2800" dirty="0" smtClean="0">
              <a:solidFill>
                <a:srgbClr val="0000CC"/>
              </a:solidFill>
            </a:endParaRPr>
          </a:p>
          <a:p>
            <a:pPr marL="0" indent="0" algn="just">
              <a:buNone/>
            </a:pPr>
            <a:endParaRPr lang="ro-RO" dirty="0" smtClean="0"/>
          </a:p>
          <a:p>
            <a:pPr marL="0" indent="0" algn="just">
              <a:buNone/>
            </a:pPr>
            <a:endParaRPr lang="ro-RO" dirty="0" smtClean="0"/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endParaRPr lang="ro-RO" altLang="en-US" dirty="0" smtClean="0">
              <a:solidFill>
                <a:srgbClr val="000099"/>
              </a:solidFill>
            </a:endParaRPr>
          </a:p>
          <a:p>
            <a:pPr marL="0" indent="0" algn="just">
              <a:buNone/>
              <a:defRPr/>
            </a:pPr>
            <a:endParaRPr lang="ro-RO" dirty="0" smtClean="0"/>
          </a:p>
          <a:p>
            <a:pPr marL="0" indent="0">
              <a:buNone/>
            </a:pPr>
            <a:endParaRPr lang="ro-RO" altLang="en-US" dirty="0"/>
          </a:p>
        </p:txBody>
      </p:sp>
    </p:spTree>
    <p:extLst>
      <p:ext uri="{BB962C8B-B14F-4D97-AF65-F5344CB8AC3E}">
        <p14:creationId xmlns:p14="http://schemas.microsoft.com/office/powerpoint/2010/main" val="16421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Plasarea unui fir de executare în așteptare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b="1" dirty="0" smtClean="0"/>
              <a:t>Metoda </a:t>
            </a:r>
            <a:r>
              <a:rPr lang="ro-RO" b="1" dirty="0" err="1" smtClean="0">
                <a:solidFill>
                  <a:srgbClr val="0000CC"/>
                </a:solidFill>
              </a:rPr>
              <a:t>sleep</a:t>
            </a:r>
            <a:r>
              <a:rPr lang="ro-RO" b="1" dirty="0" smtClean="0">
                <a:solidFill>
                  <a:srgbClr val="0000CC"/>
                </a:solidFill>
              </a:rPr>
              <a:t>()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 smtClean="0"/>
              <a:t>plasează firul de executare curent în starea de indisponibil pentru o perioadă de timp precizată în milisecunde.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 smtClean="0"/>
              <a:t>Firul de executare nu va concura cu celelalte fire în acest timp.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 smtClean="0"/>
              <a:t>Metoda poate fi folosită în cel puțin două scopuri:</a:t>
            </a:r>
          </a:p>
          <a:p>
            <a:pPr lvl="1" algn="just"/>
            <a:r>
              <a:rPr lang="ro-RO" sz="2800" dirty="0" err="1" smtClean="0">
                <a:solidFill>
                  <a:srgbClr val="00B050"/>
                </a:solidFill>
              </a:rPr>
              <a:t>Multithreading</a:t>
            </a:r>
            <a:r>
              <a:rPr lang="ro-RO" sz="2800" dirty="0" smtClean="0">
                <a:solidFill>
                  <a:srgbClr val="00B050"/>
                </a:solidFill>
              </a:rPr>
              <a:t> cooperativ</a:t>
            </a:r>
            <a:r>
              <a:rPr lang="ro-RO" sz="2800" dirty="0" smtClean="0"/>
              <a:t>: Daca firul de executare activ are prioritate mai mare decât toate celelalte fire aflate în așteptare, prin “retragerea” sa temporară celelalte fire de executare capătă șansa de a fi executate.</a:t>
            </a:r>
          </a:p>
          <a:p>
            <a:pPr lvl="1" algn="just"/>
            <a:r>
              <a:rPr lang="ro-RO" sz="2800" dirty="0" smtClean="0">
                <a:solidFill>
                  <a:srgbClr val="00B050"/>
                </a:solidFill>
              </a:rPr>
              <a:t>Temporizare</a:t>
            </a:r>
            <a:r>
              <a:rPr lang="ro-RO" sz="2800" dirty="0" smtClean="0"/>
              <a:t>: în momentul în care un fir execută o anumită operație, periodic putem stabili un interval de pauză între doua executări consecutive, “adormind” firul de executare respectiv.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dirty="0" smtClean="0"/>
              <a:t>Când </a:t>
            </a:r>
            <a:r>
              <a:rPr lang="ro-RO" dirty="0"/>
              <a:t>intervalul de adormire se </a:t>
            </a:r>
            <a:r>
              <a:rPr lang="ro-RO" dirty="0" smtClean="0"/>
              <a:t>încheie, </a:t>
            </a:r>
            <a:r>
              <a:rPr lang="ro-RO" dirty="0"/>
              <a:t>firul de </a:t>
            </a:r>
            <a:r>
              <a:rPr lang="ro-RO" dirty="0" smtClean="0"/>
              <a:t>executare </a:t>
            </a:r>
            <a:r>
              <a:rPr lang="ro-RO" dirty="0"/>
              <a:t>revine </a:t>
            </a:r>
            <a:r>
              <a:rPr lang="ro-RO" dirty="0" smtClean="0"/>
              <a:t>în </a:t>
            </a:r>
            <a:r>
              <a:rPr lang="ro-RO" dirty="0"/>
              <a:t>starea de </a:t>
            </a:r>
            <a:r>
              <a:rPr lang="ro-RO" dirty="0" err="1"/>
              <a:t>thread</a:t>
            </a:r>
            <a:r>
              <a:rPr lang="ro-RO" dirty="0"/>
              <a:t> </a:t>
            </a:r>
            <a:r>
              <a:rPr lang="ro-RO" i="1" dirty="0" smtClean="0"/>
              <a:t>rulabil.</a:t>
            </a:r>
            <a:r>
              <a:rPr lang="ro-RO" dirty="0" smtClean="0"/>
              <a:t> </a:t>
            </a:r>
          </a:p>
          <a:p>
            <a:pPr marL="0" indent="0">
              <a:buNone/>
            </a:pPr>
            <a:r>
              <a:rPr lang="ro-RO" b="1" dirty="0" smtClean="0">
                <a:solidFill>
                  <a:srgbClr val="FF0000"/>
                </a:solidFill>
              </a:rPr>
              <a:t>Observație:</a:t>
            </a:r>
            <a:r>
              <a:rPr lang="ro-RO" dirty="0" smtClean="0">
                <a:solidFill>
                  <a:srgbClr val="FF0000"/>
                </a:solidFill>
              </a:rPr>
              <a:t> Metoda </a:t>
            </a:r>
            <a:r>
              <a:rPr lang="ro-RO" i="1" dirty="0" err="1" smtClean="0">
                <a:solidFill>
                  <a:srgbClr val="FF0000"/>
                </a:solidFill>
              </a:rPr>
              <a:t>sleep</a:t>
            </a:r>
            <a:r>
              <a:rPr lang="ro-RO" i="1" dirty="0" smtClean="0">
                <a:solidFill>
                  <a:srgbClr val="FF0000"/>
                </a:solidFill>
              </a:rPr>
              <a:t>()</a:t>
            </a:r>
            <a:r>
              <a:rPr lang="ro-RO" dirty="0" smtClean="0">
                <a:solidFill>
                  <a:srgbClr val="FF0000"/>
                </a:solidFill>
              </a:rPr>
              <a:t> acționează numai asupra firului curent (activ)! </a:t>
            </a:r>
            <a:endParaRPr lang="ro-R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Plasarea unui fir de executare în așteptare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b="1" dirty="0" smtClean="0"/>
              <a:t>Metoda </a:t>
            </a:r>
            <a:r>
              <a:rPr lang="ro-RO" b="1" dirty="0" err="1" smtClean="0">
                <a:solidFill>
                  <a:srgbClr val="0000CC"/>
                </a:solidFill>
              </a:rPr>
              <a:t>join</a:t>
            </a:r>
            <a:r>
              <a:rPr lang="ro-RO" b="1" dirty="0" smtClean="0">
                <a:solidFill>
                  <a:srgbClr val="0000CC"/>
                </a:solidFill>
              </a:rPr>
              <a:t>()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 smtClean="0"/>
              <a:t>Permite </a:t>
            </a:r>
            <a:r>
              <a:rPr lang="ro-RO" dirty="0"/>
              <a:t>unui </a:t>
            </a:r>
            <a:r>
              <a:rPr lang="ro-RO" dirty="0" err="1"/>
              <a:t>thread</a:t>
            </a:r>
            <a:r>
              <a:rPr lang="ro-RO" dirty="0"/>
              <a:t> </a:t>
            </a:r>
            <a:r>
              <a:rPr lang="ro-RO" dirty="0" smtClean="0"/>
              <a:t>să aștepte </a:t>
            </a:r>
            <a:r>
              <a:rPr lang="ro-RO" dirty="0"/>
              <a:t>î</a:t>
            </a:r>
            <a:r>
              <a:rPr lang="ro-RO" dirty="0" smtClean="0"/>
              <a:t>ncheierea executării altuia (</a:t>
            </a:r>
            <a:r>
              <a:rPr lang="ro-RO" i="1" dirty="0" err="1" smtClean="0"/>
              <a:t>thread</a:t>
            </a:r>
            <a:r>
              <a:rPr lang="ro-RO" i="1" dirty="0" smtClean="0"/>
              <a:t> țintă)</a:t>
            </a:r>
            <a:r>
              <a:rPr lang="ro-RO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 smtClean="0"/>
              <a:t>Există trei metode </a:t>
            </a:r>
            <a:r>
              <a:rPr lang="ro-RO" b="1" dirty="0" err="1" smtClean="0">
                <a:solidFill>
                  <a:srgbClr val="0000CC"/>
                </a:solidFill>
              </a:rPr>
              <a:t>join</a:t>
            </a:r>
            <a:r>
              <a:rPr lang="ro-RO" b="1" dirty="0" smtClean="0">
                <a:solidFill>
                  <a:srgbClr val="0000CC"/>
                </a:solidFill>
              </a:rPr>
              <a:t>()</a:t>
            </a:r>
            <a:r>
              <a:rPr lang="ro-RO" dirty="0" smtClean="0"/>
              <a:t> în clasa </a:t>
            </a:r>
            <a:r>
              <a:rPr lang="ro-RO" b="1" dirty="0" err="1" smtClean="0"/>
              <a:t>Thread</a:t>
            </a:r>
            <a:r>
              <a:rPr lang="ro-RO" dirty="0" smtClean="0"/>
              <a:t>:</a:t>
            </a:r>
          </a:p>
          <a:p>
            <a:pPr lvl="0" algn="just"/>
            <a:r>
              <a:rPr lang="ro-RO" dirty="0" err="1" smtClean="0">
                <a:solidFill>
                  <a:srgbClr val="0000CC"/>
                </a:solidFill>
              </a:rPr>
              <a:t>join</a:t>
            </a:r>
            <a:r>
              <a:rPr lang="ro-RO" dirty="0" smtClean="0">
                <a:solidFill>
                  <a:srgbClr val="0000CC"/>
                </a:solidFill>
              </a:rPr>
              <a:t>() </a:t>
            </a:r>
            <a:r>
              <a:rPr lang="ro-RO" dirty="0" smtClean="0"/>
              <a:t>- plasează </a:t>
            </a:r>
            <a:r>
              <a:rPr lang="ro-RO" dirty="0" err="1" smtClean="0"/>
              <a:t>thread-ul</a:t>
            </a:r>
            <a:r>
              <a:rPr lang="ro-RO" dirty="0" smtClean="0"/>
              <a:t> curent în starea de temporar indisponibil până când executarea </a:t>
            </a:r>
            <a:r>
              <a:rPr lang="ro-RO" dirty="0" err="1" smtClean="0"/>
              <a:t>thread-ului</a:t>
            </a:r>
            <a:r>
              <a:rPr lang="ro-RO" dirty="0" smtClean="0"/>
              <a:t> țintă se încheie</a:t>
            </a:r>
          </a:p>
          <a:p>
            <a:pPr lvl="0" algn="just"/>
            <a:r>
              <a:rPr lang="ro-RO" dirty="0" err="1" smtClean="0">
                <a:solidFill>
                  <a:srgbClr val="0000CC"/>
                </a:solidFill>
              </a:rPr>
              <a:t>join</a:t>
            </a:r>
            <a:r>
              <a:rPr lang="ro-RO" dirty="0" smtClean="0">
                <a:solidFill>
                  <a:srgbClr val="0000CC"/>
                </a:solidFill>
              </a:rPr>
              <a:t>(</a:t>
            </a:r>
            <a:r>
              <a:rPr lang="ro-RO" dirty="0" err="1" smtClean="0">
                <a:solidFill>
                  <a:srgbClr val="0000CC"/>
                </a:solidFill>
              </a:rPr>
              <a:t>long</a:t>
            </a:r>
            <a:r>
              <a:rPr lang="ro-RO" dirty="0" smtClean="0">
                <a:solidFill>
                  <a:srgbClr val="0000CC"/>
                </a:solidFill>
              </a:rPr>
              <a:t> interval) </a:t>
            </a:r>
            <a:r>
              <a:rPr lang="ro-RO" dirty="0" smtClean="0"/>
              <a:t>- efect analog, dar </a:t>
            </a:r>
            <a:r>
              <a:rPr lang="ro-RO" dirty="0" err="1" smtClean="0"/>
              <a:t>thread-ul</a:t>
            </a:r>
            <a:r>
              <a:rPr lang="ro-RO" dirty="0" smtClean="0"/>
              <a:t> nu va aștepta mai mult decât numărul de milisecunde specificat ca argument</a:t>
            </a:r>
          </a:p>
          <a:p>
            <a:pPr lvl="0" algn="just"/>
            <a:r>
              <a:rPr lang="ro-RO" dirty="0" err="1" smtClean="0">
                <a:solidFill>
                  <a:srgbClr val="0000CC"/>
                </a:solidFill>
              </a:rPr>
              <a:t>join</a:t>
            </a:r>
            <a:r>
              <a:rPr lang="ro-RO" dirty="0" smtClean="0">
                <a:solidFill>
                  <a:srgbClr val="0000CC"/>
                </a:solidFill>
              </a:rPr>
              <a:t>(</a:t>
            </a:r>
            <a:r>
              <a:rPr lang="ro-RO" dirty="0" err="1" smtClean="0">
                <a:solidFill>
                  <a:srgbClr val="0000CC"/>
                </a:solidFill>
              </a:rPr>
              <a:t>long</a:t>
            </a:r>
            <a:r>
              <a:rPr lang="ro-RO" dirty="0" smtClean="0">
                <a:solidFill>
                  <a:srgbClr val="0000CC"/>
                </a:solidFill>
              </a:rPr>
              <a:t> milisecunde, </a:t>
            </a:r>
            <a:r>
              <a:rPr lang="ro-RO" dirty="0" err="1" smtClean="0">
                <a:solidFill>
                  <a:srgbClr val="0000CC"/>
                </a:solidFill>
              </a:rPr>
              <a:t>int</a:t>
            </a:r>
            <a:r>
              <a:rPr lang="ro-RO" dirty="0" smtClean="0">
                <a:solidFill>
                  <a:srgbClr val="0000CC"/>
                </a:solidFill>
              </a:rPr>
              <a:t> nanosecunde) </a:t>
            </a:r>
            <a:r>
              <a:rPr lang="ro-RO" dirty="0" smtClean="0"/>
              <a:t>- analog, dar cu precizie sporită la specificarea intervalului de așteptare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 smtClean="0"/>
              <a:t>La încheierea metodei </a:t>
            </a:r>
            <a:r>
              <a:rPr lang="ro-RO" i="1" dirty="0" err="1" smtClean="0"/>
              <a:t>join</a:t>
            </a:r>
            <a:r>
              <a:rPr lang="ro-RO" i="1" dirty="0" smtClean="0"/>
              <a:t>()</a:t>
            </a:r>
            <a:r>
              <a:rPr lang="ro-RO" dirty="0" smtClean="0"/>
              <a:t>, </a:t>
            </a:r>
            <a:r>
              <a:rPr lang="ro-RO" dirty="0" err="1" smtClean="0"/>
              <a:t>thread-ul</a:t>
            </a:r>
            <a:r>
              <a:rPr lang="ro-RO" dirty="0" smtClean="0"/>
              <a:t> care a apelat-o revine în starea de </a:t>
            </a:r>
            <a:r>
              <a:rPr lang="ro-RO" dirty="0" err="1" smtClean="0"/>
              <a:t>thread</a:t>
            </a:r>
            <a:r>
              <a:rPr lang="ro-RO" dirty="0" smtClean="0"/>
              <a:t> rulabil, urmând a fi ales de către planificator la un moment ulterior.</a:t>
            </a:r>
          </a:p>
          <a:p>
            <a:pPr marL="0" indent="0" algn="just">
              <a:buNone/>
            </a:pPr>
            <a:r>
              <a:rPr lang="ro-RO" b="1" dirty="0" smtClean="0">
                <a:solidFill>
                  <a:srgbClr val="FF0000"/>
                </a:solidFill>
              </a:rPr>
              <a:t>Observație:</a:t>
            </a:r>
            <a:r>
              <a:rPr lang="ro-RO" dirty="0" smtClean="0">
                <a:solidFill>
                  <a:srgbClr val="FF0000"/>
                </a:solidFill>
              </a:rPr>
              <a:t> Metoda </a:t>
            </a:r>
            <a:r>
              <a:rPr lang="ro-RO" b="1" dirty="0" err="1" smtClean="0">
                <a:solidFill>
                  <a:srgbClr val="0000CC"/>
                </a:solidFill>
              </a:rPr>
              <a:t>join</a:t>
            </a:r>
            <a:r>
              <a:rPr lang="ro-RO" b="1" dirty="0" smtClean="0">
                <a:solidFill>
                  <a:srgbClr val="0000CC"/>
                </a:solidFill>
              </a:rPr>
              <a:t>()</a:t>
            </a:r>
            <a:r>
              <a:rPr lang="ro-RO" dirty="0" smtClean="0">
                <a:solidFill>
                  <a:srgbClr val="FF0000"/>
                </a:solidFill>
              </a:rPr>
              <a:t> îi este apelată </a:t>
            </a:r>
            <a:r>
              <a:rPr lang="ro-RO" dirty="0" err="1" smtClean="0">
                <a:solidFill>
                  <a:srgbClr val="FF0000"/>
                </a:solidFill>
              </a:rPr>
              <a:t>thread-ului</a:t>
            </a:r>
            <a:r>
              <a:rPr lang="ro-RO" dirty="0" smtClean="0">
                <a:solidFill>
                  <a:srgbClr val="FF0000"/>
                </a:solidFill>
              </a:rPr>
              <a:t> țintă, dar are ca efect adormirea </a:t>
            </a:r>
            <a:r>
              <a:rPr lang="ro-RO" dirty="0" err="1" smtClean="0">
                <a:solidFill>
                  <a:srgbClr val="FF0000"/>
                </a:solidFill>
              </a:rPr>
              <a:t>thread-ului</a:t>
            </a:r>
            <a:r>
              <a:rPr lang="ro-RO" dirty="0" smtClean="0">
                <a:solidFill>
                  <a:srgbClr val="FF0000"/>
                </a:solidFill>
              </a:rPr>
              <a:t> curent!</a:t>
            </a:r>
          </a:p>
          <a:p>
            <a:pPr marL="0" indent="0" algn="just">
              <a:buNone/>
            </a:pP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4109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SwingWorker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Un worker thread </a:t>
            </a:r>
            <a:r>
              <a:rPr lang="en-US" dirty="0" err="1" smtClean="0"/>
              <a:t>este</a:t>
            </a:r>
            <a:r>
              <a:rPr lang="en-US" dirty="0" smtClean="0"/>
              <a:t> un fir de </a:t>
            </a:r>
            <a:r>
              <a:rPr lang="en-US" dirty="0" err="1" smtClean="0"/>
              <a:t>executare</a:t>
            </a:r>
            <a:r>
              <a:rPr lang="en-US" dirty="0" smtClean="0"/>
              <a:t> consummator de </a:t>
            </a:r>
            <a:r>
              <a:rPr lang="en-US" dirty="0" err="1" smtClean="0"/>
              <a:t>timp</a:t>
            </a:r>
            <a:r>
              <a:rPr lang="en-US" dirty="0" smtClean="0"/>
              <a:t>, </a:t>
            </a:r>
            <a:r>
              <a:rPr lang="en-US" dirty="0" err="1" smtClean="0"/>
              <a:t>cunoscut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ca </a:t>
            </a:r>
            <a:r>
              <a:rPr lang="en-US" dirty="0">
                <a:solidFill>
                  <a:srgbClr val="0000CC"/>
                </a:solidFill>
              </a:rPr>
              <a:t>background </a:t>
            </a:r>
            <a:r>
              <a:rPr lang="en-US" dirty="0" smtClean="0">
                <a:solidFill>
                  <a:srgbClr val="0000CC"/>
                </a:solidFill>
              </a:rPr>
              <a:t>threads</a:t>
            </a:r>
            <a:r>
              <a:rPr lang="en-US" i="1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manageria</a:t>
            </a:r>
            <a:r>
              <a:rPr lang="en-US" dirty="0" smtClean="0"/>
              <a:t> </a:t>
            </a:r>
            <a:r>
              <a:rPr lang="en-US" dirty="0"/>
              <a:t>background </a:t>
            </a:r>
            <a:r>
              <a:rPr lang="en-US" dirty="0" smtClean="0"/>
              <a:t>threads </a:t>
            </a:r>
            <a:r>
              <a:rPr lang="ro-RO" dirty="0"/>
              <a:t>î</a:t>
            </a:r>
            <a:r>
              <a:rPr lang="en-US" dirty="0" err="1" smtClean="0"/>
              <a:t>ntr</a:t>
            </a:r>
            <a:r>
              <a:rPr lang="en-US" dirty="0" smtClean="0"/>
              <a:t>-o</a:t>
            </a:r>
            <a:r>
              <a:rPr lang="ro-RO" dirty="0" smtClean="0"/>
              <a:t> interfață grafică se poate folosi o clasă care extinde clasa </a:t>
            </a:r>
            <a:r>
              <a:rPr lang="en-US" dirty="0" smtClean="0"/>
              <a:t> </a:t>
            </a:r>
            <a:r>
              <a:rPr lang="ro-RO" dirty="0" smtClean="0">
                <a:solidFill>
                  <a:srgbClr val="0000CC"/>
                </a:solidFill>
              </a:rPr>
              <a:t>SwingWorker.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Metodele </a:t>
            </a:r>
            <a:r>
              <a:rPr lang="ro-RO" dirty="0" smtClean="0"/>
              <a:t>clasei SwingWorker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0000FF"/>
                </a:solidFill>
              </a:rPr>
              <a:t>t</a:t>
            </a:r>
            <a:r>
              <a:rPr lang="ro-RO" dirty="0" smtClean="0">
                <a:solidFill>
                  <a:srgbClr val="0000FF"/>
                </a:solidFill>
              </a:rPr>
              <a:t>ip doInBackground() </a:t>
            </a:r>
            <a:r>
              <a:rPr lang="ro-RO" dirty="0" smtClean="0"/>
              <a:t> - implementarea firului de executare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0000FF"/>
                </a:solidFill>
              </a:rPr>
              <a:t>v</a:t>
            </a:r>
            <a:r>
              <a:rPr lang="ro-RO" dirty="0" smtClean="0">
                <a:solidFill>
                  <a:srgbClr val="0000FF"/>
                </a:solidFill>
              </a:rPr>
              <a:t>oid done() – </a:t>
            </a:r>
            <a:r>
              <a:rPr lang="ro-RO" dirty="0" smtClean="0"/>
              <a:t>care invocă evenimentul componetei grafice când este finalzată executarea thread-lui.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>
                <a:solidFill>
                  <a:srgbClr val="0000FF"/>
                </a:solidFill>
              </a:rPr>
              <a:t>v</a:t>
            </a:r>
            <a:r>
              <a:rPr lang="ro-RO" dirty="0" smtClean="0">
                <a:solidFill>
                  <a:srgbClr val="0000FF"/>
                </a:solidFill>
              </a:rPr>
              <a:t>oid process() </a:t>
            </a:r>
            <a:r>
              <a:rPr lang="ro-RO" dirty="0" smtClean="0"/>
              <a:t> - </a:t>
            </a:r>
            <a:r>
              <a:rPr lang="en-US" dirty="0"/>
              <a:t>background </a:t>
            </a:r>
            <a:r>
              <a:rPr lang="en-US" dirty="0" smtClean="0"/>
              <a:t>threads</a:t>
            </a:r>
            <a:r>
              <a:rPr lang="ro-RO" dirty="0" smtClean="0"/>
              <a:t>-ul poate furniza rezultate intermediare, prin apelul metodei </a:t>
            </a:r>
            <a:r>
              <a:rPr lang="ro-RO" dirty="0" smtClean="0">
                <a:solidFill>
                  <a:srgbClr val="0000CC"/>
                </a:solidFill>
              </a:rPr>
              <a:t>publish()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008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5" y="96185"/>
            <a:ext cx="10775576" cy="6165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omponente de tip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 dirty="0" err="1" smtClean="0">
                <a:solidFill>
                  <a:srgbClr val="0000CC"/>
                </a:solidFill>
              </a:rPr>
              <a:t>JDialog</a:t>
            </a:r>
            <a:r>
              <a:rPr lang="ro-RO" dirty="0" smtClean="0"/>
              <a:t> - sunt </a:t>
            </a:r>
            <a:r>
              <a:rPr lang="ro-RO" dirty="0"/>
              <a:t>ferestre utilizate </a:t>
            </a:r>
            <a:r>
              <a:rPr lang="ro-RO" dirty="0" smtClean="0"/>
              <a:t>fie pentru introducerea unor date </a:t>
            </a:r>
            <a:r>
              <a:rPr lang="ro-RO" dirty="0"/>
              <a:t>de </a:t>
            </a:r>
            <a:r>
              <a:rPr lang="ro-RO" dirty="0" smtClean="0"/>
              <a:t>către utilizator, fie pentru </a:t>
            </a:r>
            <a:r>
              <a:rPr lang="ro-RO" dirty="0"/>
              <a:t>simpla </a:t>
            </a:r>
            <a:r>
              <a:rPr lang="ro-RO" dirty="0" smtClean="0"/>
              <a:t>afișare </a:t>
            </a:r>
            <a:r>
              <a:rPr lang="ro-RO" dirty="0"/>
              <a:t>de mesaje informative sau de </a:t>
            </a:r>
            <a:r>
              <a:rPr lang="ro-RO" dirty="0" smtClean="0"/>
              <a:t>eroare.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 smtClean="0"/>
              <a:t>Pot fi afișate și modal - interzic accesul la o </a:t>
            </a:r>
            <a:r>
              <a:rPr lang="ro-RO" dirty="0"/>
              <a:t>alta </a:t>
            </a:r>
            <a:r>
              <a:rPr lang="ro-RO" dirty="0" smtClean="0"/>
              <a:t>fereastră, </a:t>
            </a:r>
            <a:r>
              <a:rPr lang="ro-RO" dirty="0"/>
              <a:t>care este </a:t>
            </a:r>
            <a:r>
              <a:rPr lang="ro-RO" dirty="0" smtClean="0"/>
              <a:t>denumită</a:t>
            </a:r>
            <a:r>
              <a:rPr lang="ro-RO" i="1" dirty="0" smtClean="0"/>
              <a:t> </a:t>
            </a:r>
            <a:r>
              <a:rPr lang="ro-RO" i="1" dirty="0"/>
              <a:t>fereastra </a:t>
            </a:r>
            <a:r>
              <a:rPr lang="ro-RO" i="1" dirty="0" smtClean="0"/>
              <a:t>părinte.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 err="1" smtClean="0">
                <a:solidFill>
                  <a:srgbClr val="0000CC"/>
                </a:solidFill>
              </a:rPr>
              <a:t>JWindow</a:t>
            </a:r>
            <a:r>
              <a:rPr lang="ro-RO" b="1" dirty="0" smtClean="0">
                <a:solidFill>
                  <a:srgbClr val="0000CC"/>
                </a:solidFill>
              </a:rPr>
              <a:t> </a:t>
            </a:r>
            <a:r>
              <a:rPr lang="ro-RO" dirty="0"/>
              <a:t>– este o fereastră fără bară de titlu</a:t>
            </a:r>
            <a:r>
              <a:rPr lang="ro-RO" dirty="0" smtClean="0"/>
              <a:t>, căreia </a:t>
            </a:r>
            <a:r>
              <a:rPr lang="ro-RO" dirty="0"/>
              <a:t>nu </a:t>
            </a:r>
            <a:r>
              <a:rPr lang="ro-RO" dirty="0" smtClean="0"/>
              <a:t>i </a:t>
            </a:r>
            <a:r>
              <a:rPr lang="ro-RO" dirty="0"/>
              <a:t>se pot modifica dimensiunile, nu se poate minimiza sau </a:t>
            </a:r>
            <a:r>
              <a:rPr lang="ro-RO" dirty="0" smtClean="0"/>
              <a:t>maximiza. </a:t>
            </a: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 err="1" smtClean="0">
                <a:solidFill>
                  <a:srgbClr val="0000CC"/>
                </a:solidFill>
              </a:rPr>
              <a:t>JApplet</a:t>
            </a:r>
            <a:r>
              <a:rPr lang="ro-RO" b="1" dirty="0" smtClean="0">
                <a:solidFill>
                  <a:srgbClr val="0000CC"/>
                </a:solidFill>
              </a:rPr>
              <a:t>  - </a:t>
            </a:r>
            <a:r>
              <a:rPr lang="ro-RO" dirty="0" smtClean="0"/>
              <a:t>container utilizat pentru </a:t>
            </a:r>
            <a:r>
              <a:rPr lang="ro-RO" dirty="0" err="1" smtClean="0"/>
              <a:t>applet-uri</a:t>
            </a:r>
            <a:endParaRPr lang="ro-RO" dirty="0"/>
          </a:p>
          <a:p>
            <a:pPr marL="0" indent="0" algn="just">
              <a:buNone/>
            </a:pPr>
            <a:endParaRPr lang="ro-RO" b="1" dirty="0">
              <a:solidFill>
                <a:srgbClr val="0000CC"/>
              </a:solidFill>
            </a:endParaRPr>
          </a:p>
          <a:p>
            <a:pPr marL="0" indent="0" algn="just">
              <a:buNone/>
            </a:pPr>
            <a:r>
              <a:rPr lang="ro-RO" b="1" dirty="0" smtClean="0">
                <a:solidFill>
                  <a:srgbClr val="FF0000"/>
                </a:solidFill>
              </a:rPr>
              <a:t>Alte containere de tip dialog: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 err="1" smtClean="0">
                <a:solidFill>
                  <a:srgbClr val="0000CC"/>
                </a:solidFill>
              </a:rPr>
              <a:t>JFileChooser</a:t>
            </a:r>
            <a:r>
              <a:rPr lang="ro-RO" b="1" dirty="0" smtClean="0">
                <a:solidFill>
                  <a:srgbClr val="0000CC"/>
                </a:solidFill>
              </a:rPr>
              <a:t> </a:t>
            </a:r>
            <a:r>
              <a:rPr lang="ro-RO" dirty="0" smtClean="0"/>
              <a:t>– permite navigarea în </a:t>
            </a:r>
            <a:r>
              <a:rPr lang="ro-RO" dirty="0"/>
              <a:t>structura de directoare și selecția de </a:t>
            </a:r>
            <a:r>
              <a:rPr lang="ro-RO" dirty="0" smtClean="0"/>
              <a:t>fișiere.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dirty="0" smtClean="0"/>
              <a:t>Se pot gestiona și filtre pentru a stabili extensia unui fișier căutat!</a:t>
            </a:r>
            <a:endParaRPr lang="ro-RO" sz="2800" b="1" dirty="0" smtClean="0">
              <a:solidFill>
                <a:srgbClr val="0000CC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 err="1" smtClean="0">
                <a:solidFill>
                  <a:srgbClr val="0000CC"/>
                </a:solidFill>
              </a:rPr>
              <a:t>JColorChooser</a:t>
            </a:r>
            <a:r>
              <a:rPr lang="ro-RO" b="1" dirty="0" smtClean="0">
                <a:solidFill>
                  <a:srgbClr val="0000CC"/>
                </a:solidFill>
              </a:rPr>
              <a:t> </a:t>
            </a:r>
            <a:r>
              <a:rPr lang="ro-RO" dirty="0"/>
              <a:t>– reprezintă o componentă standard pentru a selecta o anumită </a:t>
            </a:r>
            <a:r>
              <a:rPr lang="ro-RO" dirty="0" smtClean="0"/>
              <a:t>culoare </a:t>
            </a:r>
            <a:r>
              <a:rPr lang="ro-RO" dirty="0"/>
              <a:t>dintr-o paletă de </a:t>
            </a:r>
            <a:r>
              <a:rPr lang="ro-RO" dirty="0" smtClean="0"/>
              <a:t>culori.</a:t>
            </a:r>
          </a:p>
          <a:p>
            <a:pPr marL="0" indent="0">
              <a:buNone/>
            </a:pPr>
            <a:endParaRPr lang="ro-RO" altLang="en-US" dirty="0" smtClean="0">
              <a:solidFill>
                <a:srgbClr val="000099"/>
              </a:solidFill>
            </a:endParaRPr>
          </a:p>
          <a:p>
            <a:pPr marL="0" indent="0" algn="just">
              <a:buNone/>
              <a:defRPr/>
            </a:pPr>
            <a:endParaRPr lang="ro-RO" dirty="0" smtClean="0"/>
          </a:p>
          <a:p>
            <a:pPr marL="0" indent="0">
              <a:buNone/>
            </a:pPr>
            <a:endParaRPr lang="ro-RO" altLang="en-US" dirty="0"/>
          </a:p>
        </p:txBody>
      </p:sp>
    </p:spTree>
    <p:extLst>
      <p:ext uri="{BB962C8B-B14F-4D97-AF65-F5344CB8AC3E}">
        <p14:creationId xmlns:p14="http://schemas.microsoft.com/office/powerpoint/2010/main" val="9411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5" y="96185"/>
            <a:ext cx="10775576" cy="61651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Containere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intermediare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60613"/>
            <a:ext cx="11927113" cy="583602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dirty="0" smtClean="0"/>
              <a:t>Numite </a:t>
            </a:r>
            <a:r>
              <a:rPr lang="ro-RO" b="1" dirty="0" smtClean="0"/>
              <a:t>panouri</a:t>
            </a:r>
            <a:r>
              <a:rPr lang="ro-RO" dirty="0"/>
              <a:t>, acestea permit gruparea componentelor grafice elementare și setarea unui gestionar de </a:t>
            </a:r>
            <a:r>
              <a:rPr lang="ro-RO" dirty="0" smtClean="0"/>
              <a:t>poziție.</a:t>
            </a:r>
            <a:endParaRPr lang="ro-RO" dirty="0"/>
          </a:p>
          <a:p>
            <a:pPr>
              <a:buFont typeface="Wingdings" panose="05000000000000000000" pitchFamily="2" charset="2"/>
              <a:buChar char="Ø"/>
            </a:pPr>
            <a:r>
              <a:rPr lang="ro-RO" dirty="0" smtClean="0"/>
              <a:t>Clasa </a:t>
            </a:r>
            <a:r>
              <a:rPr lang="ro-RO" b="1" dirty="0" err="1" smtClean="0"/>
              <a:t>JPanel</a:t>
            </a:r>
            <a:r>
              <a:rPr lang="ro-RO" dirty="0" smtClean="0"/>
              <a:t> are câteva subclase specializate: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600" dirty="0" err="1" smtClean="0">
                <a:solidFill>
                  <a:srgbClr val="0000CC"/>
                </a:solidFill>
              </a:rPr>
              <a:t>JScrollPane</a:t>
            </a:r>
            <a:r>
              <a:rPr lang="ro-RO" sz="2600" dirty="0" smtClean="0"/>
              <a:t> - este un panel care afișează automat </a:t>
            </a:r>
            <a:r>
              <a:rPr lang="ro-RO" sz="2600" dirty="0" err="1" smtClean="0"/>
              <a:t>scrollbar-uri</a:t>
            </a:r>
            <a:r>
              <a:rPr lang="ro-RO" sz="2600" dirty="0" smtClean="0"/>
              <a:t> în cazul în care conținutul său </a:t>
            </a:r>
            <a:r>
              <a:rPr lang="ro-RO" sz="2600" dirty="0" err="1" smtClean="0"/>
              <a:t>depășeste</a:t>
            </a:r>
            <a:r>
              <a:rPr lang="ro-RO" sz="2600" dirty="0" smtClean="0"/>
              <a:t> suprafața disponibila (ex: o poza prea mare, o lista de elemente lungă etc.)</a:t>
            </a:r>
          </a:p>
          <a:p>
            <a:pPr marL="457200" lvl="1" indent="0" algn="just">
              <a:buNone/>
            </a:pPr>
            <a:endParaRPr lang="ro-RO" sz="26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600" dirty="0" err="1" smtClean="0">
                <a:solidFill>
                  <a:srgbClr val="0000CC"/>
                </a:solidFill>
              </a:rPr>
              <a:t>JSplitPane</a:t>
            </a:r>
            <a:r>
              <a:rPr lang="ro-RO" sz="2600" dirty="0" smtClean="0">
                <a:solidFill>
                  <a:srgbClr val="0000CC"/>
                </a:solidFill>
              </a:rPr>
              <a:t> </a:t>
            </a:r>
            <a:r>
              <a:rPr lang="ro-RO" sz="2600" dirty="0" smtClean="0"/>
              <a:t>- un panel ce conține exact două componente, despărțite de un separator vertical mobil. Când utilizatorul deplasează separatorul, dimensiunile celor două componente sunt ajustate automat (ce </a:t>
            </a:r>
            <a:r>
              <a:rPr lang="en-US" sz="2600" dirty="0" smtClean="0"/>
              <a:t>“</a:t>
            </a:r>
            <a:r>
              <a:rPr lang="ro-RO" sz="2600" dirty="0" smtClean="0"/>
              <a:t>pierde” una “câștigă” cealaltă)</a:t>
            </a:r>
          </a:p>
          <a:p>
            <a:pPr marL="457200" lvl="1" indent="0" algn="just">
              <a:buNone/>
            </a:pPr>
            <a:endParaRPr lang="ro-RO" sz="26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600" dirty="0" err="1" smtClean="0">
                <a:solidFill>
                  <a:srgbClr val="0000CC"/>
                </a:solidFill>
              </a:rPr>
              <a:t>JTabbedPane</a:t>
            </a:r>
            <a:r>
              <a:rPr lang="ro-RO" sz="2600" dirty="0" smtClean="0"/>
              <a:t> - un panel ce permite afișarea în aceeași suprafață a mai multor pagini, prin accesarea unor tab-uri</a:t>
            </a:r>
            <a:endParaRPr lang="ro-RO" sz="2600" dirty="0"/>
          </a:p>
          <a:p>
            <a:pPr marL="457200" lvl="1" indent="0" algn="just">
              <a:buNone/>
            </a:pPr>
            <a:endParaRPr lang="ro-RO" sz="26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600" dirty="0" err="1" smtClean="0">
                <a:solidFill>
                  <a:srgbClr val="0000CC"/>
                </a:solidFill>
              </a:rPr>
              <a:t>JLayeredPane</a:t>
            </a:r>
            <a:r>
              <a:rPr lang="ro-RO" sz="2600" dirty="0" smtClean="0">
                <a:solidFill>
                  <a:srgbClr val="0000CC"/>
                </a:solidFill>
              </a:rPr>
              <a:t> </a:t>
            </a:r>
            <a:r>
              <a:rPr lang="ro-RO" sz="2600" dirty="0" smtClean="0"/>
              <a:t>- panel ce permite afișarea suprapusă, în mod controlat, a mai multor componente (“ordonare în profunzime”)</a:t>
            </a:r>
          </a:p>
        </p:txBody>
      </p:sp>
    </p:spTree>
    <p:extLst>
      <p:ext uri="{BB962C8B-B14F-4D97-AF65-F5344CB8AC3E}">
        <p14:creationId xmlns:p14="http://schemas.microsoft.com/office/powerpoint/2010/main" val="27699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5" y="96185"/>
            <a:ext cx="10775576" cy="616510"/>
          </a:xfrm>
        </p:spPr>
        <p:txBody>
          <a:bodyPr>
            <a:normAutofit/>
          </a:bodyPr>
          <a:lstStyle/>
          <a:p>
            <a:r>
              <a:rPr lang="ro-RO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Meniuri</a:t>
            </a:r>
            <a:endParaRPr lang="ro-RO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 dirty="0" smtClean="0"/>
              <a:t>Meniul</a:t>
            </a:r>
            <a:r>
              <a:rPr lang="ro-RO" dirty="0" smtClean="0"/>
              <a:t> reprezintă modalitatea standard folosită pentru a permite utilizatorului alegerea unei opțiuni care generează o acțiune, din mai multe posibile.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 smtClean="0"/>
              <a:t>Containerele </a:t>
            </a:r>
            <a:r>
              <a:rPr lang="ro-RO" b="1" dirty="0" err="1" smtClean="0"/>
              <a:t>JFrame</a:t>
            </a:r>
            <a:r>
              <a:rPr lang="ro-RO" dirty="0" smtClean="0"/>
              <a:t> și </a:t>
            </a:r>
            <a:r>
              <a:rPr lang="ro-RO" b="1" dirty="0" err="1" smtClean="0"/>
              <a:t>JDialog</a:t>
            </a:r>
            <a:r>
              <a:rPr lang="ro-RO" dirty="0" smtClean="0"/>
              <a:t> pot avea bara de meniu.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 smtClean="0"/>
              <a:t>Componenta </a:t>
            </a:r>
            <a:r>
              <a:rPr lang="ro-RO" dirty="0" err="1" smtClean="0">
                <a:solidFill>
                  <a:srgbClr val="0000CC"/>
                </a:solidFill>
              </a:rPr>
              <a:t>JMenuBar</a:t>
            </a:r>
            <a:r>
              <a:rPr lang="ro-RO" dirty="0" smtClean="0"/>
              <a:t> reprezintă un container pentru mai multe elemente </a:t>
            </a:r>
            <a:r>
              <a:rPr lang="ro-RO" b="1" dirty="0" err="1" smtClean="0"/>
              <a:t>JMenu</a:t>
            </a:r>
            <a:r>
              <a:rPr lang="ro-RO" dirty="0" smtClean="0"/>
              <a:t> așezate orizontal în partea superioară a unei ferestre.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600" dirty="0" err="1">
                <a:solidFill>
                  <a:srgbClr val="0000CC"/>
                </a:solidFill>
              </a:rPr>
              <a:t>a</a:t>
            </a:r>
            <a:r>
              <a:rPr lang="ro-RO" sz="2600" dirty="0" err="1" smtClean="0">
                <a:solidFill>
                  <a:srgbClr val="0000CC"/>
                </a:solidFill>
              </a:rPr>
              <a:t>dd</a:t>
            </a:r>
            <a:r>
              <a:rPr lang="ro-RO" sz="2600" dirty="0" smtClean="0">
                <a:solidFill>
                  <a:srgbClr val="0000CC"/>
                </a:solidFill>
              </a:rPr>
              <a:t>(</a:t>
            </a:r>
            <a:r>
              <a:rPr lang="ro-RO" sz="2600" dirty="0" err="1" smtClean="0">
                <a:solidFill>
                  <a:srgbClr val="0000CC"/>
                </a:solidFill>
              </a:rPr>
              <a:t>JMenu</a:t>
            </a:r>
            <a:r>
              <a:rPr lang="ro-RO" sz="2600" dirty="0" smtClean="0">
                <a:solidFill>
                  <a:srgbClr val="0000CC"/>
                </a:solidFill>
              </a:rPr>
              <a:t>) </a:t>
            </a:r>
            <a:r>
              <a:rPr lang="ro-RO" sz="2600" dirty="0" smtClean="0"/>
              <a:t>-  pentru a adăuga elemente unui meniu de tip bară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600" dirty="0" err="1" smtClean="0">
                <a:solidFill>
                  <a:srgbClr val="0000CC"/>
                </a:solidFill>
              </a:rPr>
              <a:t>setJMenuBar</a:t>
            </a:r>
            <a:r>
              <a:rPr lang="ro-RO" sz="2600" dirty="0" smtClean="0">
                <a:solidFill>
                  <a:srgbClr val="0000CC"/>
                </a:solidFill>
              </a:rPr>
              <a:t>(</a:t>
            </a:r>
            <a:r>
              <a:rPr lang="ro-RO" sz="2600" dirty="0" err="1" smtClean="0">
                <a:solidFill>
                  <a:srgbClr val="0000CC"/>
                </a:solidFill>
              </a:rPr>
              <a:t>JMenuBar</a:t>
            </a:r>
            <a:r>
              <a:rPr lang="ro-RO" sz="2600" dirty="0" smtClean="0">
                <a:solidFill>
                  <a:srgbClr val="0000CC"/>
                </a:solidFill>
              </a:rPr>
              <a:t>) </a:t>
            </a:r>
            <a:r>
              <a:rPr lang="ro-RO" sz="2600" dirty="0" smtClean="0"/>
              <a:t>- setează bara de meniu a ferestrei</a:t>
            </a:r>
          </a:p>
          <a:p>
            <a:pPr marL="0" indent="0" algn="just">
              <a:buNone/>
            </a:pPr>
            <a:endParaRPr lang="ro-RO" sz="19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900" dirty="0"/>
              <a:t>Componenta</a:t>
            </a:r>
            <a:r>
              <a:rPr lang="ro-RO" dirty="0" smtClean="0">
                <a:solidFill>
                  <a:srgbClr val="0000CC"/>
                </a:solidFill>
              </a:rPr>
              <a:t> </a:t>
            </a:r>
            <a:r>
              <a:rPr lang="ro-RO" b="1" dirty="0" err="1" smtClean="0">
                <a:solidFill>
                  <a:srgbClr val="0000CC"/>
                </a:solidFill>
              </a:rPr>
              <a:t>JMenuItem</a:t>
            </a:r>
            <a:r>
              <a:rPr lang="ro-RO" dirty="0" smtClean="0">
                <a:solidFill>
                  <a:srgbClr val="0000CC"/>
                </a:solidFill>
              </a:rPr>
              <a:t> </a:t>
            </a:r>
            <a:r>
              <a:rPr lang="ro-RO" dirty="0" smtClean="0"/>
              <a:t>reprezintă o opțiune dintr-un meniu</a:t>
            </a:r>
            <a:endParaRPr lang="ro-RO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600" dirty="0" err="1" smtClean="0">
                <a:solidFill>
                  <a:srgbClr val="0000CC"/>
                </a:solidFill>
              </a:rPr>
              <a:t>JMenuBar</a:t>
            </a:r>
            <a:r>
              <a:rPr lang="ro-RO" sz="2600" dirty="0" smtClean="0">
                <a:solidFill>
                  <a:srgbClr val="0000CC"/>
                </a:solidFill>
              </a:rPr>
              <a:t> </a:t>
            </a:r>
            <a:r>
              <a:rPr lang="ro-RO" sz="2600" dirty="0" err="1" smtClean="0">
                <a:solidFill>
                  <a:srgbClr val="0000CC"/>
                </a:solidFill>
              </a:rPr>
              <a:t>getJMenuBar</a:t>
            </a:r>
            <a:r>
              <a:rPr lang="ro-RO" sz="2600" dirty="0" smtClean="0">
                <a:solidFill>
                  <a:srgbClr val="0000CC"/>
                </a:solidFill>
              </a:rPr>
              <a:t>() </a:t>
            </a:r>
            <a:r>
              <a:rPr lang="ro-RO" sz="2600" dirty="0" smtClean="0"/>
              <a:t>- returnează o referință către obiectul de tip </a:t>
            </a:r>
            <a:r>
              <a:rPr lang="ro-RO" sz="2600" i="1" dirty="0" err="1" smtClean="0"/>
              <a:t>JMenuBar</a:t>
            </a:r>
            <a:r>
              <a:rPr lang="ro-RO" sz="2600" dirty="0" smtClean="0"/>
              <a:t> asociat ferestrei sau </a:t>
            </a:r>
            <a:r>
              <a:rPr lang="ro-RO" sz="2600" dirty="0" err="1" smtClean="0"/>
              <a:t>null</a:t>
            </a:r>
            <a:r>
              <a:rPr lang="ro-RO" sz="2600" dirty="0" smtClean="0"/>
              <a:t> în cazul absenței acestuia</a:t>
            </a:r>
            <a:endParaRPr lang="ro-RO" sz="2600" dirty="0"/>
          </a:p>
          <a:p>
            <a:pPr marL="0" indent="0" algn="just">
              <a:buNone/>
            </a:pPr>
            <a:endParaRPr lang="ro-RO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 smtClean="0"/>
              <a:t>Un meniu poate conține, la rândul său, alte </a:t>
            </a:r>
            <a:r>
              <a:rPr lang="ro-RO" dirty="0" err="1" smtClean="0"/>
              <a:t>submeniuri</a:t>
            </a:r>
            <a:r>
              <a:rPr lang="ro-RO" dirty="0" smtClean="0"/>
              <a:t>.</a:t>
            </a:r>
          </a:p>
          <a:p>
            <a:pPr marL="0" indent="0" algn="just">
              <a:buNone/>
              <a:defRPr/>
            </a:pPr>
            <a:endParaRPr lang="ro-RO" dirty="0" smtClean="0"/>
          </a:p>
          <a:p>
            <a:pPr marL="0" indent="0">
              <a:buNone/>
            </a:pPr>
            <a:endParaRPr lang="ro-RO" altLang="en-US" dirty="0"/>
          </a:p>
        </p:txBody>
      </p:sp>
    </p:spTree>
    <p:extLst>
      <p:ext uri="{BB962C8B-B14F-4D97-AF65-F5344CB8AC3E}">
        <p14:creationId xmlns:p14="http://schemas.microsoft.com/office/powerpoint/2010/main" val="14553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Butoane</a:t>
            </a:r>
            <a:endParaRPr lang="en-US" sz="4000" b="1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altLang="en-US" dirty="0" smtClean="0"/>
              <a:t>Unui buton îi corespunde un obiect din clasa </a:t>
            </a:r>
            <a:r>
              <a:rPr lang="ro-RO" altLang="en-US" b="1" dirty="0" err="1" smtClean="0"/>
              <a:t>JButton</a:t>
            </a:r>
            <a:r>
              <a:rPr lang="ro-RO" altLang="en-US" dirty="0" smtClean="0"/>
              <a:t>, având constructorii:</a:t>
            </a:r>
          </a:p>
          <a:p>
            <a:pPr algn="just">
              <a:buFontTx/>
              <a:buNone/>
            </a:pPr>
            <a:r>
              <a:rPr lang="ro-RO" altLang="en-US" b="1" dirty="0" smtClean="0"/>
              <a:t>		</a:t>
            </a:r>
            <a:r>
              <a:rPr lang="ro-RO" altLang="en-US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ro-RO" alt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algn="just">
              <a:buFontTx/>
              <a:buNone/>
            </a:pPr>
            <a:r>
              <a:rPr lang="ro-RO" alt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o-RO" altLang="en-US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ro-RO" alt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o-RO" altLang="en-US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alt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  <a:r>
              <a:rPr lang="ro-RO" altLang="en-US" dirty="0" smtClean="0"/>
              <a:t> – textul care va apărea pe buton</a:t>
            </a:r>
          </a:p>
          <a:p>
            <a:pPr algn="just">
              <a:buFontTx/>
              <a:buNone/>
            </a:pPr>
            <a:endParaRPr lang="ro-RO" alt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altLang="en-US" dirty="0" smtClean="0"/>
              <a:t>Ascultătorul unui buton trebuie să implementeze interfața </a:t>
            </a:r>
            <a:r>
              <a:rPr lang="ro-RO" altLang="en-US" b="1" dirty="0" err="1" smtClean="0"/>
              <a:t>ActionListener</a:t>
            </a:r>
            <a:r>
              <a:rPr lang="ro-RO" altLang="en-US" i="1" dirty="0" smtClean="0"/>
              <a:t> </a:t>
            </a:r>
            <a:r>
              <a:rPr lang="ro-RO" altLang="en-US" dirty="0" smtClean="0"/>
              <a:t>care are o singură metodă:</a:t>
            </a:r>
          </a:p>
          <a:p>
            <a:pPr algn="just">
              <a:buNone/>
            </a:pPr>
            <a:r>
              <a:rPr lang="ro-RO" altLang="en-US" dirty="0" smtClean="0"/>
              <a:t>		</a:t>
            </a:r>
            <a:r>
              <a:rPr lang="ro-RO" alt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o-RO" altLang="en-US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alt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ro-RO" alt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altLang="en-US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ro-RO" alt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>
              <a:buFontTx/>
              <a:buNone/>
            </a:pPr>
            <a:endParaRPr lang="ro-RO" alt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o-RO" altLang="en-US" dirty="0" smtClean="0"/>
              <a:t>Adăugarea unui ascultător se realizează prin metoda: </a:t>
            </a:r>
          </a:p>
          <a:p>
            <a:pPr lvl="1">
              <a:buNone/>
            </a:pPr>
            <a:r>
              <a:rPr lang="ro-RO" alt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o-RO" altLang="en-US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addActionListener</a:t>
            </a:r>
            <a:r>
              <a:rPr lang="ro-RO" alt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buNone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0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â</a:t>
            </a:r>
            <a:r>
              <a:rPr lang="en-US" sz="4000" b="1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mpuri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ro-RO" sz="40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ș</a:t>
            </a:r>
            <a:r>
              <a:rPr lang="en-US" sz="4000" b="1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zone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altLang="en-US" dirty="0" smtClean="0"/>
              <a:t>Editarea textelor se realizează: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altLang="en-US" sz="2800" dirty="0" smtClean="0"/>
              <a:t>prin intermediul câmpurilor text (o singură linie) </a:t>
            </a:r>
            <a:r>
              <a:rPr lang="ro-RO" altLang="en-US" sz="2800" i="1" dirty="0" smtClean="0"/>
              <a:t>- </a:t>
            </a:r>
            <a:r>
              <a:rPr lang="ro-RO" altLang="en-US" sz="2800" b="1" dirty="0" err="1" smtClean="0"/>
              <a:t>TextField</a:t>
            </a:r>
            <a:endParaRPr lang="ro-RO" altLang="en-US" sz="2800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altLang="en-US" sz="2800" dirty="0" smtClean="0"/>
              <a:t>prin intermediul zonelor text - </a:t>
            </a:r>
            <a:r>
              <a:rPr lang="ro-RO" altLang="en-US" sz="2800" b="1" dirty="0" err="1" smtClean="0"/>
              <a:t>TextArea</a:t>
            </a:r>
            <a:endParaRPr lang="ro-RO" altLang="en-US" sz="2800" b="1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ro-RO" altLang="en-US" sz="18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altLang="en-US" dirty="0" smtClean="0"/>
              <a:t>Constructorii clasei </a:t>
            </a:r>
            <a:r>
              <a:rPr lang="ro-RO" altLang="en-US" b="1" dirty="0" err="1" smtClean="0"/>
              <a:t>TextField</a:t>
            </a:r>
            <a:r>
              <a:rPr lang="ro-RO" altLang="en-US" dirty="0" smtClean="0"/>
              <a:t>:</a:t>
            </a:r>
          </a:p>
          <a:p>
            <a:pPr algn="just">
              <a:buFontTx/>
              <a:buNone/>
            </a:pPr>
            <a:endParaRPr lang="ro-RO" altLang="en-US" sz="1800" dirty="0" smtClean="0"/>
          </a:p>
          <a:p>
            <a:pPr lvl="1" algn="just">
              <a:buFontTx/>
              <a:buNone/>
            </a:pPr>
            <a:r>
              <a:rPr lang="ro-RO" altLang="en-US" sz="28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ro-RO" altLang="en-US" sz="28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altLang="en-US" sz="28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o-RO" altLang="en-US" sz="28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28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nrColoane</a:t>
            </a:r>
            <a:r>
              <a:rPr lang="ro-RO" altLang="en-US" sz="28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just">
              <a:buFontTx/>
              <a:buNone/>
            </a:pPr>
            <a:r>
              <a:rPr lang="ro-RO" altLang="en-US" sz="28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ro-RO" altLang="en-US" sz="28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altLang="en-US" sz="28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altLang="en-US" sz="28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sir, </a:t>
            </a:r>
            <a:r>
              <a:rPr lang="ro-RO" altLang="en-US" sz="28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o-RO" altLang="en-US" sz="28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28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nrColoane</a:t>
            </a:r>
            <a:r>
              <a:rPr lang="ro-RO" altLang="en-US" sz="28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buFontTx/>
              <a:buNone/>
            </a:pPr>
            <a:endParaRPr lang="ro-RO" altLang="en-US" sz="1800" b="1" i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altLang="en-US" dirty="0" smtClean="0"/>
              <a:t>Ascultătorul unui câmp text este </a:t>
            </a:r>
            <a:r>
              <a:rPr lang="ro-RO" altLang="en-US" b="1" dirty="0" err="1" smtClean="0"/>
              <a:t>TextListener</a:t>
            </a:r>
            <a:r>
              <a:rPr lang="ro-RO" altLang="en-US" dirty="0" smtClean="0"/>
              <a:t> sau </a:t>
            </a:r>
            <a:r>
              <a:rPr lang="ro-RO" altLang="en-US" b="1" dirty="0" err="1" smtClean="0"/>
              <a:t>ActionListener</a:t>
            </a:r>
            <a:r>
              <a:rPr lang="ro-RO" altLang="en-US" dirty="0" smtClean="0"/>
              <a:t> cu metoda:</a:t>
            </a:r>
          </a:p>
          <a:p>
            <a:pPr marL="511175" lvl="1" indent="-53975" algn="just">
              <a:buFontTx/>
              <a:buNone/>
            </a:pPr>
            <a:r>
              <a:rPr lang="ro-RO" altLang="en-US" dirty="0" smtClean="0"/>
              <a:t>	</a:t>
            </a:r>
            <a:r>
              <a:rPr lang="ro-RO" alt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o-RO" altLang="en-US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alt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textValueChanged</a:t>
            </a:r>
            <a:r>
              <a:rPr lang="ro-RO" alt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altLang="en-US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TextEvent</a:t>
            </a:r>
            <a:r>
              <a:rPr lang="ro-RO" altLang="en-US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event)</a:t>
            </a:r>
          </a:p>
          <a:p>
            <a:pPr marL="0" indent="0" algn="just">
              <a:buNone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7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Liste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 dirty="0" err="1" smtClean="0">
                <a:solidFill>
                  <a:srgbClr val="0000FF"/>
                </a:solidFill>
              </a:rPr>
              <a:t>JList</a:t>
            </a:r>
            <a:r>
              <a:rPr lang="ro-RO" b="1" dirty="0" smtClean="0">
                <a:solidFill>
                  <a:srgbClr val="0000CC"/>
                </a:solidFill>
              </a:rPr>
              <a:t> </a:t>
            </a:r>
            <a:r>
              <a:rPr lang="ro-RO" dirty="0" smtClean="0"/>
              <a:t>- permite </a:t>
            </a:r>
            <a:r>
              <a:rPr lang="ro-RO" dirty="0"/>
              <a:t>utilizatorului să selecteze </a:t>
            </a:r>
            <a:r>
              <a:rPr lang="ro-RO" dirty="0" smtClean="0"/>
              <a:t>unul sau mai multe dintre elementele pe care le conţine.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 smtClean="0"/>
              <a:t>Conținutul unei liste este gestionat printr-un model care este o instanță a clasei </a:t>
            </a:r>
            <a:r>
              <a:rPr lang="ro-RO" b="1" dirty="0" err="1" smtClean="0"/>
              <a:t>ListModel</a:t>
            </a:r>
            <a:r>
              <a:rPr lang="ro-RO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 smtClean="0"/>
              <a:t>Metode uzuale: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public </a:t>
            </a:r>
            <a:r>
              <a:rPr lang="ro-RO" sz="2800" dirty="0" err="1" smtClean="0">
                <a:solidFill>
                  <a:srgbClr val="000099"/>
                </a:solidFill>
                <a:cs typeface="Courier New" panose="02070309020205020404" pitchFamily="49" charset="0"/>
              </a:rPr>
              <a:t>Object</a:t>
            </a:r>
            <a:r>
              <a:rPr lang="ro-RO" sz="28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 </a:t>
            </a:r>
            <a:r>
              <a:rPr lang="ro-RO" sz="2800" dirty="0" err="1" smtClean="0">
                <a:solidFill>
                  <a:srgbClr val="000099"/>
                </a:solidFill>
                <a:cs typeface="Courier New" panose="02070309020205020404" pitchFamily="49" charset="0"/>
              </a:rPr>
              <a:t>getSelectedValue</a:t>
            </a:r>
            <a:r>
              <a:rPr lang="ro-RO" sz="2800" dirty="0" smtClean="0">
                <a:solidFill>
                  <a:srgbClr val="000099"/>
                </a:solidFill>
                <a:cs typeface="Courier New" panose="02070309020205020404" pitchFamily="49" charset="0"/>
              </a:rPr>
              <a:t>() </a:t>
            </a:r>
            <a:r>
              <a:rPr lang="ro-RO" sz="2800" dirty="0" smtClean="0"/>
              <a:t>– returnează elementul selectat din listă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dirty="0">
                <a:solidFill>
                  <a:srgbClr val="000099"/>
                </a:solidFill>
              </a:rPr>
              <a:t>p</a:t>
            </a:r>
            <a:r>
              <a:rPr lang="ro-RO" sz="2800" dirty="0" smtClean="0">
                <a:solidFill>
                  <a:srgbClr val="000099"/>
                </a:solidFill>
              </a:rPr>
              <a:t>ublic </a:t>
            </a:r>
            <a:r>
              <a:rPr lang="ro-RO" sz="2800" dirty="0" err="1" smtClean="0">
                <a:solidFill>
                  <a:srgbClr val="000099"/>
                </a:solidFill>
              </a:rPr>
              <a:t>void</a:t>
            </a:r>
            <a:r>
              <a:rPr lang="ro-RO" sz="2800" dirty="0" smtClean="0">
                <a:solidFill>
                  <a:srgbClr val="000099"/>
                </a:solidFill>
              </a:rPr>
              <a:t> </a:t>
            </a:r>
            <a:r>
              <a:rPr lang="ro-RO" sz="2800" dirty="0" err="1" smtClean="0">
                <a:solidFill>
                  <a:srgbClr val="000099"/>
                </a:solidFill>
              </a:rPr>
              <a:t>setSelectedIndex</a:t>
            </a:r>
            <a:r>
              <a:rPr lang="ro-RO" sz="2800" dirty="0" smtClean="0">
                <a:solidFill>
                  <a:srgbClr val="000099"/>
                </a:solidFill>
              </a:rPr>
              <a:t>(</a:t>
            </a:r>
            <a:r>
              <a:rPr lang="ro-RO" sz="2800" dirty="0" err="1" smtClean="0">
                <a:solidFill>
                  <a:srgbClr val="000099"/>
                </a:solidFill>
              </a:rPr>
              <a:t>int</a:t>
            </a:r>
            <a:r>
              <a:rPr lang="ro-RO" sz="2800" dirty="0" smtClean="0">
                <a:solidFill>
                  <a:srgbClr val="000099"/>
                </a:solidFill>
              </a:rPr>
              <a:t> index) </a:t>
            </a:r>
            <a:r>
              <a:rPr lang="ro-RO" sz="2800" dirty="0" smtClean="0"/>
              <a:t>– selectează elementul având indicele </a:t>
            </a:r>
            <a:r>
              <a:rPr lang="ro-RO" sz="2800" i="1" dirty="0" smtClean="0"/>
              <a:t>index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dirty="0" smtClean="0">
                <a:solidFill>
                  <a:srgbClr val="000099"/>
                </a:solidFill>
              </a:rPr>
              <a:t>public </a:t>
            </a:r>
            <a:r>
              <a:rPr lang="ro-RO" sz="2800" dirty="0" err="1" smtClean="0">
                <a:solidFill>
                  <a:srgbClr val="000099"/>
                </a:solidFill>
              </a:rPr>
              <a:t>void</a:t>
            </a:r>
            <a:r>
              <a:rPr lang="ro-RO" sz="2800" dirty="0" smtClean="0">
                <a:solidFill>
                  <a:srgbClr val="000099"/>
                </a:solidFill>
              </a:rPr>
              <a:t> </a:t>
            </a:r>
            <a:r>
              <a:rPr lang="ro-RO" sz="2800" dirty="0" err="1" smtClean="0">
                <a:solidFill>
                  <a:srgbClr val="000099"/>
                </a:solidFill>
              </a:rPr>
              <a:t>setVisibleRowCount</a:t>
            </a:r>
            <a:r>
              <a:rPr lang="ro-RO" sz="2800" dirty="0" smtClean="0">
                <a:solidFill>
                  <a:srgbClr val="000099"/>
                </a:solidFill>
              </a:rPr>
              <a:t>(</a:t>
            </a:r>
            <a:r>
              <a:rPr lang="ro-RO" sz="2800" dirty="0" err="1" smtClean="0">
                <a:solidFill>
                  <a:srgbClr val="000099"/>
                </a:solidFill>
              </a:rPr>
              <a:t>int</a:t>
            </a:r>
            <a:r>
              <a:rPr lang="ro-RO" sz="2800" dirty="0" smtClean="0">
                <a:solidFill>
                  <a:srgbClr val="000099"/>
                </a:solidFill>
              </a:rPr>
              <a:t> nr) </a:t>
            </a:r>
            <a:r>
              <a:rPr lang="ro-RO" sz="2800" dirty="0" smtClean="0"/>
              <a:t>– stabilește numărul liniilor vizibile din listă la valoarea </a:t>
            </a:r>
            <a:r>
              <a:rPr lang="ro-RO" sz="2800" i="1" dirty="0" smtClean="0"/>
              <a:t>nr</a:t>
            </a:r>
          </a:p>
          <a:p>
            <a:pPr marL="0" indent="0" algn="just">
              <a:buNone/>
            </a:pPr>
            <a:endParaRPr lang="ro-RO" sz="18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 err="1" smtClean="0">
                <a:solidFill>
                  <a:srgbClr val="0000FF"/>
                </a:solidFill>
              </a:rPr>
              <a:t>JComboBox</a:t>
            </a:r>
            <a:r>
              <a:rPr lang="ro-RO" b="1" dirty="0" smtClean="0">
                <a:solidFill>
                  <a:srgbClr val="000099"/>
                </a:solidFill>
              </a:rPr>
              <a:t> </a:t>
            </a:r>
            <a:r>
              <a:rPr lang="ro-RO" dirty="0"/>
              <a:t>– combină un buton cu o listă expandabilă din care utilizatorul poate să selecteze o singură opțiune la un moment dat.</a:t>
            </a:r>
          </a:p>
          <a:p>
            <a:pPr marL="0" indent="0" algn="just">
              <a:buNone/>
            </a:pPr>
            <a:endParaRPr lang="ro-RO" altLang="en-US" dirty="0"/>
          </a:p>
        </p:txBody>
      </p:sp>
    </p:spTree>
    <p:extLst>
      <p:ext uri="{BB962C8B-B14F-4D97-AF65-F5344CB8AC3E}">
        <p14:creationId xmlns:p14="http://schemas.microsoft.com/office/powerpoint/2010/main" val="38987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0963834" cy="616510"/>
          </a:xfrm>
        </p:spPr>
        <p:txBody>
          <a:bodyPr>
            <a:normAutofit fontScale="90000"/>
          </a:bodyPr>
          <a:lstStyle/>
          <a:p>
            <a:pPr algn="just"/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Butoane de tip </a:t>
            </a:r>
            <a:r>
              <a:rPr lang="ro-RO" sz="4000" b="1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Toggle</a:t>
            </a:r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(comutatoare)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 dirty="0" err="1" smtClean="0">
                <a:solidFill>
                  <a:srgbClr val="0000CC"/>
                </a:solidFill>
              </a:rPr>
              <a:t>JToggleButton</a:t>
            </a:r>
            <a:r>
              <a:rPr lang="ro-RO" b="1" dirty="0" err="1" smtClean="0"/>
              <a:t>-</a:t>
            </a:r>
            <a:r>
              <a:rPr lang="ro-RO" b="1" dirty="0" smtClean="0"/>
              <a:t> </a:t>
            </a:r>
            <a:r>
              <a:rPr lang="ro-RO" dirty="0"/>
              <a:t>b</a:t>
            </a:r>
            <a:r>
              <a:rPr lang="ro-RO" dirty="0" smtClean="0"/>
              <a:t>utoanele au </a:t>
            </a:r>
            <a:r>
              <a:rPr lang="ro-RO" dirty="0"/>
              <a:t>acelaşi aspect ca şi cele </a:t>
            </a:r>
            <a:r>
              <a:rPr lang="ro-RO" dirty="0" err="1"/>
              <a:t>JButton</a:t>
            </a:r>
            <a:r>
              <a:rPr lang="ro-RO" dirty="0"/>
              <a:t>, diferenţa constând în faptul că au 2 </a:t>
            </a:r>
            <a:r>
              <a:rPr lang="ro-RO" dirty="0" smtClean="0"/>
              <a:t>stări.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 smtClean="0"/>
              <a:t>Subclasele </a:t>
            </a:r>
            <a:r>
              <a:rPr lang="ro-RO" dirty="0" err="1" smtClean="0"/>
              <a:t>ToggleButton</a:t>
            </a:r>
            <a:r>
              <a:rPr lang="ro-RO" dirty="0" smtClean="0"/>
              <a:t>: 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b="1" dirty="0" err="1" smtClean="0">
                <a:solidFill>
                  <a:srgbClr val="0000CC"/>
                </a:solidFill>
              </a:rPr>
              <a:t>JCheckBox</a:t>
            </a:r>
            <a:r>
              <a:rPr lang="ro-RO" sz="2600" dirty="0" smtClean="0"/>
              <a:t> - </a:t>
            </a:r>
            <a:r>
              <a:rPr lang="ro-RO" altLang="en-US" sz="2600" dirty="0" smtClean="0"/>
              <a:t>reprezintă o componenta care se poate găsi în două stări: ”selectată” sau ”neselectată” (on/off).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altLang="en-US" sz="2600" dirty="0" smtClean="0"/>
              <a:t>Acțiunea utilizatorului asupra unui comutator îl trece pe acesta în starea complementara celei inițiale.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altLang="en-US" sz="2600" dirty="0" smtClean="0"/>
              <a:t>Constructori:</a:t>
            </a:r>
          </a:p>
          <a:p>
            <a:pPr lvl="2" algn="just">
              <a:buFontTx/>
              <a:buNone/>
            </a:pPr>
            <a:r>
              <a:rPr lang="ro-RO" altLang="en-US" sz="2200" b="1" dirty="0" smtClean="0"/>
              <a:t>	</a:t>
            </a:r>
            <a:r>
              <a:rPr lang="ro-RO" altLang="en-US" sz="26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ro-RO" altLang="en-US" sz="2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altLang="en-US" sz="26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altLang="en-US" sz="2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eticheta)</a:t>
            </a:r>
          </a:p>
          <a:p>
            <a:pPr lvl="2" algn="just">
              <a:buFontTx/>
              <a:buNone/>
            </a:pPr>
            <a:r>
              <a:rPr lang="ro-RO" altLang="en-US" sz="2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altLang="en-US" sz="26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ro-RO" altLang="en-US" sz="2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altLang="en-US" sz="26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altLang="en-US" sz="2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eticheta, Boolean stare)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altLang="en-US" sz="2600" dirty="0" smtClean="0"/>
              <a:t>ascultarea unui eveniment  </a:t>
            </a:r>
            <a:r>
              <a:rPr lang="ro-RO" altLang="en-US" sz="2600" b="1" dirty="0" err="1" smtClean="0"/>
              <a:t>CheckBox</a:t>
            </a:r>
            <a:r>
              <a:rPr lang="ro-RO" altLang="en-US" sz="2600" dirty="0" smtClean="0"/>
              <a:t> se </a:t>
            </a:r>
            <a:r>
              <a:rPr lang="ro-RO" altLang="en-US" sz="2600" dirty="0" err="1" smtClean="0"/>
              <a:t>realizeză</a:t>
            </a:r>
            <a:r>
              <a:rPr lang="ro-RO" altLang="en-US" sz="2600" dirty="0" smtClean="0"/>
              <a:t> prin implementarea interfeței </a:t>
            </a:r>
            <a:r>
              <a:rPr lang="ro-RO" altLang="en-US" sz="2600" i="1" dirty="0" smtClean="0"/>
              <a:t>  </a:t>
            </a:r>
            <a:r>
              <a:rPr lang="ro-RO" altLang="en-US" sz="2600" i="1" dirty="0" err="1" smtClean="0"/>
              <a:t>ItemListener</a:t>
            </a:r>
            <a:r>
              <a:rPr lang="ro-RO" altLang="en-US" sz="2600" i="1" dirty="0" smtClean="0"/>
              <a:t> </a:t>
            </a:r>
            <a:r>
              <a:rPr lang="ro-RO" altLang="en-US" sz="2600" dirty="0" smtClean="0"/>
              <a:t>și definirea metodei:</a:t>
            </a:r>
          </a:p>
          <a:p>
            <a:pPr lvl="1" algn="just">
              <a:buFontTx/>
              <a:buNone/>
            </a:pPr>
            <a:r>
              <a:rPr lang="ro-RO" altLang="en-US" sz="2600" i="1" dirty="0" smtClean="0"/>
              <a:t>		</a:t>
            </a:r>
            <a:r>
              <a:rPr lang="ro-RO" altLang="en-US" sz="2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o-RO" altLang="en-US" sz="26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altLang="en-US" sz="2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26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itemStateChanged</a:t>
            </a:r>
            <a:r>
              <a:rPr lang="ro-RO" altLang="en-US" sz="2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altLang="en-US" sz="26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ItemEvent</a:t>
            </a:r>
            <a:r>
              <a:rPr lang="ro-RO" altLang="en-US" sz="2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2800" b="1" dirty="0" err="1" smtClean="0">
                <a:solidFill>
                  <a:srgbClr val="0000CC"/>
                </a:solidFill>
              </a:rPr>
              <a:t>JRadioButton</a:t>
            </a:r>
            <a:r>
              <a:rPr lang="ro-RO" sz="2600" dirty="0" smtClean="0">
                <a:solidFill>
                  <a:srgbClr val="FF0000"/>
                </a:solidFill>
              </a:rPr>
              <a:t> </a:t>
            </a:r>
            <a:r>
              <a:rPr lang="ro-RO" sz="2600" dirty="0" smtClean="0"/>
              <a:t>–</a:t>
            </a:r>
            <a:r>
              <a:rPr lang="ro-RO" sz="2600" dirty="0" smtClean="0">
                <a:solidFill>
                  <a:srgbClr val="FF0000"/>
                </a:solidFill>
              </a:rPr>
              <a:t> </a:t>
            </a:r>
            <a:r>
              <a:rPr lang="ro-RO" sz="2600" dirty="0" smtClean="0"/>
              <a:t>definește un </a:t>
            </a:r>
            <a:r>
              <a:rPr lang="en-US" sz="2600" dirty="0" smtClean="0"/>
              <a:t>element al </a:t>
            </a:r>
            <a:r>
              <a:rPr lang="en-US" sz="2600" dirty="0" err="1" smtClean="0"/>
              <a:t>unui</a:t>
            </a:r>
            <a:r>
              <a:rPr lang="en-US" sz="2600" dirty="0" smtClean="0"/>
              <a:t> </a:t>
            </a:r>
            <a:r>
              <a:rPr lang="en-US" sz="2600" dirty="0" err="1" smtClean="0"/>
              <a:t>grup</a:t>
            </a:r>
            <a:r>
              <a:rPr lang="ro-RO" sz="2600" dirty="0" smtClean="0"/>
              <a:t> de butoane</a:t>
            </a:r>
            <a:r>
              <a:rPr lang="en-US" sz="2600" dirty="0" smtClean="0"/>
              <a:t>,</a:t>
            </a:r>
            <a:r>
              <a:rPr lang="ro-RO" sz="2600" dirty="0" smtClean="0"/>
              <a:t> utilizat pentru a </a:t>
            </a:r>
            <a:r>
              <a:rPr lang="en-US" sz="2600" dirty="0" err="1" smtClean="0"/>
              <a:t>selecta</a:t>
            </a:r>
            <a:r>
              <a:rPr lang="ro-RO" sz="2600" dirty="0" smtClean="0"/>
              <a:t> stări mutual exclusive.</a:t>
            </a:r>
          </a:p>
        </p:txBody>
      </p:sp>
    </p:spTree>
    <p:extLst>
      <p:ext uri="{BB962C8B-B14F-4D97-AF65-F5344CB8AC3E}">
        <p14:creationId xmlns:p14="http://schemas.microsoft.com/office/powerpoint/2010/main" val="13432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4470</TotalTime>
  <Words>1901</Words>
  <Application>Microsoft Office PowerPoint</Application>
  <PresentationFormat>Widescreen</PresentationFormat>
  <Paragraphs>226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Aharoni</vt:lpstr>
      <vt:lpstr>Arial</vt:lpstr>
      <vt:lpstr>Calibri</vt:lpstr>
      <vt:lpstr>Calibri Light</vt:lpstr>
      <vt:lpstr>Courier New</vt:lpstr>
      <vt:lpstr>Wingdings</vt:lpstr>
      <vt:lpstr>Office Theme</vt:lpstr>
      <vt:lpstr>ELEMENTE AVANSATE DE PROGRAMARE</vt:lpstr>
      <vt:lpstr>Componente de tip container</vt:lpstr>
      <vt:lpstr>Componente de tip container</vt:lpstr>
      <vt:lpstr>Containere intermediare</vt:lpstr>
      <vt:lpstr>Meniuri</vt:lpstr>
      <vt:lpstr>Butoane</vt:lpstr>
      <vt:lpstr>Câmpuri și zone de text</vt:lpstr>
      <vt:lpstr>Liste</vt:lpstr>
      <vt:lpstr>Butoane de tip Toggle (comutatoare)</vt:lpstr>
      <vt:lpstr>Fire de executare</vt:lpstr>
      <vt:lpstr>Fire de executare</vt:lpstr>
      <vt:lpstr>Utlizare</vt:lpstr>
      <vt:lpstr>Crearea unui fir de executare</vt:lpstr>
      <vt:lpstr>Clasa Thread</vt:lpstr>
      <vt:lpstr>Clasa Thread  - Exemplu</vt:lpstr>
      <vt:lpstr>Interfața Runnable</vt:lpstr>
      <vt:lpstr>Controlul unui fir de executare</vt:lpstr>
      <vt:lpstr>Prioritatea unui fir de executare</vt:lpstr>
      <vt:lpstr>Plasarea unui fir de executare în așteptare</vt:lpstr>
      <vt:lpstr>Plasarea unui fir de executare în așteptare</vt:lpstr>
      <vt:lpstr>Plasarea unui fir de executare în așteptare</vt:lpstr>
      <vt:lpstr>SwingWorker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PROPUNERE DE DEZVOLTARE A CARIEREI UNIVERSITARE</dc:title>
  <dc:creator>Ana</dc:creator>
  <cp:lastModifiedBy>Ana</cp:lastModifiedBy>
  <cp:revision>1537</cp:revision>
  <dcterms:created xsi:type="dcterms:W3CDTF">2014-09-04T12:24:39Z</dcterms:created>
  <dcterms:modified xsi:type="dcterms:W3CDTF">2015-05-04T21:16:47Z</dcterms:modified>
</cp:coreProperties>
</file>