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14"/>
  </p:notesMasterIdLst>
  <p:handoutMasterIdLst>
    <p:handoutMasterId r:id="rId15"/>
  </p:handoutMasterIdLst>
  <p:sldIdLst>
    <p:sldId id="257" r:id="rId6"/>
    <p:sldId id="319" r:id="rId7"/>
    <p:sldId id="325" r:id="rId8"/>
    <p:sldId id="320" r:id="rId9"/>
    <p:sldId id="321" r:id="rId10"/>
    <p:sldId id="322" r:id="rId11"/>
    <p:sldId id="323" r:id="rId12"/>
    <p:sldId id="324" r:id="rId1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29A16"/>
    <a:srgbClr val="F8F57B"/>
    <a:srgbClr val="59D01E"/>
    <a:srgbClr val="ACE58F"/>
    <a:srgbClr val="292929"/>
    <a:srgbClr val="333333"/>
    <a:srgbClr val="F6AE1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4633" autoAdjust="0"/>
  </p:normalViewPr>
  <p:slideViewPr>
    <p:cSldViewPr>
      <p:cViewPr varScale="1">
        <p:scale>
          <a:sx n="70" d="100"/>
          <a:sy n="70" d="100"/>
        </p:scale>
        <p:origin x="816"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4/18/2018</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4/18/2018</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4/18/2018 9:05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3515986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600586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72258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60058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600586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60058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42D7F6-C015-48C2-88E3-F02AACA39810}"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00586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4/18/2018 9:05 AM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92860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19"/>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415736"/>
            <a:ext cx="6718301" cy="1232464"/>
          </a:xfrm>
        </p:spPr>
        <p:txBody>
          <a:bodyPr/>
          <a:lstStyle/>
          <a:p>
            <a:r>
              <a:rPr lang="en-US" dirty="0"/>
              <a:t>Application Lifecycle </a:t>
            </a:r>
            <a:r>
              <a:rPr lang="en-US" dirty="0" smtClean="0"/>
              <a:t>Management:</a:t>
            </a:r>
            <a:br>
              <a:rPr lang="en-US" dirty="0" smtClean="0"/>
            </a:br>
            <a:r>
              <a:rPr lang="en-US" dirty="0" smtClean="0"/>
              <a:t>It’s </a:t>
            </a:r>
            <a:r>
              <a:rPr lang="en-US" dirty="0"/>
              <a:t>a Team Sport</a:t>
            </a:r>
          </a:p>
        </p:txBody>
      </p:sp>
      <p:sp>
        <p:nvSpPr>
          <p:cNvPr id="3" name="Subtitle 2"/>
          <p:cNvSpPr>
            <a:spLocks noGrp="1"/>
          </p:cNvSpPr>
          <p:nvPr>
            <p:ph type="subTitle" idx="1"/>
          </p:nvPr>
        </p:nvSpPr>
        <p:spPr>
          <a:xfrm>
            <a:off x="4181452" y="5029200"/>
            <a:ext cx="6870702" cy="463255"/>
          </a:xfrm>
        </p:spPr>
        <p:txBody>
          <a:bodyPr/>
          <a:lstStyle/>
          <a:p>
            <a:endParaRPr lang="en-US" dirty="0"/>
          </a:p>
        </p:txBody>
      </p:sp>
      <p:sp>
        <p:nvSpPr>
          <p:cNvPr id="5" name="Subtitle 2"/>
          <p:cNvSpPr txBox="1">
            <a:spLocks/>
          </p:cNvSpPr>
          <p:nvPr/>
        </p:nvSpPr>
        <p:spPr>
          <a:xfrm>
            <a:off x="7237412" y="5029200"/>
            <a:ext cx="3575049" cy="463255"/>
          </a:xfrm>
          <a:prstGeom prst="rect">
            <a:avLst/>
          </a:prstGeom>
        </p:spPr>
        <p:txBody>
          <a:bodyPr vert="horz" wrap="square" lIns="0" tIns="0" rIns="0" bIns="0" rtlCol="0">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defTabSz="914363" rtl="0" eaLnBrk="1" latinLnBrk="0" hangingPunct="1">
              <a:lnSpc>
                <a:spcPct val="90000"/>
              </a:lnSpc>
              <a:spcBef>
                <a:spcPct val="20000"/>
              </a:spcBef>
              <a:buSzPct val="90000"/>
              <a:buFontTx/>
              <a:buNone/>
              <a:defRPr sz="2800" kern="1200">
                <a:solidFill>
                  <a:schemeClr val="tx1">
                    <a:tint val="75000"/>
                  </a:schemeClr>
                </a:solidFill>
                <a:latin typeface="+mn-lt"/>
                <a:ea typeface="+mn-ea"/>
                <a:cs typeface="+mn-cs"/>
              </a:defRPr>
            </a:lvl2pPr>
            <a:lvl3pPr marL="914363" indent="0" algn="ctr" defTabSz="914363" rtl="0" eaLnBrk="1" latinLnBrk="0" hangingPunct="1">
              <a:lnSpc>
                <a:spcPct val="90000"/>
              </a:lnSpc>
              <a:spcBef>
                <a:spcPct val="20000"/>
              </a:spcBef>
              <a:buSzPct val="90000"/>
              <a:buFontTx/>
              <a:buNone/>
              <a:defRPr sz="2400" kern="1200">
                <a:solidFill>
                  <a:schemeClr val="tx1">
                    <a:tint val="75000"/>
                  </a:schemeClr>
                </a:solidFill>
                <a:latin typeface="+mn-lt"/>
                <a:ea typeface="+mn-ea"/>
                <a:cs typeface="+mn-cs"/>
              </a:defRPr>
            </a:lvl3pPr>
            <a:lvl4pPr marL="1371545"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4pPr>
            <a:lvl5pPr marL="1828727" indent="0" algn="ctr" defTabSz="914363" rtl="0" eaLnBrk="1" latinLnBrk="0" hangingPunct="1">
              <a:lnSpc>
                <a:spcPct val="90000"/>
              </a:lnSpc>
              <a:spcBef>
                <a:spcPct val="20000"/>
              </a:spcBef>
              <a:buSzPct val="90000"/>
              <a:buFontTx/>
              <a:buNone/>
              <a:defRPr sz="2000" kern="1200">
                <a:solidFill>
                  <a:schemeClr val="tx1">
                    <a:tint val="75000"/>
                  </a:schemeClr>
                </a:solidFill>
                <a:latin typeface="+mn-lt"/>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b="1" dirty="0" smtClean="0">
                <a:solidFill>
                  <a:schemeClr val="tx2">
                    <a:alpha val="99000"/>
                  </a:schemeClr>
                </a:solidFill>
              </a:rPr>
              <a:t>Student: </a:t>
            </a:r>
            <a:r>
              <a:rPr lang="en-US" b="1" dirty="0" err="1" smtClean="0">
                <a:solidFill>
                  <a:schemeClr val="tx2">
                    <a:alpha val="99000"/>
                  </a:schemeClr>
                </a:solidFill>
              </a:rPr>
              <a:t>Ceau</a:t>
            </a:r>
            <a:r>
              <a:rPr lang="ro-RO" b="1" dirty="0" smtClean="0">
                <a:solidFill>
                  <a:schemeClr val="tx2">
                    <a:alpha val="99000"/>
                  </a:schemeClr>
                </a:solidFill>
              </a:rPr>
              <a:t>șescu Ciprian Mihai</a:t>
            </a:r>
          </a:p>
          <a:p>
            <a:pPr algn="ctr"/>
            <a:endParaRPr lang="ro-RO" b="1" dirty="0">
              <a:solidFill>
                <a:schemeClr val="tx2">
                  <a:alpha val="99000"/>
                </a:schemeClr>
              </a:solidFill>
            </a:endParaRPr>
          </a:p>
          <a:p>
            <a:pPr algn="ctr"/>
            <a:r>
              <a:rPr lang="ro-RO" b="1" dirty="0" smtClean="0">
                <a:solidFill>
                  <a:schemeClr val="tx2">
                    <a:alpha val="99000"/>
                  </a:schemeClr>
                </a:solidFill>
              </a:rPr>
              <a:t>Îndrumător: prof. dr. Stefănescu Alin</a:t>
            </a:r>
            <a:endParaRPr lang="en-US" b="1" dirty="0">
              <a:solidFill>
                <a:schemeClr val="tx2">
                  <a:alpha val="99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012" y="1447800"/>
            <a:ext cx="2895600" cy="1600200"/>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2" y="228600"/>
            <a:ext cx="11149013" cy="664797"/>
          </a:xfrm>
        </p:spPr>
        <p:txBody>
          <a:bodyPr/>
          <a:lstStyle/>
          <a:p>
            <a:r>
              <a:rPr lang="ro-RO" sz="4800" dirty="0" smtClean="0"/>
              <a:t>Application Lifecycle Management</a:t>
            </a:r>
            <a:endParaRPr lang="en-US" sz="4800" dirty="0"/>
          </a:p>
        </p:txBody>
      </p:sp>
      <p:sp>
        <p:nvSpPr>
          <p:cNvPr id="86" name="TextBox 85"/>
          <p:cNvSpPr txBox="1"/>
          <p:nvPr/>
        </p:nvSpPr>
        <p:spPr>
          <a:xfrm>
            <a:off x="500640" y="1446195"/>
            <a:ext cx="6985054" cy="3323987"/>
          </a:xfrm>
          <a:prstGeom prst="rect">
            <a:avLst/>
          </a:prstGeom>
          <a:noFill/>
        </p:spPr>
        <p:txBody>
          <a:bodyPr wrap="none" lIns="0" tIns="0" rIns="0" bIns="0" rtlCol="0" anchor="t" anchorCtr="0">
            <a:spAutoFit/>
          </a:bodyPr>
          <a:lstStyle/>
          <a:p>
            <a:pPr defTabSz="914400">
              <a:lnSpc>
                <a:spcPct val="90000"/>
              </a:lnSpc>
            </a:pPr>
            <a:endParaRPr lang="ro-RO" sz="4000" spc="-150" dirty="0">
              <a:gradFill>
                <a:gsLst>
                  <a:gs pos="2500">
                    <a:schemeClr val="tx1"/>
                  </a:gs>
                  <a:gs pos="33000">
                    <a:schemeClr val="tx1"/>
                  </a:gs>
                </a:gsLst>
                <a:lin ang="5400000" scaled="0"/>
              </a:gradFill>
              <a:latin typeface="+mj-lt"/>
            </a:endParaRPr>
          </a:p>
          <a:p>
            <a:pPr defTabSz="914400">
              <a:lnSpc>
                <a:spcPct val="90000"/>
              </a:lnSpc>
            </a:pPr>
            <a:r>
              <a:rPr lang="ro-RO" sz="4000" spc="-150" dirty="0" smtClean="0">
                <a:gradFill>
                  <a:gsLst>
                    <a:gs pos="2500">
                      <a:schemeClr val="tx1"/>
                    </a:gs>
                    <a:gs pos="33000">
                      <a:schemeClr val="tx1"/>
                    </a:gs>
                  </a:gsLst>
                  <a:lin ang="5400000" scaled="0"/>
                </a:gradFill>
                <a:latin typeface="+mj-lt"/>
              </a:rPr>
              <a:t>Modern application development</a:t>
            </a:r>
          </a:p>
          <a:p>
            <a:pPr defTabSz="914400">
              <a:lnSpc>
                <a:spcPct val="90000"/>
              </a:lnSpc>
            </a:pPr>
            <a:endParaRPr lang="en-US" sz="4000" spc="-150" dirty="0">
              <a:gradFill>
                <a:gsLst>
                  <a:gs pos="2500">
                    <a:schemeClr val="tx1"/>
                  </a:gs>
                  <a:gs pos="33000">
                    <a:schemeClr val="tx1"/>
                  </a:gs>
                </a:gsLst>
                <a:lin ang="5400000" scaled="0"/>
              </a:gradFill>
              <a:latin typeface="+mj-lt"/>
            </a:endParaRPr>
          </a:p>
          <a:p>
            <a:pPr marL="342900" indent="-342900" defTabSz="914400">
              <a:lnSpc>
                <a:spcPct val="90000"/>
              </a:lnSpc>
              <a:buFont typeface="Wingdings" panose="05000000000000000000" pitchFamily="2" charset="2"/>
              <a:buChar char="Ø"/>
            </a:pPr>
            <a:r>
              <a:rPr lang="ro-RO" sz="2000" spc="-60" dirty="0" smtClean="0">
                <a:gradFill>
                  <a:gsLst>
                    <a:gs pos="0">
                      <a:schemeClr val="tx1">
                        <a:lumMod val="75000"/>
                      </a:schemeClr>
                    </a:gs>
                    <a:gs pos="86000">
                      <a:schemeClr val="tx1">
                        <a:lumMod val="75000"/>
                      </a:schemeClr>
                    </a:gs>
                  </a:gsLst>
                  <a:lin ang="5400000" scaled="0"/>
                </a:gradFill>
              </a:rPr>
              <a:t>Continuous value delivery </a:t>
            </a:r>
          </a:p>
          <a:p>
            <a:pPr marL="342900" indent="-342900" defTabSz="914400">
              <a:lnSpc>
                <a:spcPct val="90000"/>
              </a:lnSpc>
              <a:buFont typeface="Wingdings" panose="05000000000000000000" pitchFamily="2" charset="2"/>
              <a:buChar char="Ø"/>
            </a:pPr>
            <a:endParaRPr lang="ro-RO" sz="2000" spc="-60" dirty="0" smtClean="0">
              <a:gradFill>
                <a:gsLst>
                  <a:gs pos="0">
                    <a:schemeClr val="tx1">
                      <a:lumMod val="75000"/>
                    </a:schemeClr>
                  </a:gs>
                  <a:gs pos="86000">
                    <a:schemeClr val="tx1">
                      <a:lumMod val="75000"/>
                    </a:schemeClr>
                  </a:gs>
                </a:gsLst>
                <a:lin ang="5400000" scaled="0"/>
              </a:gradFill>
            </a:endParaRPr>
          </a:p>
          <a:p>
            <a:pPr marL="342900" indent="-342900" defTabSz="914400">
              <a:lnSpc>
                <a:spcPct val="90000"/>
              </a:lnSpc>
              <a:buFont typeface="Wingdings" panose="05000000000000000000" pitchFamily="2" charset="2"/>
              <a:buChar char="Ø"/>
            </a:pPr>
            <a:endParaRPr lang="ro-RO" sz="2000" spc="-60" dirty="0">
              <a:gradFill>
                <a:gsLst>
                  <a:gs pos="0">
                    <a:schemeClr val="tx1">
                      <a:lumMod val="75000"/>
                    </a:schemeClr>
                  </a:gs>
                  <a:gs pos="86000">
                    <a:schemeClr val="tx1">
                      <a:lumMod val="75000"/>
                    </a:schemeClr>
                  </a:gs>
                </a:gsLst>
                <a:lin ang="5400000" scaled="0"/>
              </a:gradFill>
            </a:endParaRPr>
          </a:p>
          <a:p>
            <a:pPr marL="342900" indent="-342900" defTabSz="914400">
              <a:lnSpc>
                <a:spcPct val="90000"/>
              </a:lnSpc>
              <a:buFont typeface="Wingdings" panose="05000000000000000000" pitchFamily="2" charset="2"/>
              <a:buChar char="Ø"/>
            </a:pPr>
            <a:r>
              <a:rPr lang="ro-RO" sz="2000" spc="-60" dirty="0" smtClean="0">
                <a:gradFill>
                  <a:gsLst>
                    <a:gs pos="0">
                      <a:schemeClr val="tx1">
                        <a:lumMod val="75000"/>
                      </a:schemeClr>
                    </a:gs>
                    <a:gs pos="86000">
                      <a:schemeClr val="tx1">
                        <a:lumMod val="75000"/>
                      </a:schemeClr>
                    </a:gs>
                  </a:gsLst>
                  <a:lin ang="5400000" scaled="0"/>
                </a:gradFill>
              </a:rPr>
              <a:t>Rapid response to change</a:t>
            </a:r>
          </a:p>
          <a:p>
            <a:pPr defTabSz="914400">
              <a:lnSpc>
                <a:spcPct val="90000"/>
              </a:lnSpc>
            </a:pPr>
            <a:endParaRPr lang="ro-RO" sz="2000" spc="-60" dirty="0">
              <a:gradFill>
                <a:gsLst>
                  <a:gs pos="0">
                    <a:schemeClr val="tx1">
                      <a:lumMod val="75000"/>
                    </a:schemeClr>
                  </a:gs>
                  <a:gs pos="86000">
                    <a:schemeClr val="tx1">
                      <a:lumMod val="75000"/>
                    </a:schemeClr>
                  </a:gs>
                </a:gsLst>
                <a:lin ang="5400000" scaled="0"/>
              </a:gradFill>
            </a:endParaRPr>
          </a:p>
          <a:p>
            <a:pPr defTabSz="914400">
              <a:lnSpc>
                <a:spcPct val="90000"/>
              </a:lnSpc>
            </a:pPr>
            <a:r>
              <a:rPr lang="ro-RO" sz="2000" spc="-60" dirty="0" smtClean="0">
                <a:gradFill>
                  <a:gsLst>
                    <a:gs pos="0">
                      <a:schemeClr val="tx1">
                        <a:lumMod val="75000"/>
                      </a:schemeClr>
                    </a:gs>
                    <a:gs pos="86000">
                      <a:schemeClr val="tx1">
                        <a:lumMod val="75000"/>
                      </a:schemeClr>
                    </a:gs>
                  </a:gsLst>
                  <a:lin ang="5400000" scaled="0"/>
                </a:gradFill>
              </a:rPr>
              <a:t> </a:t>
            </a:r>
            <a:endParaRPr lang="en-US" sz="2000" spc="-60" dirty="0">
              <a:gradFill>
                <a:gsLst>
                  <a:gs pos="0">
                    <a:schemeClr val="tx1">
                      <a:lumMod val="75000"/>
                    </a:schemeClr>
                  </a:gs>
                  <a:gs pos="86000">
                    <a:schemeClr val="tx1">
                      <a:lumMod val="75000"/>
                    </a:schemeClr>
                  </a:gs>
                </a:gsLst>
                <a:lin ang="5400000" scaled="0"/>
              </a:gra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12" y="1752600"/>
            <a:ext cx="4814888" cy="4814888"/>
          </a:xfrm>
          <a:prstGeom prst="rect">
            <a:avLst/>
          </a:prstGeom>
        </p:spPr>
      </p:pic>
    </p:spTree>
    <p:extLst>
      <p:ext uri="{BB962C8B-B14F-4D97-AF65-F5344CB8AC3E}">
        <p14:creationId xmlns:p14="http://schemas.microsoft.com/office/powerpoint/2010/main" val="307154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Continuous Value Delivery</a:t>
            </a:r>
            <a:endParaRPr lang="en-US" sz="4800" dirty="0"/>
          </a:p>
        </p:txBody>
      </p:sp>
      <p:sp>
        <p:nvSpPr>
          <p:cNvPr id="106" name="TextBox 105"/>
          <p:cNvSpPr txBox="1"/>
          <p:nvPr/>
        </p:nvSpPr>
        <p:spPr>
          <a:xfrm>
            <a:off x="4399783" y="1547475"/>
            <a:ext cx="1096454"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REQUIREMENTS</a:t>
            </a:r>
            <a:endParaRPr lang="en-US" sz="1200" dirty="0">
              <a:gradFill>
                <a:gsLst>
                  <a:gs pos="0">
                    <a:schemeClr val="tx1"/>
                  </a:gs>
                  <a:gs pos="86000">
                    <a:schemeClr val="tx1"/>
                  </a:gs>
                </a:gsLst>
                <a:lin ang="5400000" scaled="0"/>
              </a:gradFill>
            </a:endParaRPr>
          </a:p>
        </p:txBody>
      </p:sp>
      <p:grpSp>
        <p:nvGrpSpPr>
          <p:cNvPr id="2" name="Group 1"/>
          <p:cNvGrpSpPr/>
          <p:nvPr/>
        </p:nvGrpSpPr>
        <p:grpSpPr>
          <a:xfrm>
            <a:off x="4368855" y="1818731"/>
            <a:ext cx="1319867" cy="1018046"/>
            <a:chOff x="3808412" y="619583"/>
            <a:chExt cx="1749425" cy="1349375"/>
          </a:xfrm>
          <a:solidFill>
            <a:schemeClr val="accent6">
              <a:lumMod val="75000"/>
            </a:schemeClr>
          </a:solidFill>
        </p:grpSpPr>
        <p:sp>
          <p:nvSpPr>
            <p:cNvPr id="29"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PRODUCT</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0"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1"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2"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4" name="Group 3"/>
          <p:cNvGrpSpPr/>
          <p:nvPr/>
        </p:nvGrpSpPr>
        <p:grpSpPr>
          <a:xfrm>
            <a:off x="6493577" y="5024976"/>
            <a:ext cx="1318670" cy="1018047"/>
            <a:chOff x="6624637" y="4869320"/>
            <a:chExt cx="1747838" cy="1349376"/>
          </a:xfrm>
        </p:grpSpPr>
        <p:sp>
          <p:nvSpPr>
            <p:cNvPr id="33"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OPS</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4"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5"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6"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5722258" y="2137319"/>
            <a:ext cx="687481" cy="341345"/>
            <a:chOff x="5651823" y="1798006"/>
            <a:chExt cx="819505" cy="406897"/>
          </a:xfrm>
          <a:solidFill>
            <a:schemeClr val="accent6">
              <a:lumMod val="75000"/>
            </a:schemeClr>
          </a:solidFill>
        </p:grpSpPr>
        <p:sp>
          <p:nvSpPr>
            <p:cNvPr id="28"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7"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0" name="Group 9"/>
          <p:cNvGrpSpPr/>
          <p:nvPr/>
        </p:nvGrpSpPr>
        <p:grpSpPr>
          <a:xfrm>
            <a:off x="6443274" y="2273857"/>
            <a:ext cx="2208563" cy="2819389"/>
            <a:chOff x="6511304" y="1960765"/>
            <a:chExt cx="2632696" cy="3360826"/>
          </a:xfrm>
        </p:grpSpPr>
        <p:sp>
          <p:nvSpPr>
            <p:cNvPr id="101" name="TextBox 100"/>
            <p:cNvSpPr txBox="1"/>
            <p:nvPr/>
          </p:nvSpPr>
          <p:spPr>
            <a:xfrm>
              <a:off x="7500074" y="3751129"/>
              <a:ext cx="1026430"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Monitor</a:t>
              </a:r>
            </a:p>
          </p:txBody>
        </p:sp>
        <p:sp>
          <p:nvSpPr>
            <p:cNvPr id="26"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27"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0"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1"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6" name="Group 15"/>
          <p:cNvGrpSpPr/>
          <p:nvPr/>
        </p:nvGrpSpPr>
        <p:grpSpPr>
          <a:xfrm>
            <a:off x="3535254" y="2770902"/>
            <a:ext cx="2934370" cy="2942753"/>
            <a:chOff x="3044826" y="2553263"/>
            <a:chExt cx="3497887" cy="3507881"/>
          </a:xfrm>
        </p:grpSpPr>
        <p:sp>
          <p:nvSpPr>
            <p:cNvPr id="100" name="TextBox 99"/>
            <p:cNvSpPr txBox="1"/>
            <p:nvPr/>
          </p:nvSpPr>
          <p:spPr>
            <a:xfrm>
              <a:off x="3760650" y="3731142"/>
              <a:ext cx="745612"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Sprint</a:t>
              </a:r>
            </a:p>
          </p:txBody>
        </p:sp>
        <p:sp>
          <p:nvSpPr>
            <p:cNvPr id="42"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2"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5"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43"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grpSp>
      <p:sp>
        <p:nvSpPr>
          <p:cNvPr id="119" name="TextBox 118"/>
          <p:cNvSpPr txBox="1"/>
          <p:nvPr/>
        </p:nvSpPr>
        <p:spPr>
          <a:xfrm>
            <a:off x="4399783" y="5688932"/>
            <a:ext cx="1510029"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WORKING SOFTWARE</a:t>
            </a:r>
            <a:endParaRPr lang="en-US" sz="1200" dirty="0">
              <a:gradFill>
                <a:gsLst>
                  <a:gs pos="0">
                    <a:schemeClr val="tx1"/>
                  </a:gs>
                  <a:gs pos="86000">
                    <a:schemeClr val="tx1"/>
                  </a:gs>
                </a:gsLst>
                <a:lin ang="5400000" scaled="0"/>
              </a:gradFill>
            </a:endParaRPr>
          </a:p>
        </p:txBody>
      </p:sp>
      <p:sp>
        <p:nvSpPr>
          <p:cNvPr id="86" name="TextBox 85"/>
          <p:cNvSpPr txBox="1"/>
          <p:nvPr/>
        </p:nvSpPr>
        <p:spPr>
          <a:xfrm>
            <a:off x="500640" y="1446195"/>
            <a:ext cx="1271182"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Define</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Ideation</a:t>
            </a:r>
          </a:p>
        </p:txBody>
      </p:sp>
      <p:sp>
        <p:nvSpPr>
          <p:cNvPr id="97" name="TextBox 96"/>
          <p:cNvSpPr txBox="1"/>
          <p:nvPr/>
        </p:nvSpPr>
        <p:spPr>
          <a:xfrm>
            <a:off x="517266" y="3260672"/>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Develop</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smtClean="0">
                <a:gradFill>
                  <a:gsLst>
                    <a:gs pos="0">
                      <a:schemeClr val="tx1">
                        <a:lumMod val="75000"/>
                      </a:schemeClr>
                    </a:gs>
                    <a:gs pos="86000">
                      <a:schemeClr val="tx1">
                        <a:lumMod val="75000"/>
                      </a:schemeClr>
                    </a:gs>
                  </a:gsLst>
                  <a:lin ang="5400000" scaled="0"/>
                </a:gradFill>
              </a:rPr>
              <a:t>Idea to </a:t>
            </a:r>
            <a:r>
              <a:rPr lang="en-US" sz="2000" spc="-60" dirty="0">
                <a:gradFill>
                  <a:gsLst>
                    <a:gs pos="0">
                      <a:schemeClr val="tx1">
                        <a:lumMod val="75000"/>
                      </a:schemeClr>
                    </a:gs>
                    <a:gs pos="86000">
                      <a:schemeClr val="tx1">
                        <a:lumMod val="75000"/>
                      </a:schemeClr>
                    </a:gs>
                  </a:gsLst>
                  <a:lin ang="5400000" scaled="0"/>
                </a:gradFill>
              </a:rPr>
              <a:t>working </a:t>
            </a:r>
            <a:r>
              <a:rPr lang="en-US" sz="2000" spc="-60" dirty="0" smtClean="0">
                <a:gradFill>
                  <a:gsLst>
                    <a:gs pos="0">
                      <a:schemeClr val="tx1">
                        <a:lumMod val="75000"/>
                      </a:schemeClr>
                    </a:gs>
                    <a:gs pos="86000">
                      <a:schemeClr val="tx1">
                        <a:lumMod val="75000"/>
                      </a:schemeClr>
                    </a:gs>
                  </a:gsLst>
                  <a:lin ang="5400000" scaled="0"/>
                </a:gradFill>
              </a:rPr>
              <a:t>software</a:t>
            </a:r>
            <a:endParaRPr lang="en-US" sz="2000" spc="-60" dirty="0">
              <a:gradFill>
                <a:gsLst>
                  <a:gs pos="0">
                    <a:schemeClr val="tx1">
                      <a:lumMod val="75000"/>
                    </a:schemeClr>
                  </a:gs>
                  <a:gs pos="86000">
                    <a:schemeClr val="tx1">
                      <a:lumMod val="75000"/>
                    </a:schemeClr>
                  </a:gs>
                </a:gsLst>
                <a:lin ang="5400000" scaled="0"/>
              </a:gradFill>
            </a:endParaRPr>
          </a:p>
        </p:txBody>
      </p:sp>
      <p:sp>
        <p:nvSpPr>
          <p:cNvPr id="98" name="TextBox 97"/>
          <p:cNvSpPr txBox="1"/>
          <p:nvPr/>
        </p:nvSpPr>
        <p:spPr>
          <a:xfrm>
            <a:off x="9043954" y="4248486"/>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a:gradFill>
                  <a:gsLst>
                    <a:gs pos="2500">
                      <a:schemeClr val="tx1"/>
                    </a:gs>
                    <a:gs pos="33000">
                      <a:schemeClr val="tx1"/>
                    </a:gs>
                  </a:gsLst>
                  <a:lin ang="5400000" scaled="0"/>
                </a:gradFill>
                <a:latin typeface="+mj-lt"/>
              </a:rPr>
              <a:t>Operate</a:t>
            </a: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Deployment to feedback</a:t>
            </a:r>
          </a:p>
        </p:txBody>
      </p:sp>
    </p:spTree>
    <p:extLst>
      <p:ext uri="{BB962C8B-B14F-4D97-AF65-F5344CB8AC3E}">
        <p14:creationId xmlns:p14="http://schemas.microsoft.com/office/powerpoint/2010/main" val="355024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2" y="228600"/>
            <a:ext cx="11149013" cy="664797"/>
          </a:xfrm>
        </p:spPr>
        <p:txBody>
          <a:bodyPr/>
          <a:lstStyle/>
          <a:p>
            <a:r>
              <a:rPr lang="en-US" sz="4800" dirty="0" smtClean="0"/>
              <a:t>Stakeholder </a:t>
            </a:r>
            <a:r>
              <a:rPr lang="en-US" sz="4800" dirty="0"/>
              <a:t>Involvement</a:t>
            </a:r>
          </a:p>
        </p:txBody>
      </p:sp>
      <p:sp>
        <p:nvSpPr>
          <p:cNvPr id="106" name="TextBox 105"/>
          <p:cNvSpPr txBox="1"/>
          <p:nvPr/>
        </p:nvSpPr>
        <p:spPr>
          <a:xfrm>
            <a:off x="4399783" y="1547475"/>
            <a:ext cx="1096454"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REQUIREMENTS</a:t>
            </a:r>
            <a:endParaRPr lang="en-US" sz="1200" dirty="0">
              <a:gradFill>
                <a:gsLst>
                  <a:gs pos="0">
                    <a:schemeClr val="tx1"/>
                  </a:gs>
                  <a:gs pos="86000">
                    <a:schemeClr val="tx1"/>
                  </a:gs>
                </a:gsLst>
                <a:lin ang="5400000" scaled="0"/>
              </a:gradFill>
            </a:endParaRPr>
          </a:p>
        </p:txBody>
      </p:sp>
      <p:grpSp>
        <p:nvGrpSpPr>
          <p:cNvPr id="2" name="Group 1"/>
          <p:cNvGrpSpPr/>
          <p:nvPr/>
        </p:nvGrpSpPr>
        <p:grpSpPr>
          <a:xfrm>
            <a:off x="4368855" y="1818731"/>
            <a:ext cx="1319867" cy="1018046"/>
            <a:chOff x="3808412" y="619583"/>
            <a:chExt cx="1749425" cy="1349375"/>
          </a:xfrm>
          <a:solidFill>
            <a:schemeClr val="accent6">
              <a:lumMod val="75000"/>
            </a:schemeClr>
          </a:solidFill>
        </p:grpSpPr>
        <p:sp>
          <p:nvSpPr>
            <p:cNvPr id="29"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PRODUCT</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0"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1"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2"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4" name="Group 3"/>
          <p:cNvGrpSpPr/>
          <p:nvPr/>
        </p:nvGrpSpPr>
        <p:grpSpPr>
          <a:xfrm>
            <a:off x="6493577" y="5024976"/>
            <a:ext cx="1318670" cy="1018047"/>
            <a:chOff x="6624637" y="4869320"/>
            <a:chExt cx="1747838" cy="1349376"/>
          </a:xfrm>
        </p:grpSpPr>
        <p:sp>
          <p:nvSpPr>
            <p:cNvPr id="33"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OPS</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4"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5"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6"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5722258" y="2137319"/>
            <a:ext cx="687481" cy="341345"/>
            <a:chOff x="5651823" y="1798006"/>
            <a:chExt cx="819505" cy="406897"/>
          </a:xfrm>
          <a:solidFill>
            <a:schemeClr val="accent6">
              <a:lumMod val="75000"/>
            </a:schemeClr>
          </a:solidFill>
        </p:grpSpPr>
        <p:sp>
          <p:nvSpPr>
            <p:cNvPr id="28"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7"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0" name="Group 9"/>
          <p:cNvGrpSpPr/>
          <p:nvPr/>
        </p:nvGrpSpPr>
        <p:grpSpPr>
          <a:xfrm>
            <a:off x="6443274" y="2273857"/>
            <a:ext cx="2208563" cy="2819389"/>
            <a:chOff x="6511304" y="1960765"/>
            <a:chExt cx="2632696" cy="3360826"/>
          </a:xfrm>
        </p:grpSpPr>
        <p:sp>
          <p:nvSpPr>
            <p:cNvPr id="101" name="TextBox 100"/>
            <p:cNvSpPr txBox="1"/>
            <p:nvPr/>
          </p:nvSpPr>
          <p:spPr>
            <a:xfrm>
              <a:off x="7500074" y="3751129"/>
              <a:ext cx="1026430"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Monitor</a:t>
              </a:r>
            </a:p>
          </p:txBody>
        </p:sp>
        <p:sp>
          <p:nvSpPr>
            <p:cNvPr id="26"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27"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0"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1"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6" name="Group 15"/>
          <p:cNvGrpSpPr/>
          <p:nvPr/>
        </p:nvGrpSpPr>
        <p:grpSpPr>
          <a:xfrm>
            <a:off x="3535254" y="2770902"/>
            <a:ext cx="2934370" cy="2942753"/>
            <a:chOff x="3044826" y="2553263"/>
            <a:chExt cx="3497887" cy="3507881"/>
          </a:xfrm>
        </p:grpSpPr>
        <p:sp>
          <p:nvSpPr>
            <p:cNvPr id="100" name="TextBox 99"/>
            <p:cNvSpPr txBox="1"/>
            <p:nvPr/>
          </p:nvSpPr>
          <p:spPr>
            <a:xfrm>
              <a:off x="3760650" y="3731142"/>
              <a:ext cx="745612"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Sprint</a:t>
              </a:r>
            </a:p>
          </p:txBody>
        </p:sp>
        <p:sp>
          <p:nvSpPr>
            <p:cNvPr id="42"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2"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5"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43"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grpSp>
      <p:sp>
        <p:nvSpPr>
          <p:cNvPr id="119" name="TextBox 118"/>
          <p:cNvSpPr txBox="1"/>
          <p:nvPr/>
        </p:nvSpPr>
        <p:spPr>
          <a:xfrm>
            <a:off x="4399783" y="5688932"/>
            <a:ext cx="1510029"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WORKING SOFTWARE</a:t>
            </a:r>
            <a:endParaRPr lang="en-US" sz="1200" dirty="0">
              <a:gradFill>
                <a:gsLst>
                  <a:gs pos="0">
                    <a:schemeClr val="tx1"/>
                  </a:gs>
                  <a:gs pos="86000">
                    <a:schemeClr val="tx1"/>
                  </a:gs>
                </a:gsLst>
                <a:lin ang="5400000" scaled="0"/>
              </a:gradFill>
            </a:endParaRPr>
          </a:p>
        </p:txBody>
      </p:sp>
      <p:sp>
        <p:nvSpPr>
          <p:cNvPr id="86" name="TextBox 85"/>
          <p:cNvSpPr txBox="1"/>
          <p:nvPr/>
        </p:nvSpPr>
        <p:spPr>
          <a:xfrm>
            <a:off x="500640" y="1446195"/>
            <a:ext cx="1271182"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Define</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Ideation</a:t>
            </a:r>
          </a:p>
        </p:txBody>
      </p:sp>
      <p:sp>
        <p:nvSpPr>
          <p:cNvPr id="97" name="TextBox 96"/>
          <p:cNvSpPr txBox="1"/>
          <p:nvPr/>
        </p:nvSpPr>
        <p:spPr>
          <a:xfrm>
            <a:off x="517266" y="3260672"/>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Develop</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smtClean="0">
                <a:gradFill>
                  <a:gsLst>
                    <a:gs pos="0">
                      <a:schemeClr val="tx1">
                        <a:lumMod val="75000"/>
                      </a:schemeClr>
                    </a:gs>
                    <a:gs pos="86000">
                      <a:schemeClr val="tx1">
                        <a:lumMod val="75000"/>
                      </a:schemeClr>
                    </a:gs>
                  </a:gsLst>
                  <a:lin ang="5400000" scaled="0"/>
                </a:gradFill>
              </a:rPr>
              <a:t>Idea to </a:t>
            </a:r>
            <a:r>
              <a:rPr lang="en-US" sz="2000" spc="-60" dirty="0">
                <a:gradFill>
                  <a:gsLst>
                    <a:gs pos="0">
                      <a:schemeClr val="tx1">
                        <a:lumMod val="75000"/>
                      </a:schemeClr>
                    </a:gs>
                    <a:gs pos="86000">
                      <a:schemeClr val="tx1">
                        <a:lumMod val="75000"/>
                      </a:schemeClr>
                    </a:gs>
                  </a:gsLst>
                  <a:lin ang="5400000" scaled="0"/>
                </a:gradFill>
              </a:rPr>
              <a:t>working </a:t>
            </a:r>
            <a:r>
              <a:rPr lang="en-US" sz="2000" spc="-60" dirty="0" smtClean="0">
                <a:gradFill>
                  <a:gsLst>
                    <a:gs pos="0">
                      <a:schemeClr val="tx1">
                        <a:lumMod val="75000"/>
                      </a:schemeClr>
                    </a:gs>
                    <a:gs pos="86000">
                      <a:schemeClr val="tx1">
                        <a:lumMod val="75000"/>
                      </a:schemeClr>
                    </a:gs>
                  </a:gsLst>
                  <a:lin ang="5400000" scaled="0"/>
                </a:gradFill>
              </a:rPr>
              <a:t>software</a:t>
            </a:r>
            <a:endParaRPr lang="en-US" sz="2000" spc="-60" dirty="0">
              <a:gradFill>
                <a:gsLst>
                  <a:gs pos="0">
                    <a:schemeClr val="tx1">
                      <a:lumMod val="75000"/>
                    </a:schemeClr>
                  </a:gs>
                  <a:gs pos="86000">
                    <a:schemeClr val="tx1">
                      <a:lumMod val="75000"/>
                    </a:schemeClr>
                  </a:gs>
                </a:gsLst>
                <a:lin ang="5400000" scaled="0"/>
              </a:gradFill>
            </a:endParaRPr>
          </a:p>
        </p:txBody>
      </p:sp>
      <p:sp>
        <p:nvSpPr>
          <p:cNvPr id="98" name="TextBox 97"/>
          <p:cNvSpPr txBox="1"/>
          <p:nvPr/>
        </p:nvSpPr>
        <p:spPr>
          <a:xfrm>
            <a:off x="9043954" y="4248486"/>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a:gradFill>
                  <a:gsLst>
                    <a:gs pos="2500">
                      <a:schemeClr val="tx1"/>
                    </a:gs>
                    <a:gs pos="33000">
                      <a:schemeClr val="tx1"/>
                    </a:gs>
                  </a:gsLst>
                  <a:lin ang="5400000" scaled="0"/>
                </a:gradFill>
                <a:latin typeface="+mj-lt"/>
              </a:rPr>
              <a:t>Operate</a:t>
            </a: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Deployment to feedback</a:t>
            </a:r>
          </a:p>
        </p:txBody>
      </p:sp>
      <p:grpSp>
        <p:nvGrpSpPr>
          <p:cNvPr id="23" name="Group 22"/>
          <p:cNvGrpSpPr/>
          <p:nvPr/>
        </p:nvGrpSpPr>
        <p:grpSpPr>
          <a:xfrm>
            <a:off x="2894012" y="2097861"/>
            <a:ext cx="1789089" cy="458587"/>
            <a:chOff x="3103325" y="2318452"/>
            <a:chExt cx="1789089" cy="458587"/>
          </a:xfrm>
        </p:grpSpPr>
        <p:sp>
          <p:nvSpPr>
            <p:cNvPr id="79" name="Rectangle 78"/>
            <p:cNvSpPr/>
            <p:nvPr/>
          </p:nvSpPr>
          <p:spPr>
            <a:xfrm>
              <a:off x="3103325" y="2318452"/>
              <a:ext cx="1386726" cy="458587"/>
            </a:xfrm>
            <a:prstGeom prst="rect">
              <a:avLst/>
            </a:prstGeom>
          </p:spPr>
          <p:txBody>
            <a:bodyPr wrap="none">
              <a:spAutoFit/>
            </a:bodyPr>
            <a:lstStyle/>
            <a:p>
              <a:pPr>
                <a:lnSpc>
                  <a:spcPct val="85000"/>
                </a:lnSpc>
              </a:pPr>
              <a:r>
                <a:rPr lang="en-US" sz="1400" dirty="0" smtClean="0">
                  <a:gradFill>
                    <a:gsLst>
                      <a:gs pos="0">
                        <a:schemeClr val="tx1"/>
                      </a:gs>
                      <a:gs pos="100000">
                        <a:schemeClr val="tx1"/>
                      </a:gs>
                    </a:gsLst>
                    <a:lin ang="16200000" scaled="0"/>
                  </a:gradFill>
                </a:rPr>
                <a:t>Misunderstood</a:t>
              </a:r>
              <a:br>
                <a:rPr lang="en-US" sz="1400" dirty="0" smtClean="0">
                  <a:gradFill>
                    <a:gsLst>
                      <a:gs pos="0">
                        <a:schemeClr val="tx1"/>
                      </a:gs>
                      <a:gs pos="100000">
                        <a:schemeClr val="tx1"/>
                      </a:gs>
                    </a:gsLst>
                    <a:lin ang="16200000" scaled="0"/>
                  </a:gradFill>
                </a:rPr>
              </a:br>
              <a:r>
                <a:rPr lang="en-US" sz="1400" dirty="0" smtClean="0">
                  <a:gradFill>
                    <a:gsLst>
                      <a:gs pos="0">
                        <a:schemeClr val="tx1"/>
                      </a:gs>
                      <a:gs pos="100000">
                        <a:schemeClr val="tx1"/>
                      </a:gs>
                    </a:gsLst>
                    <a:lin ang="16200000" scaled="0"/>
                  </a:gradFill>
                </a:rPr>
                <a:t>Requirements</a:t>
              </a:r>
              <a:endParaRPr lang="en-US" sz="1400" dirty="0">
                <a:gradFill>
                  <a:gsLst>
                    <a:gs pos="0">
                      <a:schemeClr val="tx1"/>
                    </a:gs>
                    <a:gs pos="100000">
                      <a:schemeClr val="tx1"/>
                    </a:gs>
                  </a:gsLst>
                  <a:lin ang="16200000" scaled="0"/>
                </a:gradFill>
              </a:endParaRPr>
            </a:p>
          </p:txBody>
        </p:sp>
        <p:cxnSp>
          <p:nvCxnSpPr>
            <p:cNvPr id="80" name="Straight Connector 79"/>
            <p:cNvCxnSpPr/>
            <p:nvPr/>
          </p:nvCxnSpPr>
          <p:spPr>
            <a:xfrm flipH="1">
              <a:off x="4290381" y="2529897"/>
              <a:ext cx="602033"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4" name="Group 23"/>
          <p:cNvGrpSpPr/>
          <p:nvPr/>
        </p:nvGrpSpPr>
        <p:grpSpPr>
          <a:xfrm>
            <a:off x="2728713" y="2841624"/>
            <a:ext cx="1348853" cy="458587"/>
            <a:chOff x="2728713" y="2841624"/>
            <a:chExt cx="1348853" cy="458587"/>
          </a:xfrm>
        </p:grpSpPr>
        <p:sp>
          <p:nvSpPr>
            <p:cNvPr id="56" name="Rectangle 55"/>
            <p:cNvSpPr/>
            <p:nvPr/>
          </p:nvSpPr>
          <p:spPr>
            <a:xfrm>
              <a:off x="2728713" y="2841624"/>
              <a:ext cx="1039067" cy="458587"/>
            </a:xfrm>
            <a:prstGeom prst="rect">
              <a:avLst/>
            </a:prstGeom>
          </p:spPr>
          <p:txBody>
            <a:bodyPr wrap="none">
              <a:spAutoFit/>
            </a:bodyPr>
            <a:lstStyle/>
            <a:p>
              <a:pPr>
                <a:lnSpc>
                  <a:spcPct val="85000"/>
                </a:lnSpc>
              </a:pPr>
              <a:r>
                <a:rPr lang="en-US" sz="1400" dirty="0">
                  <a:gradFill>
                    <a:gsLst>
                      <a:gs pos="0">
                        <a:schemeClr val="tx1"/>
                      </a:gs>
                      <a:gs pos="100000">
                        <a:schemeClr val="tx1"/>
                      </a:gs>
                    </a:gsLst>
                    <a:lin ang="16200000" scaled="0"/>
                  </a:gradFill>
                </a:rPr>
                <a:t>Conflicting</a:t>
              </a:r>
              <a:br>
                <a:rPr lang="en-US" sz="1400" dirty="0">
                  <a:gradFill>
                    <a:gsLst>
                      <a:gs pos="0">
                        <a:schemeClr val="tx1"/>
                      </a:gs>
                      <a:gs pos="100000">
                        <a:schemeClr val="tx1"/>
                      </a:gs>
                    </a:gsLst>
                    <a:lin ang="16200000" scaled="0"/>
                  </a:gradFill>
                </a:rPr>
              </a:br>
              <a:r>
                <a:rPr lang="en-US" sz="1400" dirty="0">
                  <a:gradFill>
                    <a:gsLst>
                      <a:gs pos="0">
                        <a:schemeClr val="tx1"/>
                      </a:gs>
                      <a:gs pos="100000">
                        <a:schemeClr val="tx1"/>
                      </a:gs>
                    </a:gsLst>
                    <a:lin ang="16200000" scaled="0"/>
                  </a:gradFill>
                </a:rPr>
                <a:t>Priorities</a:t>
              </a:r>
            </a:p>
          </p:txBody>
        </p:sp>
        <p:cxnSp>
          <p:nvCxnSpPr>
            <p:cNvPr id="99" name="Straight Connector 98"/>
            <p:cNvCxnSpPr/>
            <p:nvPr/>
          </p:nvCxnSpPr>
          <p:spPr>
            <a:xfrm flipH="1">
              <a:off x="3616024" y="3044756"/>
              <a:ext cx="461542" cy="0"/>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39" name="Group 38"/>
          <p:cNvGrpSpPr/>
          <p:nvPr/>
        </p:nvGrpSpPr>
        <p:grpSpPr>
          <a:xfrm>
            <a:off x="2480284" y="5186265"/>
            <a:ext cx="2561597" cy="458587"/>
            <a:chOff x="2480284" y="5186265"/>
            <a:chExt cx="2561597" cy="458587"/>
          </a:xfrm>
        </p:grpSpPr>
        <p:sp>
          <p:nvSpPr>
            <p:cNvPr id="44" name="Rectangle 43"/>
            <p:cNvSpPr/>
            <p:nvPr/>
          </p:nvSpPr>
          <p:spPr>
            <a:xfrm>
              <a:off x="2480284" y="5186265"/>
              <a:ext cx="1184940" cy="458587"/>
            </a:xfrm>
            <a:prstGeom prst="rect">
              <a:avLst/>
            </a:prstGeom>
          </p:spPr>
          <p:txBody>
            <a:bodyPr wrap="none">
              <a:spAutoFit/>
            </a:bodyPr>
            <a:lstStyle/>
            <a:p>
              <a:pPr>
                <a:lnSpc>
                  <a:spcPct val="85000"/>
                </a:lnSpc>
              </a:pPr>
              <a:r>
                <a:rPr lang="en-US" sz="1400" dirty="0" smtClean="0">
                  <a:gradFill>
                    <a:gsLst>
                      <a:gs pos="0">
                        <a:schemeClr val="tx1"/>
                      </a:gs>
                      <a:gs pos="100000">
                        <a:schemeClr val="tx1"/>
                      </a:gs>
                    </a:gsLst>
                    <a:lin ang="16200000" scaled="0"/>
                  </a:gradFill>
                </a:rPr>
                <a:t>Unmet user</a:t>
              </a:r>
              <a:br>
                <a:rPr lang="en-US" sz="1400" dirty="0" smtClean="0">
                  <a:gradFill>
                    <a:gsLst>
                      <a:gs pos="0">
                        <a:schemeClr val="tx1"/>
                      </a:gs>
                      <a:gs pos="100000">
                        <a:schemeClr val="tx1"/>
                      </a:gs>
                    </a:gsLst>
                    <a:lin ang="16200000" scaled="0"/>
                  </a:gradFill>
                </a:rPr>
              </a:br>
              <a:r>
                <a:rPr lang="en-US" sz="1400" dirty="0" smtClean="0">
                  <a:gradFill>
                    <a:gsLst>
                      <a:gs pos="0">
                        <a:schemeClr val="tx1"/>
                      </a:gs>
                      <a:gs pos="100000">
                        <a:schemeClr val="tx1"/>
                      </a:gs>
                    </a:gsLst>
                    <a:lin ang="16200000" scaled="0"/>
                  </a:gradFill>
                </a:rPr>
                <a:t>expectations</a:t>
              </a:r>
            </a:p>
          </p:txBody>
        </p:sp>
        <p:cxnSp>
          <p:nvCxnSpPr>
            <p:cNvPr id="45" name="Straight Connector 44"/>
            <p:cNvCxnSpPr/>
            <p:nvPr/>
          </p:nvCxnSpPr>
          <p:spPr>
            <a:xfrm flipH="1">
              <a:off x="3485170" y="5389397"/>
              <a:ext cx="1556711" cy="0"/>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23927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750"/>
                                        <p:tgtEl>
                                          <p:spTgt spid="23"/>
                                        </p:tgtEl>
                                      </p:cBhvr>
                                    </p:animEffect>
                                  </p:childTnLst>
                                </p:cTn>
                              </p:par>
                              <p:par>
                                <p:cTn id="8" presetID="22" presetClass="entr" presetSubtype="2" fill="hold" nodeType="withEffect">
                                  <p:stCondLst>
                                    <p:cond delay="250"/>
                                  </p:stCondLst>
                                  <p:childTnLst>
                                    <p:set>
                                      <p:cBhvr>
                                        <p:cTn id="9" dur="1" fill="hold">
                                          <p:stCondLst>
                                            <p:cond delay="0"/>
                                          </p:stCondLst>
                                        </p:cTn>
                                        <p:tgtEl>
                                          <p:spTgt spid="24"/>
                                        </p:tgtEl>
                                        <p:attrNameLst>
                                          <p:attrName>style.visibility</p:attrName>
                                        </p:attrNameLst>
                                      </p:cBhvr>
                                      <p:to>
                                        <p:strVal val="visible"/>
                                      </p:to>
                                    </p:set>
                                    <p:animEffect transition="in" filter="wipe(right)">
                                      <p:cBhvr>
                                        <p:cTn id="10" dur="750"/>
                                        <p:tgtEl>
                                          <p:spTgt spid="24"/>
                                        </p:tgtEl>
                                      </p:cBhvr>
                                    </p:animEffect>
                                  </p:childTnLst>
                                </p:cTn>
                              </p:par>
                              <p:par>
                                <p:cTn id="11" presetID="22" presetClass="entr" presetSubtype="2" fill="hold" nodeType="withEffect">
                                  <p:stCondLst>
                                    <p:cond delay="750"/>
                                  </p:stCondLst>
                                  <p:childTnLst>
                                    <p:set>
                                      <p:cBhvr>
                                        <p:cTn id="12" dur="1" fill="hold">
                                          <p:stCondLst>
                                            <p:cond delay="0"/>
                                          </p:stCondLst>
                                        </p:cTn>
                                        <p:tgtEl>
                                          <p:spTgt spid="39"/>
                                        </p:tgtEl>
                                        <p:attrNameLst>
                                          <p:attrName>style.visibility</p:attrName>
                                        </p:attrNameLst>
                                      </p:cBhvr>
                                      <p:to>
                                        <p:strVal val="visible"/>
                                      </p:to>
                                    </p:set>
                                    <p:animEffect transition="in" filter="wipe(right)">
                                      <p:cBhvr>
                                        <p:cTn id="13"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519112" y="228600"/>
            <a:ext cx="11149013" cy="664797"/>
          </a:xfrm>
        </p:spPr>
        <p:txBody>
          <a:bodyPr/>
          <a:lstStyle/>
          <a:p>
            <a:r>
              <a:rPr lang="en-US" sz="4800" dirty="0" smtClean="0"/>
              <a:t>Developer </a:t>
            </a:r>
            <a:r>
              <a:rPr lang="en-US" sz="4800" dirty="0"/>
              <a:t>Team </a:t>
            </a:r>
            <a:r>
              <a:rPr lang="en-US" sz="4800" dirty="0" smtClean="0"/>
              <a:t>Productivity</a:t>
            </a:r>
            <a:endParaRPr lang="en-US" sz="4800" dirty="0"/>
          </a:p>
        </p:txBody>
      </p:sp>
      <p:sp>
        <p:nvSpPr>
          <p:cNvPr id="106" name="TextBox 105"/>
          <p:cNvSpPr txBox="1"/>
          <p:nvPr/>
        </p:nvSpPr>
        <p:spPr>
          <a:xfrm>
            <a:off x="4399783" y="1547475"/>
            <a:ext cx="1096454"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REQUIREMENTS</a:t>
            </a:r>
            <a:endParaRPr lang="en-US" sz="1200" dirty="0">
              <a:gradFill>
                <a:gsLst>
                  <a:gs pos="0">
                    <a:schemeClr val="tx1"/>
                  </a:gs>
                  <a:gs pos="86000">
                    <a:schemeClr val="tx1"/>
                  </a:gs>
                </a:gsLst>
                <a:lin ang="5400000" scaled="0"/>
              </a:gradFill>
            </a:endParaRPr>
          </a:p>
        </p:txBody>
      </p:sp>
      <p:grpSp>
        <p:nvGrpSpPr>
          <p:cNvPr id="2" name="Group 1"/>
          <p:cNvGrpSpPr/>
          <p:nvPr/>
        </p:nvGrpSpPr>
        <p:grpSpPr>
          <a:xfrm>
            <a:off x="4368855" y="1818731"/>
            <a:ext cx="1319867" cy="1018046"/>
            <a:chOff x="3808412" y="619583"/>
            <a:chExt cx="1749425" cy="1349375"/>
          </a:xfrm>
          <a:solidFill>
            <a:schemeClr val="accent6">
              <a:lumMod val="75000"/>
            </a:schemeClr>
          </a:solidFill>
        </p:grpSpPr>
        <p:sp>
          <p:nvSpPr>
            <p:cNvPr id="29"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PRODUCT</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0"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1"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2"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4" name="Group 3"/>
          <p:cNvGrpSpPr/>
          <p:nvPr/>
        </p:nvGrpSpPr>
        <p:grpSpPr>
          <a:xfrm>
            <a:off x="6493577" y="5024976"/>
            <a:ext cx="1318670" cy="1018047"/>
            <a:chOff x="6624637" y="4869320"/>
            <a:chExt cx="1747838" cy="1349376"/>
          </a:xfrm>
        </p:grpSpPr>
        <p:sp>
          <p:nvSpPr>
            <p:cNvPr id="33"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OPS</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4"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5"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6"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5722258" y="2137319"/>
            <a:ext cx="687481" cy="341345"/>
            <a:chOff x="5651823" y="1798006"/>
            <a:chExt cx="819505" cy="406897"/>
          </a:xfrm>
          <a:solidFill>
            <a:schemeClr val="accent6">
              <a:lumMod val="75000"/>
            </a:schemeClr>
          </a:solidFill>
        </p:grpSpPr>
        <p:sp>
          <p:nvSpPr>
            <p:cNvPr id="28"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7"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0" name="Group 9"/>
          <p:cNvGrpSpPr/>
          <p:nvPr/>
        </p:nvGrpSpPr>
        <p:grpSpPr>
          <a:xfrm>
            <a:off x="6443274" y="2273857"/>
            <a:ext cx="2208563" cy="2819389"/>
            <a:chOff x="6511304" y="1960765"/>
            <a:chExt cx="2632696" cy="3360826"/>
          </a:xfrm>
        </p:grpSpPr>
        <p:sp>
          <p:nvSpPr>
            <p:cNvPr id="101" name="TextBox 100"/>
            <p:cNvSpPr txBox="1"/>
            <p:nvPr/>
          </p:nvSpPr>
          <p:spPr>
            <a:xfrm>
              <a:off x="7500074" y="3751129"/>
              <a:ext cx="1026430"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Monitor</a:t>
              </a:r>
            </a:p>
          </p:txBody>
        </p:sp>
        <p:sp>
          <p:nvSpPr>
            <p:cNvPr id="26"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27"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0"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1"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6" name="Group 15"/>
          <p:cNvGrpSpPr/>
          <p:nvPr/>
        </p:nvGrpSpPr>
        <p:grpSpPr>
          <a:xfrm>
            <a:off x="3535254" y="2770902"/>
            <a:ext cx="2934370" cy="2942753"/>
            <a:chOff x="3044826" y="2553263"/>
            <a:chExt cx="3497887" cy="3507881"/>
          </a:xfrm>
        </p:grpSpPr>
        <p:sp>
          <p:nvSpPr>
            <p:cNvPr id="100" name="TextBox 99"/>
            <p:cNvSpPr txBox="1"/>
            <p:nvPr/>
          </p:nvSpPr>
          <p:spPr>
            <a:xfrm>
              <a:off x="3760650" y="3731142"/>
              <a:ext cx="745612"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Sprint</a:t>
              </a:r>
            </a:p>
          </p:txBody>
        </p:sp>
        <p:sp>
          <p:nvSpPr>
            <p:cNvPr id="42"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2"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5"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43"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grpSp>
      <p:sp>
        <p:nvSpPr>
          <p:cNvPr id="119" name="TextBox 118"/>
          <p:cNvSpPr txBox="1"/>
          <p:nvPr/>
        </p:nvSpPr>
        <p:spPr>
          <a:xfrm>
            <a:off x="4399783" y="5688932"/>
            <a:ext cx="1510029"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WORKING SOFTWARE</a:t>
            </a:r>
            <a:endParaRPr lang="en-US" sz="1200" dirty="0">
              <a:gradFill>
                <a:gsLst>
                  <a:gs pos="0">
                    <a:schemeClr val="tx1"/>
                  </a:gs>
                  <a:gs pos="86000">
                    <a:schemeClr val="tx1"/>
                  </a:gs>
                </a:gsLst>
                <a:lin ang="5400000" scaled="0"/>
              </a:gradFill>
            </a:endParaRPr>
          </a:p>
        </p:txBody>
      </p:sp>
      <p:sp>
        <p:nvSpPr>
          <p:cNvPr id="86" name="TextBox 85"/>
          <p:cNvSpPr txBox="1"/>
          <p:nvPr/>
        </p:nvSpPr>
        <p:spPr>
          <a:xfrm>
            <a:off x="500640" y="1446195"/>
            <a:ext cx="1271182"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Define</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Ideation</a:t>
            </a:r>
          </a:p>
        </p:txBody>
      </p:sp>
      <p:sp>
        <p:nvSpPr>
          <p:cNvPr id="97" name="TextBox 96"/>
          <p:cNvSpPr txBox="1"/>
          <p:nvPr/>
        </p:nvSpPr>
        <p:spPr>
          <a:xfrm>
            <a:off x="517266" y="3260672"/>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Develop</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smtClean="0">
                <a:gradFill>
                  <a:gsLst>
                    <a:gs pos="0">
                      <a:schemeClr val="tx1">
                        <a:lumMod val="75000"/>
                      </a:schemeClr>
                    </a:gs>
                    <a:gs pos="86000">
                      <a:schemeClr val="tx1">
                        <a:lumMod val="75000"/>
                      </a:schemeClr>
                    </a:gs>
                  </a:gsLst>
                  <a:lin ang="5400000" scaled="0"/>
                </a:gradFill>
              </a:rPr>
              <a:t>Idea to </a:t>
            </a:r>
            <a:r>
              <a:rPr lang="en-US" sz="2000" spc="-60" dirty="0">
                <a:gradFill>
                  <a:gsLst>
                    <a:gs pos="0">
                      <a:schemeClr val="tx1">
                        <a:lumMod val="75000"/>
                      </a:schemeClr>
                    </a:gs>
                    <a:gs pos="86000">
                      <a:schemeClr val="tx1">
                        <a:lumMod val="75000"/>
                      </a:schemeClr>
                    </a:gs>
                  </a:gsLst>
                  <a:lin ang="5400000" scaled="0"/>
                </a:gradFill>
              </a:rPr>
              <a:t>working </a:t>
            </a:r>
            <a:r>
              <a:rPr lang="en-US" sz="2000" spc="-60" dirty="0" smtClean="0">
                <a:gradFill>
                  <a:gsLst>
                    <a:gs pos="0">
                      <a:schemeClr val="tx1">
                        <a:lumMod val="75000"/>
                      </a:schemeClr>
                    </a:gs>
                    <a:gs pos="86000">
                      <a:schemeClr val="tx1">
                        <a:lumMod val="75000"/>
                      </a:schemeClr>
                    </a:gs>
                  </a:gsLst>
                  <a:lin ang="5400000" scaled="0"/>
                </a:gradFill>
              </a:rPr>
              <a:t>software</a:t>
            </a:r>
            <a:endParaRPr lang="en-US" sz="2000" spc="-60" dirty="0">
              <a:gradFill>
                <a:gsLst>
                  <a:gs pos="0">
                    <a:schemeClr val="tx1">
                      <a:lumMod val="75000"/>
                    </a:schemeClr>
                  </a:gs>
                  <a:gs pos="86000">
                    <a:schemeClr val="tx1">
                      <a:lumMod val="75000"/>
                    </a:schemeClr>
                  </a:gs>
                </a:gsLst>
                <a:lin ang="5400000" scaled="0"/>
              </a:gradFill>
            </a:endParaRPr>
          </a:p>
        </p:txBody>
      </p:sp>
      <p:sp>
        <p:nvSpPr>
          <p:cNvPr id="98" name="TextBox 97"/>
          <p:cNvSpPr txBox="1"/>
          <p:nvPr/>
        </p:nvSpPr>
        <p:spPr>
          <a:xfrm>
            <a:off x="9043954" y="4248486"/>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a:gradFill>
                  <a:gsLst>
                    <a:gs pos="2500">
                      <a:schemeClr val="tx1"/>
                    </a:gs>
                    <a:gs pos="33000">
                      <a:schemeClr val="tx1"/>
                    </a:gs>
                  </a:gsLst>
                  <a:lin ang="5400000" scaled="0"/>
                </a:gradFill>
                <a:latin typeface="+mj-lt"/>
              </a:rPr>
              <a:t>Operate</a:t>
            </a: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Deployment to feedback</a:t>
            </a:r>
          </a:p>
        </p:txBody>
      </p:sp>
      <p:grpSp>
        <p:nvGrpSpPr>
          <p:cNvPr id="38" name="Group 37"/>
          <p:cNvGrpSpPr/>
          <p:nvPr/>
        </p:nvGrpSpPr>
        <p:grpSpPr>
          <a:xfrm>
            <a:off x="2778478" y="4277167"/>
            <a:ext cx="2169532" cy="458587"/>
            <a:chOff x="2778478" y="4277167"/>
            <a:chExt cx="2169532" cy="458587"/>
          </a:xfrm>
        </p:grpSpPr>
        <p:sp>
          <p:nvSpPr>
            <p:cNvPr id="12" name="Rectangle 11"/>
            <p:cNvSpPr/>
            <p:nvPr/>
          </p:nvSpPr>
          <p:spPr>
            <a:xfrm>
              <a:off x="2778478" y="4277167"/>
              <a:ext cx="702436" cy="458587"/>
            </a:xfrm>
            <a:prstGeom prst="rect">
              <a:avLst/>
            </a:prstGeom>
          </p:spPr>
          <p:txBody>
            <a:bodyPr wrap="none">
              <a:spAutoFit/>
            </a:bodyPr>
            <a:lstStyle/>
            <a:p>
              <a:pPr>
                <a:lnSpc>
                  <a:spcPct val="85000"/>
                </a:lnSpc>
              </a:pPr>
              <a:r>
                <a:rPr lang="en-US" sz="1400" dirty="0" smtClean="0">
                  <a:gradFill>
                    <a:gsLst>
                      <a:gs pos="0">
                        <a:schemeClr val="tx1"/>
                      </a:gs>
                      <a:gs pos="100000">
                        <a:schemeClr val="tx1"/>
                      </a:gs>
                    </a:gsLst>
                    <a:lin ang="16200000" scaled="0"/>
                  </a:gradFill>
                </a:rPr>
                <a:t>Losing</a:t>
              </a:r>
              <a:br>
                <a:rPr lang="en-US" sz="1400" dirty="0" smtClean="0">
                  <a:gradFill>
                    <a:gsLst>
                      <a:gs pos="0">
                        <a:schemeClr val="tx1"/>
                      </a:gs>
                      <a:gs pos="100000">
                        <a:schemeClr val="tx1"/>
                      </a:gs>
                    </a:gsLst>
                    <a:lin ang="16200000" scaled="0"/>
                  </a:gradFill>
                </a:rPr>
              </a:br>
              <a:r>
                <a:rPr lang="en-US" sz="1400" dirty="0" smtClean="0">
                  <a:gradFill>
                    <a:gsLst>
                      <a:gs pos="0">
                        <a:schemeClr val="tx1"/>
                      </a:gs>
                      <a:gs pos="100000">
                        <a:schemeClr val="tx1"/>
                      </a:gs>
                    </a:gsLst>
                    <a:lin ang="16200000" scaled="0"/>
                  </a:gradFill>
                </a:rPr>
                <a:t>Focus</a:t>
              </a:r>
              <a:endParaRPr lang="en-US" sz="1400" dirty="0">
                <a:gradFill>
                  <a:gsLst>
                    <a:gs pos="0">
                      <a:schemeClr val="tx1"/>
                    </a:gs>
                    <a:gs pos="100000">
                      <a:schemeClr val="tx1"/>
                    </a:gs>
                  </a:gsLst>
                  <a:lin ang="16200000" scaled="0"/>
                </a:gradFill>
              </a:endParaRPr>
            </a:p>
          </p:txBody>
        </p:sp>
        <p:cxnSp>
          <p:nvCxnSpPr>
            <p:cNvPr id="102" name="Straight Connector 101"/>
            <p:cNvCxnSpPr>
              <a:endCxn id="12" idx="3"/>
            </p:cNvCxnSpPr>
            <p:nvPr/>
          </p:nvCxnSpPr>
          <p:spPr>
            <a:xfrm flipH="1" flipV="1">
              <a:off x="3480914" y="4506461"/>
              <a:ext cx="1467096" cy="3271"/>
            </a:xfrm>
            <a:prstGeom prst="line">
              <a:avLst/>
            </a:prstGeom>
            <a:blipFill dpi="0" rotWithShape="0">
              <a:blip r:embed="rId4">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39" name="Group 38"/>
          <p:cNvGrpSpPr/>
          <p:nvPr/>
        </p:nvGrpSpPr>
        <p:grpSpPr>
          <a:xfrm>
            <a:off x="2629483" y="3057539"/>
            <a:ext cx="2183807" cy="458587"/>
            <a:chOff x="2846037" y="4277167"/>
            <a:chExt cx="2183807" cy="458587"/>
          </a:xfrm>
        </p:grpSpPr>
        <p:sp>
          <p:nvSpPr>
            <p:cNvPr id="45" name="Rectangle 44"/>
            <p:cNvSpPr/>
            <p:nvPr/>
          </p:nvSpPr>
          <p:spPr>
            <a:xfrm>
              <a:off x="2846037" y="4277167"/>
              <a:ext cx="843649" cy="458587"/>
            </a:xfrm>
            <a:prstGeom prst="rect">
              <a:avLst/>
            </a:prstGeom>
          </p:spPr>
          <p:txBody>
            <a:bodyPr wrap="square">
              <a:spAutoFit/>
            </a:bodyPr>
            <a:lstStyle/>
            <a:p>
              <a:pPr>
                <a:lnSpc>
                  <a:spcPct val="85000"/>
                </a:lnSpc>
              </a:pPr>
              <a:r>
                <a:rPr lang="en-US" sz="1400" dirty="0" smtClean="0">
                  <a:gradFill>
                    <a:gsLst>
                      <a:gs pos="0">
                        <a:schemeClr val="tx1"/>
                      </a:gs>
                      <a:gs pos="100000">
                        <a:schemeClr val="tx1"/>
                      </a:gs>
                    </a:gsLst>
                    <a:lin ang="16200000" scaled="0"/>
                  </a:gradFill>
                </a:rPr>
                <a:t>Quality Suffers</a:t>
              </a:r>
              <a:endParaRPr lang="en-US" sz="1400" dirty="0">
                <a:gradFill>
                  <a:gsLst>
                    <a:gs pos="0">
                      <a:schemeClr val="tx1"/>
                    </a:gs>
                    <a:gs pos="100000">
                      <a:schemeClr val="tx1"/>
                    </a:gs>
                  </a:gsLst>
                  <a:lin ang="16200000" scaled="0"/>
                </a:gradFill>
              </a:endParaRPr>
            </a:p>
          </p:txBody>
        </p:sp>
        <p:cxnSp>
          <p:nvCxnSpPr>
            <p:cNvPr id="46" name="Straight Connector 45"/>
            <p:cNvCxnSpPr>
              <a:endCxn id="45" idx="3"/>
            </p:cNvCxnSpPr>
            <p:nvPr/>
          </p:nvCxnSpPr>
          <p:spPr>
            <a:xfrm flipH="1">
              <a:off x="3689686" y="4480304"/>
              <a:ext cx="1340158" cy="26157"/>
            </a:xfrm>
            <a:prstGeom prst="line">
              <a:avLst/>
            </a:prstGeom>
            <a:blipFill dpi="0" rotWithShape="0">
              <a:blip r:embed="rId4">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48" name="Group 47"/>
          <p:cNvGrpSpPr/>
          <p:nvPr/>
        </p:nvGrpSpPr>
        <p:grpSpPr>
          <a:xfrm>
            <a:off x="2533628" y="5043895"/>
            <a:ext cx="2227621" cy="458587"/>
            <a:chOff x="2846037" y="4277167"/>
            <a:chExt cx="2227621" cy="458587"/>
          </a:xfrm>
        </p:grpSpPr>
        <p:sp>
          <p:nvSpPr>
            <p:cNvPr id="49" name="Rectangle 48"/>
            <p:cNvSpPr/>
            <p:nvPr/>
          </p:nvSpPr>
          <p:spPr>
            <a:xfrm>
              <a:off x="2846037" y="4277167"/>
              <a:ext cx="843649" cy="458587"/>
            </a:xfrm>
            <a:prstGeom prst="rect">
              <a:avLst/>
            </a:prstGeom>
          </p:spPr>
          <p:txBody>
            <a:bodyPr wrap="square">
              <a:spAutoFit/>
            </a:bodyPr>
            <a:lstStyle/>
            <a:p>
              <a:pPr>
                <a:lnSpc>
                  <a:spcPct val="85000"/>
                </a:lnSpc>
              </a:pPr>
              <a:r>
                <a:rPr lang="en-US" sz="1400" dirty="0" smtClean="0">
                  <a:gradFill>
                    <a:gsLst>
                      <a:gs pos="0">
                        <a:schemeClr val="tx1"/>
                      </a:gs>
                      <a:gs pos="100000">
                        <a:schemeClr val="tx1"/>
                      </a:gs>
                    </a:gsLst>
                    <a:lin ang="16200000" scaled="0"/>
                  </a:gradFill>
                </a:rPr>
                <a:t>Late Delivery</a:t>
              </a:r>
              <a:endParaRPr lang="en-US" sz="1400" dirty="0">
                <a:gradFill>
                  <a:gsLst>
                    <a:gs pos="0">
                      <a:schemeClr val="tx1"/>
                    </a:gs>
                    <a:gs pos="100000">
                      <a:schemeClr val="tx1"/>
                    </a:gs>
                  </a:gsLst>
                  <a:lin ang="16200000" scaled="0"/>
                </a:gradFill>
              </a:endParaRPr>
            </a:p>
          </p:txBody>
        </p:sp>
        <p:cxnSp>
          <p:nvCxnSpPr>
            <p:cNvPr id="50" name="Straight Connector 49"/>
            <p:cNvCxnSpPr>
              <a:endCxn id="49" idx="3"/>
            </p:cNvCxnSpPr>
            <p:nvPr/>
          </p:nvCxnSpPr>
          <p:spPr>
            <a:xfrm flipH="1">
              <a:off x="3689686" y="4506461"/>
              <a:ext cx="1383972" cy="0"/>
            </a:xfrm>
            <a:prstGeom prst="line">
              <a:avLst/>
            </a:prstGeom>
            <a:blipFill dpi="0" rotWithShape="0">
              <a:blip r:embed="rId4">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11233295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right)">
                                      <p:cBhvr>
                                        <p:cTn id="7" dur="750"/>
                                        <p:tgtEl>
                                          <p:spTgt spid="38"/>
                                        </p:tgtEl>
                                      </p:cBhvr>
                                    </p:animEffect>
                                  </p:childTnLst>
                                </p:cTn>
                              </p:par>
                            </p:childTnLst>
                          </p:cTn>
                        </p:par>
                        <p:par>
                          <p:cTn id="8" fill="hold">
                            <p:stCondLst>
                              <p:cond delay="750"/>
                            </p:stCondLst>
                            <p:childTnLst>
                              <p:par>
                                <p:cTn id="9" presetID="22" presetClass="entr" presetSubtype="2"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right)">
                                      <p:cBhvr>
                                        <p:cTn id="11" dur="750"/>
                                        <p:tgtEl>
                                          <p:spTgt spid="39"/>
                                        </p:tgtEl>
                                      </p:cBhvr>
                                    </p:animEffect>
                                  </p:childTnLst>
                                </p:cTn>
                              </p:par>
                            </p:childTnLst>
                          </p:cTn>
                        </p:par>
                        <p:par>
                          <p:cTn id="12" fill="hold">
                            <p:stCondLst>
                              <p:cond delay="1500"/>
                            </p:stCondLst>
                            <p:childTnLst>
                              <p:par>
                                <p:cTn id="13" presetID="22" presetClass="entr" presetSubtype="2"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19112" y="228600"/>
            <a:ext cx="11149013" cy="664797"/>
          </a:xfrm>
        </p:spPr>
        <p:txBody>
          <a:bodyPr/>
          <a:lstStyle/>
          <a:p>
            <a:r>
              <a:rPr lang="en-US" sz="4800" dirty="0" smtClean="0"/>
              <a:t>DevOps</a:t>
            </a:r>
            <a:endParaRPr lang="en-US" sz="4800" dirty="0"/>
          </a:p>
        </p:txBody>
      </p:sp>
      <p:sp>
        <p:nvSpPr>
          <p:cNvPr id="106" name="TextBox 105"/>
          <p:cNvSpPr txBox="1"/>
          <p:nvPr/>
        </p:nvSpPr>
        <p:spPr>
          <a:xfrm>
            <a:off x="4399783" y="1547475"/>
            <a:ext cx="1096454"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REQUIREMENTS</a:t>
            </a:r>
            <a:endParaRPr lang="en-US" sz="1200" dirty="0">
              <a:gradFill>
                <a:gsLst>
                  <a:gs pos="0">
                    <a:schemeClr val="tx1"/>
                  </a:gs>
                  <a:gs pos="86000">
                    <a:schemeClr val="tx1"/>
                  </a:gs>
                </a:gsLst>
                <a:lin ang="5400000" scaled="0"/>
              </a:gradFill>
            </a:endParaRPr>
          </a:p>
        </p:txBody>
      </p:sp>
      <p:grpSp>
        <p:nvGrpSpPr>
          <p:cNvPr id="2" name="Group 1"/>
          <p:cNvGrpSpPr/>
          <p:nvPr/>
        </p:nvGrpSpPr>
        <p:grpSpPr>
          <a:xfrm>
            <a:off x="4368855" y="1818731"/>
            <a:ext cx="1319867" cy="1018046"/>
            <a:chOff x="3808412" y="619583"/>
            <a:chExt cx="1749425" cy="1349375"/>
          </a:xfrm>
          <a:solidFill>
            <a:schemeClr val="accent6">
              <a:lumMod val="75000"/>
            </a:schemeClr>
          </a:solidFill>
        </p:grpSpPr>
        <p:sp>
          <p:nvSpPr>
            <p:cNvPr id="29"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PRODUCT</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0"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1"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2"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4" name="Group 3"/>
          <p:cNvGrpSpPr/>
          <p:nvPr/>
        </p:nvGrpSpPr>
        <p:grpSpPr>
          <a:xfrm>
            <a:off x="6493577" y="5024976"/>
            <a:ext cx="1318670" cy="1018047"/>
            <a:chOff x="6624637" y="4869320"/>
            <a:chExt cx="1747838" cy="1349376"/>
          </a:xfrm>
        </p:grpSpPr>
        <p:sp>
          <p:nvSpPr>
            <p:cNvPr id="33"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OPS</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4"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5"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6"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5722258" y="2137319"/>
            <a:ext cx="687481" cy="341345"/>
            <a:chOff x="5651823" y="1798006"/>
            <a:chExt cx="819505" cy="406897"/>
          </a:xfrm>
          <a:solidFill>
            <a:schemeClr val="accent6">
              <a:lumMod val="75000"/>
            </a:schemeClr>
          </a:solidFill>
        </p:grpSpPr>
        <p:sp>
          <p:nvSpPr>
            <p:cNvPr id="28"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7"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0" name="Group 9"/>
          <p:cNvGrpSpPr/>
          <p:nvPr/>
        </p:nvGrpSpPr>
        <p:grpSpPr>
          <a:xfrm>
            <a:off x="6443274" y="2273857"/>
            <a:ext cx="2208563" cy="2819389"/>
            <a:chOff x="6511304" y="1960765"/>
            <a:chExt cx="2632696" cy="3360826"/>
          </a:xfrm>
        </p:grpSpPr>
        <p:sp>
          <p:nvSpPr>
            <p:cNvPr id="101" name="TextBox 100"/>
            <p:cNvSpPr txBox="1"/>
            <p:nvPr/>
          </p:nvSpPr>
          <p:spPr>
            <a:xfrm>
              <a:off x="7500074" y="3751129"/>
              <a:ext cx="1026430"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Monitor</a:t>
              </a:r>
            </a:p>
          </p:txBody>
        </p:sp>
        <p:sp>
          <p:nvSpPr>
            <p:cNvPr id="26"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27"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0"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1"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6" name="Group 15"/>
          <p:cNvGrpSpPr/>
          <p:nvPr/>
        </p:nvGrpSpPr>
        <p:grpSpPr>
          <a:xfrm>
            <a:off x="3535254" y="2770902"/>
            <a:ext cx="2934370" cy="2942753"/>
            <a:chOff x="3044826" y="2553263"/>
            <a:chExt cx="3497887" cy="3507881"/>
          </a:xfrm>
        </p:grpSpPr>
        <p:sp>
          <p:nvSpPr>
            <p:cNvPr id="100" name="TextBox 99"/>
            <p:cNvSpPr txBox="1"/>
            <p:nvPr/>
          </p:nvSpPr>
          <p:spPr>
            <a:xfrm>
              <a:off x="3760650" y="3731142"/>
              <a:ext cx="745612"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Sprint</a:t>
              </a:r>
            </a:p>
          </p:txBody>
        </p:sp>
        <p:sp>
          <p:nvSpPr>
            <p:cNvPr id="42"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2"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5"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43"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grpSp>
      <p:sp>
        <p:nvSpPr>
          <p:cNvPr id="119" name="TextBox 118"/>
          <p:cNvSpPr txBox="1"/>
          <p:nvPr/>
        </p:nvSpPr>
        <p:spPr>
          <a:xfrm>
            <a:off x="4399783" y="5688932"/>
            <a:ext cx="1510029"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WORKING SOFTWARE</a:t>
            </a:r>
            <a:endParaRPr lang="en-US" sz="1200" dirty="0">
              <a:gradFill>
                <a:gsLst>
                  <a:gs pos="0">
                    <a:schemeClr val="tx1"/>
                  </a:gs>
                  <a:gs pos="86000">
                    <a:schemeClr val="tx1"/>
                  </a:gs>
                </a:gsLst>
                <a:lin ang="5400000" scaled="0"/>
              </a:gradFill>
            </a:endParaRPr>
          </a:p>
        </p:txBody>
      </p:sp>
      <p:sp>
        <p:nvSpPr>
          <p:cNvPr id="86" name="TextBox 85"/>
          <p:cNvSpPr txBox="1"/>
          <p:nvPr/>
        </p:nvSpPr>
        <p:spPr>
          <a:xfrm>
            <a:off x="500640" y="1446195"/>
            <a:ext cx="1271182"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Define</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Ideation</a:t>
            </a:r>
          </a:p>
        </p:txBody>
      </p:sp>
      <p:sp>
        <p:nvSpPr>
          <p:cNvPr id="97" name="TextBox 96"/>
          <p:cNvSpPr txBox="1"/>
          <p:nvPr/>
        </p:nvSpPr>
        <p:spPr>
          <a:xfrm>
            <a:off x="517266" y="3260672"/>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Develop</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smtClean="0">
                <a:gradFill>
                  <a:gsLst>
                    <a:gs pos="0">
                      <a:schemeClr val="tx1">
                        <a:lumMod val="75000"/>
                      </a:schemeClr>
                    </a:gs>
                    <a:gs pos="86000">
                      <a:schemeClr val="tx1">
                        <a:lumMod val="75000"/>
                      </a:schemeClr>
                    </a:gs>
                  </a:gsLst>
                  <a:lin ang="5400000" scaled="0"/>
                </a:gradFill>
              </a:rPr>
              <a:t>Idea to </a:t>
            </a:r>
            <a:r>
              <a:rPr lang="en-US" sz="2000" spc="-60" dirty="0">
                <a:gradFill>
                  <a:gsLst>
                    <a:gs pos="0">
                      <a:schemeClr val="tx1">
                        <a:lumMod val="75000"/>
                      </a:schemeClr>
                    </a:gs>
                    <a:gs pos="86000">
                      <a:schemeClr val="tx1">
                        <a:lumMod val="75000"/>
                      </a:schemeClr>
                    </a:gs>
                  </a:gsLst>
                  <a:lin ang="5400000" scaled="0"/>
                </a:gradFill>
              </a:rPr>
              <a:t>working </a:t>
            </a:r>
            <a:r>
              <a:rPr lang="en-US" sz="2000" spc="-60" dirty="0" smtClean="0">
                <a:gradFill>
                  <a:gsLst>
                    <a:gs pos="0">
                      <a:schemeClr val="tx1">
                        <a:lumMod val="75000"/>
                      </a:schemeClr>
                    </a:gs>
                    <a:gs pos="86000">
                      <a:schemeClr val="tx1">
                        <a:lumMod val="75000"/>
                      </a:schemeClr>
                    </a:gs>
                  </a:gsLst>
                  <a:lin ang="5400000" scaled="0"/>
                </a:gradFill>
              </a:rPr>
              <a:t>software</a:t>
            </a:r>
            <a:endParaRPr lang="en-US" sz="2000" spc="-60" dirty="0">
              <a:gradFill>
                <a:gsLst>
                  <a:gs pos="0">
                    <a:schemeClr val="tx1">
                      <a:lumMod val="75000"/>
                    </a:schemeClr>
                  </a:gs>
                  <a:gs pos="86000">
                    <a:schemeClr val="tx1">
                      <a:lumMod val="75000"/>
                    </a:schemeClr>
                  </a:gs>
                </a:gsLst>
                <a:lin ang="5400000" scaled="0"/>
              </a:gradFill>
            </a:endParaRPr>
          </a:p>
        </p:txBody>
      </p:sp>
      <p:sp>
        <p:nvSpPr>
          <p:cNvPr id="98" name="TextBox 97"/>
          <p:cNvSpPr txBox="1"/>
          <p:nvPr/>
        </p:nvSpPr>
        <p:spPr>
          <a:xfrm>
            <a:off x="9043954" y="4248486"/>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a:gradFill>
                  <a:gsLst>
                    <a:gs pos="2500">
                      <a:schemeClr val="tx1"/>
                    </a:gs>
                    <a:gs pos="33000">
                      <a:schemeClr val="tx1"/>
                    </a:gs>
                  </a:gsLst>
                  <a:lin ang="5400000" scaled="0"/>
                </a:gradFill>
                <a:latin typeface="+mj-lt"/>
              </a:rPr>
              <a:t>Operate</a:t>
            </a: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Deployment to feedback</a:t>
            </a:r>
          </a:p>
        </p:txBody>
      </p:sp>
      <p:grpSp>
        <p:nvGrpSpPr>
          <p:cNvPr id="47" name="Group 46"/>
          <p:cNvGrpSpPr/>
          <p:nvPr/>
        </p:nvGrpSpPr>
        <p:grpSpPr>
          <a:xfrm>
            <a:off x="6645789" y="2025286"/>
            <a:ext cx="3334823" cy="641714"/>
            <a:chOff x="5883989" y="2093174"/>
            <a:chExt cx="3334823" cy="641714"/>
          </a:xfrm>
        </p:grpSpPr>
        <p:sp>
          <p:nvSpPr>
            <p:cNvPr id="94" name="Rectangle 93"/>
            <p:cNvSpPr/>
            <p:nvPr/>
          </p:nvSpPr>
          <p:spPr>
            <a:xfrm>
              <a:off x="7586362" y="2093174"/>
              <a:ext cx="1632450" cy="641714"/>
            </a:xfrm>
            <a:prstGeom prst="rect">
              <a:avLst/>
            </a:prstGeom>
          </p:spPr>
          <p:txBody>
            <a:bodyPr wrap="square">
              <a:spAutoFit/>
            </a:bodyPr>
            <a:lstStyle/>
            <a:p>
              <a:pPr>
                <a:lnSpc>
                  <a:spcPct val="85000"/>
                </a:lnSpc>
              </a:pPr>
              <a:r>
                <a:rPr lang="en-US" sz="1400" dirty="0" smtClean="0">
                  <a:gradFill>
                    <a:gsLst>
                      <a:gs pos="0">
                        <a:schemeClr val="tx1"/>
                      </a:gs>
                      <a:gs pos="100000">
                        <a:schemeClr val="tx1"/>
                      </a:gs>
                    </a:gsLst>
                    <a:lin ang="16200000" scaled="0"/>
                  </a:gradFill>
                </a:rPr>
                <a:t>Can’t Get </a:t>
              </a:r>
              <a:br>
                <a:rPr lang="en-US" sz="1400" dirty="0" smtClean="0">
                  <a:gradFill>
                    <a:gsLst>
                      <a:gs pos="0">
                        <a:schemeClr val="tx1"/>
                      </a:gs>
                      <a:gs pos="100000">
                        <a:schemeClr val="tx1"/>
                      </a:gs>
                    </a:gsLst>
                    <a:lin ang="16200000" scaled="0"/>
                  </a:gradFill>
                </a:rPr>
              </a:br>
              <a:r>
                <a:rPr lang="en-US" sz="1400" dirty="0" smtClean="0">
                  <a:gradFill>
                    <a:gsLst>
                      <a:gs pos="0">
                        <a:schemeClr val="tx1"/>
                      </a:gs>
                      <a:gs pos="100000">
                        <a:schemeClr val="tx1"/>
                      </a:gs>
                    </a:gsLst>
                    <a:lin ang="16200000" scaled="0"/>
                  </a:gradFill>
                </a:rPr>
                <a:t>Actionable</a:t>
              </a:r>
              <a:r>
                <a:rPr lang="en-US" sz="1400" dirty="0">
                  <a:gradFill>
                    <a:gsLst>
                      <a:gs pos="0">
                        <a:schemeClr val="tx1"/>
                      </a:gs>
                      <a:gs pos="100000">
                        <a:schemeClr val="tx1"/>
                      </a:gs>
                    </a:gsLst>
                    <a:lin ang="16200000" scaled="0"/>
                  </a:gradFill>
                </a:rPr>
                <a:t> </a:t>
              </a:r>
              <a:r>
                <a:rPr lang="en-US" sz="1400" dirty="0" smtClean="0">
                  <a:gradFill>
                    <a:gsLst>
                      <a:gs pos="0">
                        <a:schemeClr val="tx1"/>
                      </a:gs>
                      <a:gs pos="100000">
                        <a:schemeClr val="tx1"/>
                      </a:gs>
                    </a:gsLst>
                    <a:lin ang="16200000" scaled="0"/>
                  </a:gradFill>
                </a:rPr>
                <a:t>Feedback</a:t>
              </a:r>
              <a:endParaRPr lang="en-US" sz="1400" dirty="0">
                <a:gradFill>
                  <a:gsLst>
                    <a:gs pos="0">
                      <a:schemeClr val="tx1"/>
                    </a:gs>
                    <a:gs pos="100000">
                      <a:schemeClr val="tx1"/>
                    </a:gs>
                  </a:gsLst>
                  <a:lin ang="16200000" scaled="0"/>
                </a:gradFill>
              </a:endParaRPr>
            </a:p>
          </p:txBody>
        </p:sp>
        <p:cxnSp>
          <p:nvCxnSpPr>
            <p:cNvPr id="104" name="Straight Connector 103"/>
            <p:cNvCxnSpPr/>
            <p:nvPr/>
          </p:nvCxnSpPr>
          <p:spPr>
            <a:xfrm>
              <a:off x="5883989" y="2388479"/>
              <a:ext cx="1624328" cy="0"/>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48" name="Group 47"/>
          <p:cNvGrpSpPr/>
          <p:nvPr/>
        </p:nvGrpSpPr>
        <p:grpSpPr>
          <a:xfrm>
            <a:off x="8057676" y="2894213"/>
            <a:ext cx="2303936" cy="458587"/>
            <a:chOff x="7816889" y="2590800"/>
            <a:chExt cx="2303936" cy="458587"/>
          </a:xfrm>
        </p:grpSpPr>
        <p:sp>
          <p:nvSpPr>
            <p:cNvPr id="89" name="Rectangle 88"/>
            <p:cNvSpPr/>
            <p:nvPr/>
          </p:nvSpPr>
          <p:spPr>
            <a:xfrm>
              <a:off x="8380412" y="2590800"/>
              <a:ext cx="1740413" cy="458587"/>
            </a:xfrm>
            <a:prstGeom prst="rect">
              <a:avLst/>
            </a:prstGeom>
          </p:spPr>
          <p:txBody>
            <a:bodyPr wrap="none">
              <a:spAutoFit/>
            </a:bodyPr>
            <a:lstStyle/>
            <a:p>
              <a:pPr>
                <a:lnSpc>
                  <a:spcPct val="85000"/>
                </a:lnSpc>
              </a:pPr>
              <a:r>
                <a:rPr lang="en-US" sz="1400" dirty="0" smtClean="0">
                  <a:gradFill>
                    <a:gsLst>
                      <a:gs pos="0">
                        <a:schemeClr val="tx1"/>
                      </a:gs>
                      <a:gs pos="100000">
                        <a:schemeClr val="tx1"/>
                      </a:gs>
                    </a:gsLst>
                    <a:lin ang="16200000" scaled="0"/>
                  </a:gradFill>
                </a:rPr>
                <a:t>Can’t Reproduce </a:t>
              </a:r>
              <a:br>
                <a:rPr lang="en-US" sz="1400" dirty="0" smtClean="0">
                  <a:gradFill>
                    <a:gsLst>
                      <a:gs pos="0">
                        <a:schemeClr val="tx1"/>
                      </a:gs>
                      <a:gs pos="100000">
                        <a:schemeClr val="tx1"/>
                      </a:gs>
                    </a:gsLst>
                    <a:lin ang="16200000" scaled="0"/>
                  </a:gradFill>
                </a:rPr>
              </a:br>
              <a:r>
                <a:rPr lang="en-US" sz="1400" dirty="0" smtClean="0">
                  <a:gradFill>
                    <a:gsLst>
                      <a:gs pos="0">
                        <a:schemeClr val="tx1"/>
                      </a:gs>
                      <a:gs pos="100000">
                        <a:schemeClr val="tx1"/>
                      </a:gs>
                    </a:gsLst>
                    <a:lin ang="16200000" scaled="0"/>
                  </a:gradFill>
                </a:rPr>
                <a:t>Production Incident</a:t>
              </a:r>
              <a:endParaRPr lang="en-US" sz="1400" dirty="0">
                <a:gradFill>
                  <a:gsLst>
                    <a:gs pos="0">
                      <a:schemeClr val="tx1"/>
                    </a:gs>
                    <a:gs pos="100000">
                      <a:schemeClr val="tx1"/>
                    </a:gs>
                  </a:gsLst>
                  <a:lin ang="16200000" scaled="0"/>
                </a:gradFill>
              </a:endParaRPr>
            </a:p>
          </p:txBody>
        </p:sp>
        <p:cxnSp>
          <p:nvCxnSpPr>
            <p:cNvPr id="105" name="Straight Connector 104"/>
            <p:cNvCxnSpPr/>
            <p:nvPr/>
          </p:nvCxnSpPr>
          <p:spPr>
            <a:xfrm>
              <a:off x="7816889" y="2743200"/>
              <a:ext cx="602033" cy="1"/>
            </a:xfrm>
            <a:prstGeom prst="line">
              <a:avLst/>
            </a:prstGeom>
            <a:blipFill dpi="0" rotWithShape="0">
              <a:blip r:embed="rId3">
                <a:lum/>
              </a:blip>
              <a:srcRect/>
              <a:stretch>
                <a:fillRect l="-1974347" t="-1936861" r="-3165634" b="-911397"/>
              </a:stretch>
            </a:blipFill>
            <a:ln w="9525" cap="sq">
              <a:solidFill>
                <a:schemeClr val="tx1"/>
              </a:solidFill>
              <a:miter lim="800000"/>
              <a:headEnd type="oval" w="lg" len="lg"/>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235030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750"/>
                                        <p:tgtEl>
                                          <p:spTgt spid="47"/>
                                        </p:tgtEl>
                                      </p:cBhvr>
                                    </p:animEffect>
                                  </p:childTnLst>
                                </p:cTn>
                              </p:par>
                              <p:par>
                                <p:cTn id="8" presetID="22" presetClass="entr" presetSubtype="8" fill="hold" nodeType="withEffect">
                                  <p:stCondLst>
                                    <p:cond delay="25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dirty="0" smtClean="0"/>
              <a:t>Continuous Value Delivery</a:t>
            </a:r>
            <a:endParaRPr lang="en-US" sz="4800" dirty="0"/>
          </a:p>
        </p:txBody>
      </p:sp>
      <p:sp>
        <p:nvSpPr>
          <p:cNvPr id="106" name="TextBox 105"/>
          <p:cNvSpPr txBox="1"/>
          <p:nvPr/>
        </p:nvSpPr>
        <p:spPr>
          <a:xfrm>
            <a:off x="4399783" y="1547475"/>
            <a:ext cx="1096454"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REQUIREMENTS</a:t>
            </a:r>
            <a:endParaRPr lang="en-US" sz="1200" dirty="0">
              <a:gradFill>
                <a:gsLst>
                  <a:gs pos="0">
                    <a:schemeClr val="tx1"/>
                  </a:gs>
                  <a:gs pos="86000">
                    <a:schemeClr val="tx1"/>
                  </a:gs>
                </a:gsLst>
                <a:lin ang="5400000" scaled="0"/>
              </a:gradFill>
            </a:endParaRPr>
          </a:p>
        </p:txBody>
      </p:sp>
      <p:grpSp>
        <p:nvGrpSpPr>
          <p:cNvPr id="2" name="Group 1"/>
          <p:cNvGrpSpPr/>
          <p:nvPr/>
        </p:nvGrpSpPr>
        <p:grpSpPr>
          <a:xfrm>
            <a:off x="4368855" y="1818731"/>
            <a:ext cx="1319867" cy="1018046"/>
            <a:chOff x="3808412" y="619583"/>
            <a:chExt cx="1749425" cy="1349375"/>
          </a:xfrm>
          <a:solidFill>
            <a:schemeClr val="accent6">
              <a:lumMod val="75000"/>
            </a:schemeClr>
          </a:solidFill>
        </p:grpSpPr>
        <p:sp>
          <p:nvSpPr>
            <p:cNvPr id="29" name="Freeform 12"/>
            <p:cNvSpPr>
              <a:spLocks/>
            </p:cNvSpPr>
            <p:nvPr/>
          </p:nvSpPr>
          <p:spPr bwMode="auto">
            <a:xfrm>
              <a:off x="3808412" y="619583"/>
              <a:ext cx="1749425" cy="503238"/>
            </a:xfrm>
            <a:custGeom>
              <a:avLst/>
              <a:gdLst>
                <a:gd name="T0" fmla="*/ 601 w 601"/>
                <a:gd name="T1" fmla="*/ 173 h 173"/>
                <a:gd name="T2" fmla="*/ 601 w 601"/>
                <a:gd name="T3" fmla="*/ 55 h 173"/>
                <a:gd name="T4" fmla="*/ 546 w 601"/>
                <a:gd name="T5" fmla="*/ 0 h 173"/>
                <a:gd name="T6" fmla="*/ 55 w 601"/>
                <a:gd name="T7" fmla="*/ 0 h 173"/>
                <a:gd name="T8" fmla="*/ 0 w 601"/>
                <a:gd name="T9" fmla="*/ 55 h 173"/>
                <a:gd name="T10" fmla="*/ 0 w 601"/>
                <a:gd name="T11" fmla="*/ 173 h 173"/>
                <a:gd name="T12" fmla="*/ 601 w 601"/>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1" h="173">
                  <a:moveTo>
                    <a:pt x="601" y="173"/>
                  </a:moveTo>
                  <a:cubicBezTo>
                    <a:pt x="601" y="55"/>
                    <a:pt x="601" y="55"/>
                    <a:pt x="601" y="55"/>
                  </a:cubicBezTo>
                  <a:cubicBezTo>
                    <a:pt x="601" y="25"/>
                    <a:pt x="576" y="0"/>
                    <a:pt x="546" y="0"/>
                  </a:cubicBezTo>
                  <a:cubicBezTo>
                    <a:pt x="55" y="0"/>
                    <a:pt x="55" y="0"/>
                    <a:pt x="55" y="0"/>
                  </a:cubicBezTo>
                  <a:cubicBezTo>
                    <a:pt x="25" y="0"/>
                    <a:pt x="0" y="25"/>
                    <a:pt x="0" y="55"/>
                  </a:cubicBezTo>
                  <a:cubicBezTo>
                    <a:pt x="0" y="173"/>
                    <a:pt x="0" y="173"/>
                    <a:pt x="0" y="173"/>
                  </a:cubicBezTo>
                  <a:lnTo>
                    <a:pt x="601"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PRODUCT</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0" name="Rectangle 13"/>
            <p:cNvSpPr>
              <a:spLocks noChangeArrowheads="1"/>
            </p:cNvSpPr>
            <p:nvPr/>
          </p:nvSpPr>
          <p:spPr bwMode="auto">
            <a:xfrm>
              <a:off x="3808412" y="1181558"/>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1" name="Rectangle 14"/>
            <p:cNvSpPr>
              <a:spLocks noChangeArrowheads="1"/>
            </p:cNvSpPr>
            <p:nvPr/>
          </p:nvSpPr>
          <p:spPr bwMode="auto">
            <a:xfrm>
              <a:off x="3808412" y="1464133"/>
              <a:ext cx="1749425" cy="2238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2" name="Freeform 15"/>
            <p:cNvSpPr>
              <a:spLocks/>
            </p:cNvSpPr>
            <p:nvPr/>
          </p:nvSpPr>
          <p:spPr bwMode="auto">
            <a:xfrm>
              <a:off x="3808412" y="1746708"/>
              <a:ext cx="1749425" cy="222250"/>
            </a:xfrm>
            <a:custGeom>
              <a:avLst/>
              <a:gdLst>
                <a:gd name="T0" fmla="*/ 0 w 601"/>
                <a:gd name="T1" fmla="*/ 0 h 76"/>
                <a:gd name="T2" fmla="*/ 0 w 601"/>
                <a:gd name="T3" fmla="*/ 21 h 76"/>
                <a:gd name="T4" fmla="*/ 55 w 601"/>
                <a:gd name="T5" fmla="*/ 76 h 76"/>
                <a:gd name="T6" fmla="*/ 546 w 601"/>
                <a:gd name="T7" fmla="*/ 76 h 76"/>
                <a:gd name="T8" fmla="*/ 601 w 601"/>
                <a:gd name="T9" fmla="*/ 21 h 76"/>
                <a:gd name="T10" fmla="*/ 601 w 601"/>
                <a:gd name="T11" fmla="*/ 0 h 76"/>
                <a:gd name="T12" fmla="*/ 0 w 60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601" h="76">
                  <a:moveTo>
                    <a:pt x="0" y="0"/>
                  </a:moveTo>
                  <a:cubicBezTo>
                    <a:pt x="0" y="21"/>
                    <a:pt x="0" y="21"/>
                    <a:pt x="0" y="21"/>
                  </a:cubicBezTo>
                  <a:cubicBezTo>
                    <a:pt x="0" y="52"/>
                    <a:pt x="25" y="76"/>
                    <a:pt x="55" y="76"/>
                  </a:cubicBezTo>
                  <a:cubicBezTo>
                    <a:pt x="546" y="76"/>
                    <a:pt x="546" y="76"/>
                    <a:pt x="546" y="76"/>
                  </a:cubicBezTo>
                  <a:cubicBezTo>
                    <a:pt x="576" y="76"/>
                    <a:pt x="601" y="52"/>
                    <a:pt x="601" y="21"/>
                  </a:cubicBezTo>
                  <a:cubicBezTo>
                    <a:pt x="601" y="0"/>
                    <a:pt x="601" y="0"/>
                    <a:pt x="601"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4" name="Group 3"/>
          <p:cNvGrpSpPr/>
          <p:nvPr/>
        </p:nvGrpSpPr>
        <p:grpSpPr>
          <a:xfrm>
            <a:off x="6493577" y="5024976"/>
            <a:ext cx="1318670" cy="1018047"/>
            <a:chOff x="6624637" y="4869320"/>
            <a:chExt cx="1747838" cy="1349376"/>
          </a:xfrm>
        </p:grpSpPr>
        <p:sp>
          <p:nvSpPr>
            <p:cNvPr id="33" name="Freeform 16"/>
            <p:cNvSpPr>
              <a:spLocks/>
            </p:cNvSpPr>
            <p:nvPr/>
          </p:nvSpPr>
          <p:spPr bwMode="auto">
            <a:xfrm>
              <a:off x="6624637" y="4869320"/>
              <a:ext cx="1747838" cy="504825"/>
            </a:xfrm>
            <a:custGeom>
              <a:avLst/>
              <a:gdLst>
                <a:gd name="T0" fmla="*/ 600 w 600"/>
                <a:gd name="T1" fmla="*/ 173 h 173"/>
                <a:gd name="T2" fmla="*/ 600 w 600"/>
                <a:gd name="T3" fmla="*/ 55 h 173"/>
                <a:gd name="T4" fmla="*/ 545 w 600"/>
                <a:gd name="T5" fmla="*/ 0 h 173"/>
                <a:gd name="T6" fmla="*/ 55 w 600"/>
                <a:gd name="T7" fmla="*/ 0 h 173"/>
                <a:gd name="T8" fmla="*/ 0 w 600"/>
                <a:gd name="T9" fmla="*/ 55 h 173"/>
                <a:gd name="T10" fmla="*/ 0 w 600"/>
                <a:gd name="T11" fmla="*/ 173 h 173"/>
                <a:gd name="T12" fmla="*/ 600 w 600"/>
                <a:gd name="T13" fmla="*/ 173 h 173"/>
              </a:gdLst>
              <a:ahLst/>
              <a:cxnLst>
                <a:cxn ang="0">
                  <a:pos x="T0" y="T1"/>
                </a:cxn>
                <a:cxn ang="0">
                  <a:pos x="T2" y="T3"/>
                </a:cxn>
                <a:cxn ang="0">
                  <a:pos x="T4" y="T5"/>
                </a:cxn>
                <a:cxn ang="0">
                  <a:pos x="T6" y="T7"/>
                </a:cxn>
                <a:cxn ang="0">
                  <a:pos x="T8" y="T9"/>
                </a:cxn>
                <a:cxn ang="0">
                  <a:pos x="T10" y="T11"/>
                </a:cxn>
                <a:cxn ang="0">
                  <a:pos x="T12" y="T13"/>
                </a:cxn>
              </a:cxnLst>
              <a:rect l="0" t="0" r="r" b="b"/>
              <a:pathLst>
                <a:path w="600" h="173">
                  <a:moveTo>
                    <a:pt x="600" y="173"/>
                  </a:moveTo>
                  <a:cubicBezTo>
                    <a:pt x="600" y="55"/>
                    <a:pt x="600" y="55"/>
                    <a:pt x="600" y="55"/>
                  </a:cubicBezTo>
                  <a:cubicBezTo>
                    <a:pt x="600" y="24"/>
                    <a:pt x="576" y="0"/>
                    <a:pt x="545" y="0"/>
                  </a:cubicBezTo>
                  <a:cubicBezTo>
                    <a:pt x="55" y="0"/>
                    <a:pt x="55" y="0"/>
                    <a:pt x="55" y="0"/>
                  </a:cubicBezTo>
                  <a:cubicBezTo>
                    <a:pt x="25" y="0"/>
                    <a:pt x="0" y="24"/>
                    <a:pt x="0" y="55"/>
                  </a:cubicBezTo>
                  <a:cubicBezTo>
                    <a:pt x="0" y="173"/>
                    <a:pt x="0" y="173"/>
                    <a:pt x="0" y="173"/>
                  </a:cubicBezTo>
                  <a:lnTo>
                    <a:pt x="600" y="17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0000"/>
                </a:lnSpc>
              </a:pPr>
              <a:r>
                <a:rPr lang="en-US" sz="1200" b="1" dirty="0" smtClean="0">
                  <a:gradFill>
                    <a:gsLst>
                      <a:gs pos="0">
                        <a:srgbClr val="FFFFFF"/>
                      </a:gs>
                      <a:gs pos="100000">
                        <a:srgbClr val="FFFFFF"/>
                      </a:gs>
                    </a:gsLst>
                    <a:lin ang="5400000" scaled="0"/>
                  </a:gradFill>
                </a:rPr>
                <a:t>OPS</a:t>
              </a:r>
            </a:p>
            <a:p>
              <a:pPr algn="ctr" defTabSz="914400">
                <a:lnSpc>
                  <a:spcPct val="80000"/>
                </a:lnSpc>
              </a:pPr>
              <a:r>
                <a:rPr lang="en-US" sz="1200" b="1" dirty="0" smtClean="0">
                  <a:gradFill>
                    <a:gsLst>
                      <a:gs pos="0">
                        <a:srgbClr val="FFFFFF"/>
                      </a:gs>
                      <a:gs pos="100000">
                        <a:srgbClr val="FFFFFF"/>
                      </a:gs>
                    </a:gsLst>
                    <a:lin ang="5400000" scaled="0"/>
                  </a:gradFill>
                </a:rPr>
                <a:t>BACKLOG</a:t>
              </a:r>
              <a:endParaRPr lang="en-US" sz="1200" b="1" dirty="0">
                <a:gradFill>
                  <a:gsLst>
                    <a:gs pos="0">
                      <a:srgbClr val="FFFFFF"/>
                    </a:gs>
                    <a:gs pos="100000">
                      <a:srgbClr val="FFFFFF"/>
                    </a:gs>
                  </a:gsLst>
                  <a:lin ang="5400000" scaled="0"/>
                </a:gradFill>
              </a:endParaRPr>
            </a:p>
          </p:txBody>
        </p:sp>
        <p:sp>
          <p:nvSpPr>
            <p:cNvPr id="34" name="Rectangle 17"/>
            <p:cNvSpPr>
              <a:spLocks noChangeArrowheads="1"/>
            </p:cNvSpPr>
            <p:nvPr/>
          </p:nvSpPr>
          <p:spPr bwMode="auto">
            <a:xfrm>
              <a:off x="6624637" y="5432883"/>
              <a:ext cx="1747838" cy="223838"/>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5" name="Rectangle 18"/>
            <p:cNvSpPr>
              <a:spLocks noChangeArrowheads="1"/>
            </p:cNvSpPr>
            <p:nvPr/>
          </p:nvSpPr>
          <p:spPr bwMode="auto">
            <a:xfrm>
              <a:off x="6624637" y="5715458"/>
              <a:ext cx="1747838" cy="220663"/>
            </a:xfrm>
            <a:prstGeom prst="rect">
              <a:avLst/>
            </a:prstGeom>
            <a:solidFill>
              <a:srgbClr val="429A1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6" name="Freeform 19"/>
            <p:cNvSpPr>
              <a:spLocks/>
            </p:cNvSpPr>
            <p:nvPr/>
          </p:nvSpPr>
          <p:spPr bwMode="auto">
            <a:xfrm>
              <a:off x="6624637" y="5994858"/>
              <a:ext cx="1747838" cy="223838"/>
            </a:xfrm>
            <a:custGeom>
              <a:avLst/>
              <a:gdLst>
                <a:gd name="T0" fmla="*/ 0 w 600"/>
                <a:gd name="T1" fmla="*/ 0 h 77"/>
                <a:gd name="T2" fmla="*/ 0 w 600"/>
                <a:gd name="T3" fmla="*/ 22 h 77"/>
                <a:gd name="T4" fmla="*/ 55 w 600"/>
                <a:gd name="T5" fmla="*/ 77 h 77"/>
                <a:gd name="T6" fmla="*/ 545 w 600"/>
                <a:gd name="T7" fmla="*/ 77 h 77"/>
                <a:gd name="T8" fmla="*/ 600 w 600"/>
                <a:gd name="T9" fmla="*/ 22 h 77"/>
                <a:gd name="T10" fmla="*/ 600 w 600"/>
                <a:gd name="T11" fmla="*/ 0 h 77"/>
                <a:gd name="T12" fmla="*/ 0 w 600"/>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600" h="77">
                  <a:moveTo>
                    <a:pt x="0" y="0"/>
                  </a:moveTo>
                  <a:cubicBezTo>
                    <a:pt x="0" y="22"/>
                    <a:pt x="0" y="22"/>
                    <a:pt x="0" y="22"/>
                  </a:cubicBezTo>
                  <a:cubicBezTo>
                    <a:pt x="0" y="53"/>
                    <a:pt x="25" y="77"/>
                    <a:pt x="55" y="77"/>
                  </a:cubicBezTo>
                  <a:cubicBezTo>
                    <a:pt x="545" y="77"/>
                    <a:pt x="545" y="77"/>
                    <a:pt x="545" y="77"/>
                  </a:cubicBezTo>
                  <a:cubicBezTo>
                    <a:pt x="576" y="77"/>
                    <a:pt x="600" y="53"/>
                    <a:pt x="600" y="22"/>
                  </a:cubicBezTo>
                  <a:cubicBezTo>
                    <a:pt x="600" y="0"/>
                    <a:pt x="600" y="0"/>
                    <a:pt x="600" y="0"/>
                  </a:cubicBezTo>
                  <a:lnTo>
                    <a:pt x="0" y="0"/>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5722258" y="2137319"/>
            <a:ext cx="687481" cy="341345"/>
            <a:chOff x="5651823" y="1798006"/>
            <a:chExt cx="819505" cy="406897"/>
          </a:xfrm>
          <a:solidFill>
            <a:schemeClr val="accent6">
              <a:lumMod val="75000"/>
            </a:schemeClr>
          </a:solidFill>
        </p:grpSpPr>
        <p:sp>
          <p:nvSpPr>
            <p:cNvPr id="28" name="Freeform 11"/>
            <p:cNvSpPr>
              <a:spLocks/>
            </p:cNvSpPr>
            <p:nvPr/>
          </p:nvSpPr>
          <p:spPr bwMode="auto">
            <a:xfrm>
              <a:off x="6288581" y="1808000"/>
              <a:ext cx="182747" cy="396903"/>
            </a:xfrm>
            <a:custGeom>
              <a:avLst/>
              <a:gdLst>
                <a:gd name="T0" fmla="*/ 115 w 128"/>
                <a:gd name="T1" fmla="*/ 278 h 278"/>
                <a:gd name="T2" fmla="*/ 0 w 128"/>
                <a:gd name="T3" fmla="*/ 133 h 278"/>
                <a:gd name="T4" fmla="*/ 128 w 128"/>
                <a:gd name="T5" fmla="*/ 0 h 278"/>
                <a:gd name="T6" fmla="*/ 115 w 128"/>
                <a:gd name="T7" fmla="*/ 278 h 278"/>
              </a:gdLst>
              <a:ahLst/>
              <a:cxnLst>
                <a:cxn ang="0">
                  <a:pos x="T0" y="T1"/>
                </a:cxn>
                <a:cxn ang="0">
                  <a:pos x="T2" y="T3"/>
                </a:cxn>
                <a:cxn ang="0">
                  <a:pos x="T4" y="T5"/>
                </a:cxn>
                <a:cxn ang="0">
                  <a:pos x="T6" y="T7"/>
                </a:cxn>
              </a:cxnLst>
              <a:rect l="0" t="0" r="r" b="b"/>
              <a:pathLst>
                <a:path w="128" h="278">
                  <a:moveTo>
                    <a:pt x="115" y="278"/>
                  </a:moveTo>
                  <a:lnTo>
                    <a:pt x="0" y="133"/>
                  </a:lnTo>
                  <a:lnTo>
                    <a:pt x="128" y="0"/>
                  </a:lnTo>
                  <a:lnTo>
                    <a:pt x="115" y="2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37" name="Freeform 20"/>
            <p:cNvSpPr>
              <a:spLocks/>
            </p:cNvSpPr>
            <p:nvPr/>
          </p:nvSpPr>
          <p:spPr bwMode="auto">
            <a:xfrm>
              <a:off x="5651823" y="1798006"/>
              <a:ext cx="615343" cy="395476"/>
            </a:xfrm>
            <a:custGeom>
              <a:avLst/>
              <a:gdLst>
                <a:gd name="T0" fmla="*/ 232 w 235"/>
                <a:gd name="T1" fmla="*/ 95 h 151"/>
                <a:gd name="T2" fmla="*/ 227 w 235"/>
                <a:gd name="T3" fmla="*/ 89 h 151"/>
                <a:gd name="T4" fmla="*/ 216 w 235"/>
                <a:gd name="T5" fmla="*/ 75 h 151"/>
                <a:gd name="T6" fmla="*/ 228 w 235"/>
                <a:gd name="T7" fmla="*/ 62 h 151"/>
                <a:gd name="T8" fmla="*/ 235 w 235"/>
                <a:gd name="T9" fmla="*/ 55 h 151"/>
                <a:gd name="T10" fmla="*/ 167 w 235"/>
                <a:gd name="T11" fmla="*/ 54 h 151"/>
                <a:gd name="T12" fmla="*/ 65 w 235"/>
                <a:gd name="T13" fmla="*/ 57 h 151"/>
                <a:gd name="T14" fmla="*/ 59 w 235"/>
                <a:gd name="T15" fmla="*/ 0 h 151"/>
                <a:gd name="T16" fmla="*/ 0 w 235"/>
                <a:gd name="T17" fmla="*/ 82 h 151"/>
                <a:gd name="T18" fmla="*/ 75 w 235"/>
                <a:gd name="T19" fmla="*/ 151 h 151"/>
                <a:gd name="T20" fmla="*/ 69 w 235"/>
                <a:gd name="T21" fmla="*/ 97 h 151"/>
                <a:gd name="T22" fmla="*/ 167 w 235"/>
                <a:gd name="T23" fmla="*/ 94 h 151"/>
                <a:gd name="T24" fmla="*/ 232 w 235"/>
                <a:gd name="T25" fmla="*/ 9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5" h="151">
                  <a:moveTo>
                    <a:pt x="232" y="95"/>
                  </a:moveTo>
                  <a:cubicBezTo>
                    <a:pt x="227" y="89"/>
                    <a:pt x="227" y="89"/>
                    <a:pt x="227" y="89"/>
                  </a:cubicBezTo>
                  <a:cubicBezTo>
                    <a:pt x="216" y="75"/>
                    <a:pt x="216" y="75"/>
                    <a:pt x="216" y="75"/>
                  </a:cubicBezTo>
                  <a:cubicBezTo>
                    <a:pt x="228" y="62"/>
                    <a:pt x="228" y="62"/>
                    <a:pt x="228" y="62"/>
                  </a:cubicBezTo>
                  <a:cubicBezTo>
                    <a:pt x="235" y="55"/>
                    <a:pt x="235" y="55"/>
                    <a:pt x="235" y="55"/>
                  </a:cubicBezTo>
                  <a:cubicBezTo>
                    <a:pt x="213" y="54"/>
                    <a:pt x="190" y="54"/>
                    <a:pt x="167" y="54"/>
                  </a:cubicBezTo>
                  <a:cubicBezTo>
                    <a:pt x="133" y="54"/>
                    <a:pt x="98" y="55"/>
                    <a:pt x="65" y="57"/>
                  </a:cubicBezTo>
                  <a:cubicBezTo>
                    <a:pt x="59" y="0"/>
                    <a:pt x="59" y="0"/>
                    <a:pt x="59" y="0"/>
                  </a:cubicBezTo>
                  <a:cubicBezTo>
                    <a:pt x="0" y="82"/>
                    <a:pt x="0" y="82"/>
                    <a:pt x="0" y="82"/>
                  </a:cubicBezTo>
                  <a:cubicBezTo>
                    <a:pt x="75" y="151"/>
                    <a:pt x="75" y="151"/>
                    <a:pt x="75" y="151"/>
                  </a:cubicBezTo>
                  <a:cubicBezTo>
                    <a:pt x="69" y="97"/>
                    <a:pt x="69" y="97"/>
                    <a:pt x="69" y="97"/>
                  </a:cubicBezTo>
                  <a:cubicBezTo>
                    <a:pt x="101" y="95"/>
                    <a:pt x="134" y="94"/>
                    <a:pt x="167" y="94"/>
                  </a:cubicBezTo>
                  <a:cubicBezTo>
                    <a:pt x="189" y="94"/>
                    <a:pt x="211" y="94"/>
                    <a:pt x="232"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0" name="Group 9"/>
          <p:cNvGrpSpPr/>
          <p:nvPr/>
        </p:nvGrpSpPr>
        <p:grpSpPr>
          <a:xfrm>
            <a:off x="6443274" y="2273857"/>
            <a:ext cx="2208563" cy="2819389"/>
            <a:chOff x="6511304" y="1960765"/>
            <a:chExt cx="2632696" cy="3360826"/>
          </a:xfrm>
        </p:grpSpPr>
        <p:sp>
          <p:nvSpPr>
            <p:cNvPr id="101" name="TextBox 100"/>
            <p:cNvSpPr txBox="1"/>
            <p:nvPr/>
          </p:nvSpPr>
          <p:spPr>
            <a:xfrm>
              <a:off x="7500074" y="3751129"/>
              <a:ext cx="1026430"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Monitor</a:t>
              </a:r>
            </a:p>
          </p:txBody>
        </p:sp>
        <p:sp>
          <p:nvSpPr>
            <p:cNvPr id="26" name="Freeform 9"/>
            <p:cNvSpPr>
              <a:spLocks/>
            </p:cNvSpPr>
            <p:nvPr/>
          </p:nvSpPr>
          <p:spPr bwMode="auto">
            <a:xfrm>
              <a:off x="8748524" y="3846767"/>
              <a:ext cx="395476" cy="175609"/>
            </a:xfrm>
            <a:custGeom>
              <a:avLst/>
              <a:gdLst>
                <a:gd name="T0" fmla="*/ 0 w 277"/>
                <a:gd name="T1" fmla="*/ 123 h 123"/>
                <a:gd name="T2" fmla="*/ 139 w 277"/>
                <a:gd name="T3" fmla="*/ 0 h 123"/>
                <a:gd name="T4" fmla="*/ 277 w 277"/>
                <a:gd name="T5" fmla="*/ 123 h 123"/>
                <a:gd name="T6" fmla="*/ 0 w 277"/>
                <a:gd name="T7" fmla="*/ 123 h 123"/>
              </a:gdLst>
              <a:ahLst/>
              <a:cxnLst>
                <a:cxn ang="0">
                  <a:pos x="T0" y="T1"/>
                </a:cxn>
                <a:cxn ang="0">
                  <a:pos x="T2" y="T3"/>
                </a:cxn>
                <a:cxn ang="0">
                  <a:pos x="T4" y="T5"/>
                </a:cxn>
                <a:cxn ang="0">
                  <a:pos x="T6" y="T7"/>
                </a:cxn>
              </a:cxnLst>
              <a:rect l="0" t="0" r="r" b="b"/>
              <a:pathLst>
                <a:path w="277" h="123">
                  <a:moveTo>
                    <a:pt x="0" y="123"/>
                  </a:moveTo>
                  <a:lnTo>
                    <a:pt x="139" y="0"/>
                  </a:lnTo>
                  <a:lnTo>
                    <a:pt x="277" y="123"/>
                  </a:lnTo>
                  <a:lnTo>
                    <a:pt x="0" y="123"/>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27" name="Freeform 10"/>
            <p:cNvSpPr>
              <a:spLocks/>
            </p:cNvSpPr>
            <p:nvPr/>
          </p:nvSpPr>
          <p:spPr bwMode="auto">
            <a:xfrm>
              <a:off x="7960429" y="2840233"/>
              <a:ext cx="175609" cy="396903"/>
            </a:xfrm>
            <a:custGeom>
              <a:avLst/>
              <a:gdLst>
                <a:gd name="T0" fmla="*/ 123 w 123"/>
                <a:gd name="T1" fmla="*/ 278 h 278"/>
                <a:gd name="T2" fmla="*/ 0 w 123"/>
                <a:gd name="T3" fmla="*/ 138 h 278"/>
                <a:gd name="T4" fmla="*/ 123 w 123"/>
                <a:gd name="T5" fmla="*/ 0 h 278"/>
                <a:gd name="T6" fmla="*/ 123 w 123"/>
                <a:gd name="T7" fmla="*/ 278 h 278"/>
              </a:gdLst>
              <a:ahLst/>
              <a:cxnLst>
                <a:cxn ang="0">
                  <a:pos x="T0" y="T1"/>
                </a:cxn>
                <a:cxn ang="0">
                  <a:pos x="T2" y="T3"/>
                </a:cxn>
                <a:cxn ang="0">
                  <a:pos x="T4" y="T5"/>
                </a:cxn>
                <a:cxn ang="0">
                  <a:pos x="T6" y="T7"/>
                </a:cxn>
              </a:cxnLst>
              <a:rect l="0" t="0" r="r" b="b"/>
              <a:pathLst>
                <a:path w="123" h="278">
                  <a:moveTo>
                    <a:pt x="123" y="278"/>
                  </a:moveTo>
                  <a:lnTo>
                    <a:pt x="0" y="138"/>
                  </a:lnTo>
                  <a:lnTo>
                    <a:pt x="123" y="0"/>
                  </a:lnTo>
                  <a:lnTo>
                    <a:pt x="123" y="278"/>
                  </a:ln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0" name="Freeform 23"/>
            <p:cNvSpPr>
              <a:spLocks/>
            </p:cNvSpPr>
            <p:nvPr/>
          </p:nvSpPr>
          <p:spPr bwMode="auto">
            <a:xfrm>
              <a:off x="6511304" y="1960765"/>
              <a:ext cx="2481358" cy="1870298"/>
            </a:xfrm>
            <a:custGeom>
              <a:avLst/>
              <a:gdLst/>
              <a:ahLst/>
              <a:cxnLst/>
              <a:rect l="l" t="t" r="r" b="b"/>
              <a:pathLst>
                <a:path w="2759075" h="2079625">
                  <a:moveTo>
                    <a:pt x="5827" y="0"/>
                  </a:moveTo>
                  <a:cubicBezTo>
                    <a:pt x="687583" y="66982"/>
                    <a:pt x="1313984" y="282490"/>
                    <a:pt x="1809277" y="620314"/>
                  </a:cubicBezTo>
                  <a:cubicBezTo>
                    <a:pt x="2380321" y="1007646"/>
                    <a:pt x="2712459" y="1517294"/>
                    <a:pt x="2759075" y="2064801"/>
                  </a:cubicBezTo>
                  <a:lnTo>
                    <a:pt x="2759075" y="2065073"/>
                  </a:lnTo>
                  <a:cubicBezTo>
                    <a:pt x="2759075" y="2065073"/>
                    <a:pt x="2759075" y="2065073"/>
                    <a:pt x="2757617" y="2063618"/>
                  </a:cubicBezTo>
                  <a:lnTo>
                    <a:pt x="2747409" y="2053431"/>
                  </a:lnTo>
                  <a:cubicBezTo>
                    <a:pt x="2747409" y="2053431"/>
                    <a:pt x="2747409" y="2053431"/>
                    <a:pt x="2709495" y="2018506"/>
                  </a:cubicBezTo>
                  <a:cubicBezTo>
                    <a:pt x="2709495" y="2018506"/>
                    <a:pt x="2709495" y="2018506"/>
                    <a:pt x="2668665" y="2053431"/>
                  </a:cubicBezTo>
                  <a:cubicBezTo>
                    <a:pt x="2668665" y="2053431"/>
                    <a:pt x="2668665" y="2053431"/>
                    <a:pt x="2642417" y="2079625"/>
                  </a:cubicBezTo>
                  <a:cubicBezTo>
                    <a:pt x="2589921" y="1666346"/>
                    <a:pt x="2272028" y="1337468"/>
                    <a:pt x="1863725" y="1270529"/>
                  </a:cubicBezTo>
                  <a:lnTo>
                    <a:pt x="1863725" y="1154112"/>
                  </a:lnTo>
                  <a:cubicBezTo>
                    <a:pt x="2082773" y="1185535"/>
                    <a:pt x="2279970" y="1284939"/>
                    <a:pt x="2432197" y="1431851"/>
                  </a:cubicBezTo>
                  <a:cubicBezTo>
                    <a:pt x="2035330" y="744032"/>
                    <a:pt x="1114176" y="231237"/>
                    <a:pt x="0" y="116491"/>
                  </a:cubicBezTo>
                  <a:cubicBezTo>
                    <a:pt x="0" y="116491"/>
                    <a:pt x="0" y="116491"/>
                    <a:pt x="5827"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sp>
          <p:nvSpPr>
            <p:cNvPr id="41" name="Freeform 24"/>
            <p:cNvSpPr>
              <a:spLocks/>
            </p:cNvSpPr>
            <p:nvPr/>
          </p:nvSpPr>
          <p:spPr bwMode="auto">
            <a:xfrm>
              <a:off x="7098092" y="2992998"/>
              <a:ext cx="1891715" cy="2328593"/>
            </a:xfrm>
            <a:custGeom>
              <a:avLst/>
              <a:gdLst/>
              <a:ahLst/>
              <a:cxnLst/>
              <a:rect l="l" t="t" r="r" b="b"/>
              <a:pathLst>
                <a:path w="2103438" h="2589213">
                  <a:moveTo>
                    <a:pt x="926445" y="0"/>
                  </a:moveTo>
                  <a:cubicBezTo>
                    <a:pt x="926445" y="0"/>
                    <a:pt x="926445" y="0"/>
                    <a:pt x="924989" y="1457"/>
                  </a:cubicBezTo>
                  <a:lnTo>
                    <a:pt x="914792" y="11656"/>
                  </a:lnTo>
                  <a:cubicBezTo>
                    <a:pt x="914792" y="11656"/>
                    <a:pt x="914792" y="11656"/>
                    <a:pt x="879832" y="49539"/>
                  </a:cubicBezTo>
                  <a:cubicBezTo>
                    <a:pt x="879832" y="49539"/>
                    <a:pt x="879832" y="49539"/>
                    <a:pt x="914792" y="90336"/>
                  </a:cubicBezTo>
                  <a:cubicBezTo>
                    <a:pt x="914792" y="90336"/>
                    <a:pt x="914792" y="90336"/>
                    <a:pt x="941012" y="116563"/>
                  </a:cubicBezTo>
                  <a:cubicBezTo>
                    <a:pt x="474876" y="174844"/>
                    <a:pt x="116534" y="571158"/>
                    <a:pt x="116534" y="1051980"/>
                  </a:cubicBezTo>
                  <a:cubicBezTo>
                    <a:pt x="116534" y="1570685"/>
                    <a:pt x="536056" y="1993225"/>
                    <a:pt x="1057546" y="1993225"/>
                  </a:cubicBezTo>
                  <a:cubicBezTo>
                    <a:pt x="1523682" y="1993225"/>
                    <a:pt x="1911157" y="1649365"/>
                    <a:pt x="1983991" y="1203512"/>
                  </a:cubicBezTo>
                  <a:cubicBezTo>
                    <a:pt x="1983991" y="1203512"/>
                    <a:pt x="1983991" y="1203512"/>
                    <a:pt x="1986827" y="1203512"/>
                  </a:cubicBezTo>
                  <a:lnTo>
                    <a:pt x="1986859" y="1203325"/>
                  </a:lnTo>
                  <a:lnTo>
                    <a:pt x="2103437" y="1203325"/>
                  </a:lnTo>
                  <a:cubicBezTo>
                    <a:pt x="2103431" y="1203388"/>
                    <a:pt x="2103425" y="1203450"/>
                    <a:pt x="2103407" y="1203512"/>
                  </a:cubicBezTo>
                  <a:lnTo>
                    <a:pt x="2103438" y="1203512"/>
                  </a:lnTo>
                  <a:cubicBezTo>
                    <a:pt x="2103389" y="1203860"/>
                    <a:pt x="2103339" y="1204209"/>
                    <a:pt x="2103241" y="1204550"/>
                  </a:cubicBezTo>
                  <a:cubicBezTo>
                    <a:pt x="2053396" y="1725255"/>
                    <a:pt x="1738714" y="2211013"/>
                    <a:pt x="1208705" y="2589213"/>
                  </a:cubicBezTo>
                  <a:cubicBezTo>
                    <a:pt x="1197047" y="2551363"/>
                    <a:pt x="1173732" y="2516425"/>
                    <a:pt x="1144587" y="2493133"/>
                  </a:cubicBezTo>
                  <a:cubicBezTo>
                    <a:pt x="1410546" y="2301963"/>
                    <a:pt x="1625069" y="2078341"/>
                    <a:pt x="1769840" y="1830454"/>
                  </a:cubicBezTo>
                  <a:cubicBezTo>
                    <a:pt x="1582746" y="2004509"/>
                    <a:pt x="1331841" y="2109788"/>
                    <a:pt x="1057546" y="2109788"/>
                  </a:cubicBezTo>
                  <a:cubicBezTo>
                    <a:pt x="471963" y="2109788"/>
                    <a:pt x="0" y="1634794"/>
                    <a:pt x="0" y="1051980"/>
                  </a:cubicBezTo>
                  <a:cubicBezTo>
                    <a:pt x="0" y="512877"/>
                    <a:pt x="402042" y="67024"/>
                    <a:pt x="926445" y="0"/>
                  </a:cubicBezTo>
                  <a:close/>
                </a:path>
              </a:pathLst>
            </a:custGeom>
            <a:solidFill>
              <a:srgbClr val="429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lnSpc>
                  <a:spcPct val="85000"/>
                </a:lnSpc>
              </a:pPr>
              <a:endParaRPr lang="en-US" sz="1600">
                <a:gradFill>
                  <a:gsLst>
                    <a:gs pos="0">
                      <a:srgbClr val="FFFFFF"/>
                    </a:gs>
                    <a:gs pos="100000">
                      <a:srgbClr val="FFFFFF"/>
                    </a:gs>
                  </a:gsLst>
                  <a:lin ang="5400000" scaled="0"/>
                </a:gradFill>
              </a:endParaRPr>
            </a:p>
          </p:txBody>
        </p:sp>
      </p:grpSp>
      <p:grpSp>
        <p:nvGrpSpPr>
          <p:cNvPr id="16" name="Group 15"/>
          <p:cNvGrpSpPr/>
          <p:nvPr/>
        </p:nvGrpSpPr>
        <p:grpSpPr>
          <a:xfrm>
            <a:off x="3535254" y="2770902"/>
            <a:ext cx="2934370" cy="2942753"/>
            <a:chOff x="3044826" y="2553263"/>
            <a:chExt cx="3497887" cy="3507881"/>
          </a:xfrm>
        </p:grpSpPr>
        <p:sp>
          <p:nvSpPr>
            <p:cNvPr id="100" name="TextBox 99"/>
            <p:cNvSpPr txBox="1"/>
            <p:nvPr/>
          </p:nvSpPr>
          <p:spPr>
            <a:xfrm>
              <a:off x="3760650" y="3731142"/>
              <a:ext cx="745612" cy="366883"/>
            </a:xfrm>
            <a:prstGeom prst="rect">
              <a:avLst/>
            </a:prstGeom>
            <a:noFill/>
          </p:spPr>
          <p:txBody>
            <a:bodyPr wrap="none" lIns="0" tIns="0" rIns="0" bIns="0" rtlCol="0" anchor="ctr">
              <a:spAutoFit/>
            </a:bodyPr>
            <a:lstStyle/>
            <a:p>
              <a:pPr algn="ctr" defTabSz="914400"/>
              <a:r>
                <a:rPr lang="en-US" sz="2000" spc="-60" dirty="0">
                  <a:gradFill>
                    <a:gsLst>
                      <a:gs pos="0">
                        <a:schemeClr val="tx1">
                          <a:lumMod val="75000"/>
                        </a:schemeClr>
                      </a:gs>
                      <a:gs pos="86000">
                        <a:schemeClr val="tx1">
                          <a:lumMod val="75000"/>
                        </a:schemeClr>
                      </a:gs>
                    </a:gsLst>
                    <a:lin ang="5400000" scaled="0"/>
                  </a:gradFill>
                </a:rPr>
                <a:t>Sprint</a:t>
              </a:r>
            </a:p>
          </p:txBody>
        </p:sp>
        <p:sp>
          <p:nvSpPr>
            <p:cNvPr id="42" name="Freeform 25"/>
            <p:cNvSpPr>
              <a:spLocks/>
            </p:cNvSpPr>
            <p:nvPr/>
          </p:nvSpPr>
          <p:spPr bwMode="auto">
            <a:xfrm>
              <a:off x="3183313" y="4040936"/>
              <a:ext cx="3359400" cy="2020208"/>
            </a:xfrm>
            <a:custGeom>
              <a:avLst/>
              <a:gdLst/>
              <a:ahLst/>
              <a:cxnLst/>
              <a:rect l="l" t="t" r="r" b="b"/>
              <a:pathLst>
                <a:path w="3359400" h="2020208">
                  <a:moveTo>
                    <a:pt x="0" y="0"/>
                  </a:moveTo>
                  <a:cubicBezTo>
                    <a:pt x="0" y="0"/>
                    <a:pt x="0" y="0"/>
                    <a:pt x="6238" y="5544"/>
                  </a:cubicBezTo>
                  <a:lnTo>
                    <a:pt x="5711" y="2855"/>
                  </a:lnTo>
                  <a:cubicBezTo>
                    <a:pt x="5711" y="2855"/>
                    <a:pt x="5711" y="2855"/>
                    <a:pt x="8002" y="5146"/>
                  </a:cubicBezTo>
                  <a:lnTo>
                    <a:pt x="24039" y="21183"/>
                  </a:lnTo>
                  <a:cubicBezTo>
                    <a:pt x="24039" y="21183"/>
                    <a:pt x="24039" y="21183"/>
                    <a:pt x="60364" y="52318"/>
                  </a:cubicBezTo>
                  <a:cubicBezTo>
                    <a:pt x="60941" y="51786"/>
                    <a:pt x="65051" y="47993"/>
                    <a:pt x="94336" y="20962"/>
                  </a:cubicBezTo>
                  <a:cubicBezTo>
                    <a:pt x="94336" y="20962"/>
                    <a:pt x="94336" y="20962"/>
                    <a:pt x="95974" y="19652"/>
                  </a:cubicBezTo>
                  <a:lnTo>
                    <a:pt x="107438" y="10481"/>
                  </a:lnTo>
                  <a:cubicBezTo>
                    <a:pt x="107441" y="10514"/>
                    <a:pt x="107444" y="10548"/>
                    <a:pt x="107454" y="10581"/>
                  </a:cubicBezTo>
                  <a:lnTo>
                    <a:pt x="110441" y="8092"/>
                  </a:lnTo>
                  <a:cubicBezTo>
                    <a:pt x="157569" y="374641"/>
                    <a:pt x="445576" y="670500"/>
                    <a:pt x="809512" y="730718"/>
                  </a:cubicBezTo>
                  <a:cubicBezTo>
                    <a:pt x="809512" y="730718"/>
                    <a:pt x="809512" y="730718"/>
                    <a:pt x="809512" y="838065"/>
                  </a:cubicBezTo>
                  <a:cubicBezTo>
                    <a:pt x="611488" y="808729"/>
                    <a:pt x="433438" y="718330"/>
                    <a:pt x="296736" y="584843"/>
                  </a:cubicBezTo>
                  <a:cubicBezTo>
                    <a:pt x="704003" y="1288835"/>
                    <a:pt x="1721169" y="1787007"/>
                    <a:pt x="2906065" y="1787007"/>
                  </a:cubicBezTo>
                  <a:cubicBezTo>
                    <a:pt x="2997780" y="1787007"/>
                    <a:pt x="3089495" y="1784386"/>
                    <a:pt x="3181210" y="1779146"/>
                  </a:cubicBezTo>
                  <a:cubicBezTo>
                    <a:pt x="3181210" y="1779146"/>
                    <a:pt x="3181210" y="1779146"/>
                    <a:pt x="3170729" y="1624551"/>
                  </a:cubicBezTo>
                  <a:lnTo>
                    <a:pt x="3359400" y="1810589"/>
                  </a:lnTo>
                  <a:cubicBezTo>
                    <a:pt x="3359400" y="1810589"/>
                    <a:pt x="3359400" y="1810589"/>
                    <a:pt x="3199553" y="2020208"/>
                  </a:cubicBezTo>
                  <a:cubicBezTo>
                    <a:pt x="3199553" y="2020208"/>
                    <a:pt x="3199553" y="2020208"/>
                    <a:pt x="3189072" y="1883956"/>
                  </a:cubicBezTo>
                  <a:cubicBezTo>
                    <a:pt x="3094736" y="1889196"/>
                    <a:pt x="3000400" y="1891816"/>
                    <a:pt x="2906065" y="1891816"/>
                  </a:cubicBezTo>
                  <a:cubicBezTo>
                    <a:pt x="2133036" y="1891816"/>
                    <a:pt x="1404554" y="1687437"/>
                    <a:pt x="856883" y="1312742"/>
                  </a:cubicBezTo>
                  <a:cubicBezTo>
                    <a:pt x="338036" y="961630"/>
                    <a:pt x="36686" y="497847"/>
                    <a:pt x="0"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2" name="Freeform 7"/>
            <p:cNvSpPr>
              <a:spLocks/>
            </p:cNvSpPr>
            <p:nvPr/>
          </p:nvSpPr>
          <p:spPr bwMode="auto">
            <a:xfrm>
              <a:off x="4045651" y="4637718"/>
              <a:ext cx="175609" cy="395476"/>
            </a:xfrm>
            <a:custGeom>
              <a:avLst/>
              <a:gdLst>
                <a:gd name="T0" fmla="*/ 0 w 123"/>
                <a:gd name="T1" fmla="*/ 0 h 277"/>
                <a:gd name="T2" fmla="*/ 123 w 123"/>
                <a:gd name="T3" fmla="*/ 140 h 277"/>
                <a:gd name="T4" fmla="*/ 0 w 123"/>
                <a:gd name="T5" fmla="*/ 277 h 277"/>
                <a:gd name="T6" fmla="*/ 0 w 123"/>
                <a:gd name="T7" fmla="*/ 0 h 277"/>
              </a:gdLst>
              <a:ahLst/>
              <a:cxnLst>
                <a:cxn ang="0">
                  <a:pos x="T0" y="T1"/>
                </a:cxn>
                <a:cxn ang="0">
                  <a:pos x="T2" y="T3"/>
                </a:cxn>
                <a:cxn ang="0">
                  <a:pos x="T4" y="T5"/>
                </a:cxn>
                <a:cxn ang="0">
                  <a:pos x="T6" y="T7"/>
                </a:cxn>
              </a:cxnLst>
              <a:rect l="0" t="0" r="r" b="b"/>
              <a:pathLst>
                <a:path w="123" h="277">
                  <a:moveTo>
                    <a:pt x="0" y="0"/>
                  </a:moveTo>
                  <a:lnTo>
                    <a:pt x="123" y="140"/>
                  </a:lnTo>
                  <a:lnTo>
                    <a:pt x="0" y="277"/>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25" name="Freeform 8"/>
            <p:cNvSpPr>
              <a:spLocks/>
            </p:cNvSpPr>
            <p:nvPr/>
          </p:nvSpPr>
          <p:spPr bwMode="auto">
            <a:xfrm>
              <a:off x="3044826" y="3846768"/>
              <a:ext cx="395476" cy="175609"/>
            </a:xfrm>
            <a:custGeom>
              <a:avLst/>
              <a:gdLst>
                <a:gd name="T0" fmla="*/ 277 w 277"/>
                <a:gd name="T1" fmla="*/ 0 h 123"/>
                <a:gd name="T2" fmla="*/ 139 w 277"/>
                <a:gd name="T3" fmla="*/ 123 h 123"/>
                <a:gd name="T4" fmla="*/ 0 w 277"/>
                <a:gd name="T5" fmla="*/ 0 h 123"/>
                <a:gd name="T6" fmla="*/ 277 w 277"/>
                <a:gd name="T7" fmla="*/ 0 h 123"/>
              </a:gdLst>
              <a:ahLst/>
              <a:cxnLst>
                <a:cxn ang="0">
                  <a:pos x="T0" y="T1"/>
                </a:cxn>
                <a:cxn ang="0">
                  <a:pos x="T2" y="T3"/>
                </a:cxn>
                <a:cxn ang="0">
                  <a:pos x="T4" y="T5"/>
                </a:cxn>
                <a:cxn ang="0">
                  <a:pos x="T6" y="T7"/>
                </a:cxn>
              </a:cxnLst>
              <a:rect l="0" t="0" r="r" b="b"/>
              <a:pathLst>
                <a:path w="277" h="123">
                  <a:moveTo>
                    <a:pt x="277" y="0"/>
                  </a:moveTo>
                  <a:lnTo>
                    <a:pt x="139" y="123"/>
                  </a:lnTo>
                  <a:lnTo>
                    <a:pt x="0" y="0"/>
                  </a:lnTo>
                  <a:lnTo>
                    <a:pt x="277"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sp>
          <p:nvSpPr>
            <p:cNvPr id="43" name="Freeform 26"/>
            <p:cNvSpPr>
              <a:spLocks/>
            </p:cNvSpPr>
            <p:nvPr/>
          </p:nvSpPr>
          <p:spPr bwMode="auto">
            <a:xfrm>
              <a:off x="3186170" y="2553263"/>
              <a:ext cx="1900281" cy="2328594"/>
            </a:xfrm>
            <a:custGeom>
              <a:avLst/>
              <a:gdLst/>
              <a:ahLst/>
              <a:cxnLst/>
              <a:rect l="l" t="t" r="r" b="b"/>
              <a:pathLst>
                <a:path w="1900281" h="2328594">
                  <a:moveTo>
                    <a:pt x="805107" y="0"/>
                  </a:moveTo>
                  <a:cubicBezTo>
                    <a:pt x="805107" y="0"/>
                    <a:pt x="805107" y="0"/>
                    <a:pt x="810352" y="0"/>
                  </a:cubicBezTo>
                  <a:cubicBezTo>
                    <a:pt x="823465" y="31409"/>
                    <a:pt x="841822" y="60202"/>
                    <a:pt x="868047" y="83759"/>
                  </a:cubicBezTo>
                  <a:cubicBezTo>
                    <a:pt x="618596" y="261380"/>
                    <a:pt x="418547" y="471580"/>
                    <a:pt x="287213" y="705241"/>
                  </a:cubicBezTo>
                  <a:cubicBezTo>
                    <a:pt x="456580" y="536656"/>
                    <a:pt x="690024" y="434024"/>
                    <a:pt x="946445" y="434024"/>
                  </a:cubicBezTo>
                  <a:cubicBezTo>
                    <a:pt x="1473151" y="434024"/>
                    <a:pt x="1900281" y="861154"/>
                    <a:pt x="1900281" y="1385240"/>
                  </a:cubicBezTo>
                  <a:cubicBezTo>
                    <a:pt x="1900281" y="1870019"/>
                    <a:pt x="1533421" y="2270945"/>
                    <a:pt x="1064364" y="2328594"/>
                  </a:cubicBezTo>
                  <a:cubicBezTo>
                    <a:pt x="1064364" y="2328594"/>
                    <a:pt x="1064364" y="2328594"/>
                    <a:pt x="1065674" y="2327284"/>
                  </a:cubicBezTo>
                  <a:lnTo>
                    <a:pt x="1074846" y="2318112"/>
                  </a:lnTo>
                  <a:cubicBezTo>
                    <a:pt x="1074846" y="2318112"/>
                    <a:pt x="1074846" y="2318112"/>
                    <a:pt x="1106291" y="2284047"/>
                  </a:cubicBezTo>
                  <a:cubicBezTo>
                    <a:pt x="1106291" y="2284047"/>
                    <a:pt x="1106291" y="2284047"/>
                    <a:pt x="1074846" y="2249981"/>
                  </a:cubicBezTo>
                  <a:cubicBezTo>
                    <a:pt x="1074846" y="2249981"/>
                    <a:pt x="1074846" y="2249981"/>
                    <a:pt x="1053882" y="2223777"/>
                  </a:cubicBezTo>
                  <a:cubicBezTo>
                    <a:pt x="1470531" y="2171368"/>
                    <a:pt x="1795464" y="1814990"/>
                    <a:pt x="1795464" y="1385240"/>
                  </a:cubicBezTo>
                  <a:cubicBezTo>
                    <a:pt x="1795464" y="918803"/>
                    <a:pt x="1415502" y="538841"/>
                    <a:pt x="946445" y="538841"/>
                  </a:cubicBezTo>
                  <a:cubicBezTo>
                    <a:pt x="529796" y="538841"/>
                    <a:pt x="181279" y="842811"/>
                    <a:pt x="113148" y="1241116"/>
                  </a:cubicBezTo>
                  <a:cubicBezTo>
                    <a:pt x="113148" y="1241116"/>
                    <a:pt x="113148" y="1241116"/>
                    <a:pt x="5710" y="1241116"/>
                  </a:cubicBezTo>
                  <a:cubicBezTo>
                    <a:pt x="5733" y="1240969"/>
                    <a:pt x="5756" y="1240823"/>
                    <a:pt x="5798" y="1240679"/>
                  </a:cubicBezTo>
                  <a:lnTo>
                    <a:pt x="0" y="1240679"/>
                  </a:lnTo>
                  <a:cubicBezTo>
                    <a:pt x="47205" y="774770"/>
                    <a:pt x="327812" y="337653"/>
                    <a:pt x="805107" y="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ctr" anchorCtr="0" compatLnSpc="1">
              <a:prstTxWarp prst="textNoShape">
                <a:avLst/>
              </a:prstTxWarp>
            </a:bodyPr>
            <a:lstStyle/>
            <a:p>
              <a:pPr algn="ctr" defTabSz="914400"/>
              <a:endParaRPr lang="en-US" sz="1200">
                <a:gradFill>
                  <a:gsLst>
                    <a:gs pos="0">
                      <a:srgbClr val="FFFFFF"/>
                    </a:gs>
                    <a:gs pos="100000">
                      <a:srgbClr val="FFFFFF"/>
                    </a:gs>
                  </a:gsLst>
                  <a:lin ang="5400000" scaled="0"/>
                </a:gradFill>
              </a:endParaRPr>
            </a:p>
          </p:txBody>
        </p:sp>
      </p:grpSp>
      <p:sp>
        <p:nvSpPr>
          <p:cNvPr id="119" name="TextBox 118"/>
          <p:cNvSpPr txBox="1"/>
          <p:nvPr/>
        </p:nvSpPr>
        <p:spPr>
          <a:xfrm>
            <a:off x="4399783" y="5688932"/>
            <a:ext cx="1510029" cy="184666"/>
          </a:xfrm>
          <a:prstGeom prst="rect">
            <a:avLst/>
          </a:prstGeom>
          <a:noFill/>
        </p:spPr>
        <p:txBody>
          <a:bodyPr wrap="none" lIns="0" tIns="0" rIns="0" bIns="0" rtlCol="0" anchor="ctr">
            <a:spAutoFit/>
          </a:bodyPr>
          <a:lstStyle/>
          <a:p>
            <a:pPr defTabSz="914400"/>
            <a:r>
              <a:rPr lang="en-US" sz="1200" dirty="0" smtClean="0">
                <a:gradFill>
                  <a:gsLst>
                    <a:gs pos="0">
                      <a:schemeClr val="tx1"/>
                    </a:gs>
                    <a:gs pos="86000">
                      <a:schemeClr val="tx1"/>
                    </a:gs>
                  </a:gsLst>
                  <a:lin ang="5400000" scaled="0"/>
                </a:gradFill>
              </a:rPr>
              <a:t>WORKING SOFTWARE</a:t>
            </a:r>
            <a:endParaRPr lang="en-US" sz="1200" dirty="0">
              <a:gradFill>
                <a:gsLst>
                  <a:gs pos="0">
                    <a:schemeClr val="tx1"/>
                  </a:gs>
                  <a:gs pos="86000">
                    <a:schemeClr val="tx1"/>
                  </a:gs>
                </a:gsLst>
                <a:lin ang="5400000" scaled="0"/>
              </a:gradFill>
            </a:endParaRPr>
          </a:p>
        </p:txBody>
      </p:sp>
      <p:sp>
        <p:nvSpPr>
          <p:cNvPr id="86" name="TextBox 85"/>
          <p:cNvSpPr txBox="1"/>
          <p:nvPr/>
        </p:nvSpPr>
        <p:spPr>
          <a:xfrm>
            <a:off x="500640" y="1152075"/>
            <a:ext cx="1271182"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Define</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Ideation</a:t>
            </a:r>
          </a:p>
        </p:txBody>
      </p:sp>
      <p:sp>
        <p:nvSpPr>
          <p:cNvPr id="97" name="TextBox 96"/>
          <p:cNvSpPr txBox="1"/>
          <p:nvPr/>
        </p:nvSpPr>
        <p:spPr>
          <a:xfrm>
            <a:off x="519112" y="3555293"/>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smtClean="0">
                <a:gradFill>
                  <a:gsLst>
                    <a:gs pos="2500">
                      <a:schemeClr val="tx1"/>
                    </a:gs>
                    <a:gs pos="33000">
                      <a:schemeClr val="tx1"/>
                    </a:gs>
                  </a:gsLst>
                  <a:lin ang="5400000" scaled="0"/>
                </a:gradFill>
                <a:latin typeface="+mj-lt"/>
              </a:rPr>
              <a:t>Develop</a:t>
            </a:r>
            <a:endParaRPr lang="en-US" sz="4000" spc="-150" dirty="0">
              <a:gradFill>
                <a:gsLst>
                  <a:gs pos="2500">
                    <a:schemeClr val="tx1"/>
                  </a:gs>
                  <a:gs pos="33000">
                    <a:schemeClr val="tx1"/>
                  </a:gs>
                </a:gsLst>
                <a:lin ang="5400000" scaled="0"/>
              </a:gradFill>
              <a:latin typeface="+mj-lt"/>
            </a:endParaRPr>
          </a:p>
          <a:p>
            <a:pPr defTabSz="914400">
              <a:lnSpc>
                <a:spcPct val="90000"/>
              </a:lnSpc>
            </a:pPr>
            <a:r>
              <a:rPr lang="en-US" sz="2000" spc="-60" dirty="0" smtClean="0">
                <a:gradFill>
                  <a:gsLst>
                    <a:gs pos="0">
                      <a:schemeClr val="tx1">
                        <a:lumMod val="75000"/>
                      </a:schemeClr>
                    </a:gs>
                    <a:gs pos="86000">
                      <a:schemeClr val="tx1">
                        <a:lumMod val="75000"/>
                      </a:schemeClr>
                    </a:gs>
                  </a:gsLst>
                  <a:lin ang="5400000" scaled="0"/>
                </a:gradFill>
              </a:rPr>
              <a:t>Idea to </a:t>
            </a:r>
            <a:r>
              <a:rPr lang="en-US" sz="2000" spc="-60" dirty="0">
                <a:gradFill>
                  <a:gsLst>
                    <a:gs pos="0">
                      <a:schemeClr val="tx1">
                        <a:lumMod val="75000"/>
                      </a:schemeClr>
                    </a:gs>
                    <a:gs pos="86000">
                      <a:schemeClr val="tx1">
                        <a:lumMod val="75000"/>
                      </a:schemeClr>
                    </a:gs>
                  </a:gsLst>
                  <a:lin ang="5400000" scaled="0"/>
                </a:gradFill>
              </a:rPr>
              <a:t>working </a:t>
            </a:r>
            <a:r>
              <a:rPr lang="en-US" sz="2000" spc="-60" dirty="0" smtClean="0">
                <a:gradFill>
                  <a:gsLst>
                    <a:gs pos="0">
                      <a:schemeClr val="tx1">
                        <a:lumMod val="75000"/>
                      </a:schemeClr>
                    </a:gs>
                    <a:gs pos="86000">
                      <a:schemeClr val="tx1">
                        <a:lumMod val="75000"/>
                      </a:schemeClr>
                    </a:gs>
                  </a:gsLst>
                  <a:lin ang="5400000" scaled="0"/>
                </a:gradFill>
              </a:rPr>
              <a:t>software</a:t>
            </a:r>
            <a:endParaRPr lang="en-US" sz="2000" spc="-60" dirty="0">
              <a:gradFill>
                <a:gsLst>
                  <a:gs pos="0">
                    <a:schemeClr val="tx1">
                      <a:lumMod val="75000"/>
                    </a:schemeClr>
                  </a:gs>
                  <a:gs pos="86000">
                    <a:schemeClr val="tx1">
                      <a:lumMod val="75000"/>
                    </a:schemeClr>
                  </a:gs>
                </a:gsLst>
                <a:lin ang="5400000" scaled="0"/>
              </a:gradFill>
            </a:endParaRPr>
          </a:p>
        </p:txBody>
      </p:sp>
      <p:sp>
        <p:nvSpPr>
          <p:cNvPr id="98" name="TextBox 97"/>
          <p:cNvSpPr txBox="1"/>
          <p:nvPr/>
        </p:nvSpPr>
        <p:spPr>
          <a:xfrm>
            <a:off x="9043953" y="3139795"/>
            <a:ext cx="2622449" cy="830997"/>
          </a:xfrm>
          <a:prstGeom prst="rect">
            <a:avLst/>
          </a:prstGeom>
          <a:noFill/>
        </p:spPr>
        <p:txBody>
          <a:bodyPr wrap="none" lIns="0" tIns="0" rIns="0" bIns="0" rtlCol="0" anchor="t" anchorCtr="0">
            <a:spAutoFit/>
          </a:bodyPr>
          <a:lstStyle/>
          <a:p>
            <a:pPr defTabSz="914400">
              <a:lnSpc>
                <a:spcPct val="90000"/>
              </a:lnSpc>
            </a:pPr>
            <a:r>
              <a:rPr lang="en-US" sz="4000" spc="-150" dirty="0">
                <a:gradFill>
                  <a:gsLst>
                    <a:gs pos="2500">
                      <a:schemeClr val="tx1"/>
                    </a:gs>
                    <a:gs pos="33000">
                      <a:schemeClr val="tx1"/>
                    </a:gs>
                  </a:gsLst>
                  <a:lin ang="5400000" scaled="0"/>
                </a:gradFill>
                <a:latin typeface="+mj-lt"/>
              </a:rPr>
              <a:t>Operate</a:t>
            </a:r>
          </a:p>
          <a:p>
            <a:pPr defTabSz="914400">
              <a:lnSpc>
                <a:spcPct val="90000"/>
              </a:lnSpc>
            </a:pPr>
            <a:r>
              <a:rPr lang="en-US" sz="2000" spc="-60" dirty="0">
                <a:gradFill>
                  <a:gsLst>
                    <a:gs pos="0">
                      <a:schemeClr val="tx1">
                        <a:lumMod val="75000"/>
                      </a:schemeClr>
                    </a:gs>
                    <a:gs pos="86000">
                      <a:schemeClr val="tx1">
                        <a:lumMod val="75000"/>
                      </a:schemeClr>
                    </a:gs>
                  </a:gsLst>
                  <a:lin ang="5400000" scaled="0"/>
                </a:gradFill>
              </a:rPr>
              <a:t>Deployment to feedback</a:t>
            </a:r>
          </a:p>
        </p:txBody>
      </p:sp>
      <p:sp>
        <p:nvSpPr>
          <p:cNvPr id="5" name="TextBox 4"/>
          <p:cNvSpPr txBox="1"/>
          <p:nvPr/>
        </p:nvSpPr>
        <p:spPr>
          <a:xfrm>
            <a:off x="500640" y="2112038"/>
            <a:ext cx="2588594" cy="738664"/>
          </a:xfrm>
          <a:prstGeom prst="rect">
            <a:avLst/>
          </a:prstGeom>
          <a:noFill/>
        </p:spPr>
        <p:txBody>
          <a:bodyPr wrap="none" lIns="0" tIns="0" rIns="0" bIns="0" rtlCol="0">
            <a:spAutoFit/>
          </a:bodyPr>
          <a:lstStyle/>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PowerPoint Storyboarding</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Agile Planning</a:t>
            </a:r>
          </a:p>
          <a:p>
            <a:pPr marL="342900" indent="-342900">
              <a:buFont typeface="Arial" pitchFamily="34" charset="0"/>
              <a:buChar char="•"/>
            </a:pPr>
            <a:endPar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4" name="TextBox 43"/>
          <p:cNvSpPr txBox="1"/>
          <p:nvPr/>
        </p:nvSpPr>
        <p:spPr>
          <a:xfrm>
            <a:off x="519112" y="4521871"/>
            <a:ext cx="2518318" cy="1969770"/>
          </a:xfrm>
          <a:prstGeom prst="rect">
            <a:avLst/>
          </a:prstGeom>
          <a:noFill/>
        </p:spPr>
        <p:txBody>
          <a:bodyPr wrap="none" lIns="0" tIns="0" rIns="0" bIns="0" rtlCol="0">
            <a:spAutoFit/>
          </a:bodyPr>
          <a:lstStyle/>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Suspend &amp; Resume</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Code Reviews</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Feedback Collection</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Unit Testing</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Exploratory Testing</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Continuous Integrations</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Continuous Deployments</a:t>
            </a:r>
          </a:p>
          <a:p>
            <a:pPr marL="342900" indent="-342900">
              <a:buFont typeface="Arial" pitchFamily="34" charset="0"/>
              <a:buChar char="•"/>
            </a:pPr>
            <a:endPar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5" name="TextBox 44"/>
          <p:cNvSpPr txBox="1"/>
          <p:nvPr/>
        </p:nvSpPr>
        <p:spPr>
          <a:xfrm>
            <a:off x="9043953" y="4116520"/>
            <a:ext cx="2435860" cy="984885"/>
          </a:xfrm>
          <a:prstGeom prst="rect">
            <a:avLst/>
          </a:prstGeom>
          <a:noFill/>
        </p:spPr>
        <p:txBody>
          <a:bodyPr wrap="none" lIns="0" tIns="0" rIns="0" bIns="0" rtlCol="0">
            <a:spAutoFit/>
          </a:bodyPr>
          <a:lstStyle/>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SCOM Integration</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IntelliTrace in Production</a:t>
            </a:r>
          </a:p>
          <a:p>
            <a:pPr marL="342900" indent="-342900">
              <a:buFont typeface="Arial" pitchFamily="34" charset="0"/>
              <a:buChar char="•"/>
            </a:pPr>
            <a:r>
              <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PreEmptive Analytics</a:t>
            </a:r>
          </a:p>
          <a:p>
            <a:pPr marL="342900" indent="-342900">
              <a:buFont typeface="Arial" pitchFamily="34" charset="0"/>
              <a:buChar char="•"/>
            </a:pPr>
            <a:endParaRPr lang="en-US" sz="16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78032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70" y="228600"/>
            <a:ext cx="11173090" cy="609398"/>
          </a:xfrm>
        </p:spPr>
        <p:txBody>
          <a:bodyPr/>
          <a:lstStyle/>
          <a:p>
            <a:r>
              <a:rPr lang="en-US" dirty="0" smtClean="0"/>
              <a:t>Go get started!</a:t>
            </a:r>
            <a:endParaRPr lang="en-US" dirty="0">
              <a:solidFill>
                <a:schemeClr val="accent1"/>
              </a:solidFill>
            </a:endParaRPr>
          </a:p>
        </p:txBody>
      </p:sp>
      <p:sp>
        <p:nvSpPr>
          <p:cNvPr id="3" name="Text Placeholder 2"/>
          <p:cNvSpPr>
            <a:spLocks noGrp="1"/>
          </p:cNvSpPr>
          <p:nvPr>
            <p:ph type="body" sz="quarter" idx="4294967295"/>
          </p:nvPr>
        </p:nvSpPr>
        <p:spPr>
          <a:xfrm>
            <a:off x="507868" y="1905000"/>
            <a:ext cx="11173090" cy="2609945"/>
          </a:xfrm>
        </p:spPr>
        <p:txBody>
          <a:bodyPr/>
          <a:lstStyle/>
          <a:p>
            <a:pPr marL="0" indent="0">
              <a:buNone/>
            </a:pPr>
            <a:endParaRPr lang="ro-RO" dirty="0" smtClean="0">
              <a:gradFill>
                <a:gsLst>
                  <a:gs pos="0">
                    <a:schemeClr val="tx1"/>
                  </a:gs>
                  <a:gs pos="100000">
                    <a:schemeClr val="tx1"/>
                  </a:gs>
                </a:gsLst>
                <a:lin ang="5400000" scaled="0"/>
              </a:gradFill>
            </a:endParaRPr>
          </a:p>
          <a:p>
            <a:pPr>
              <a:buFont typeface="Wingdings" panose="05000000000000000000" pitchFamily="2" charset="2"/>
              <a:buChar char="Ø"/>
            </a:pPr>
            <a:r>
              <a:rPr lang="ro-RO" dirty="0" smtClean="0">
                <a:gradFill>
                  <a:gsLst>
                    <a:gs pos="0">
                      <a:schemeClr val="tx1"/>
                    </a:gs>
                    <a:gs pos="100000">
                      <a:schemeClr val="tx1"/>
                    </a:gs>
                  </a:gsLst>
                  <a:lin ang="5400000" scaled="0"/>
                </a:gradFill>
              </a:rPr>
              <a:t>Live demo with Team Foundation </a:t>
            </a:r>
            <a:r>
              <a:rPr lang="ro-RO" dirty="0" smtClean="0">
                <a:gradFill>
                  <a:gsLst>
                    <a:gs pos="0">
                      <a:schemeClr val="tx1"/>
                    </a:gs>
                    <a:gs pos="100000">
                      <a:schemeClr val="tx1"/>
                    </a:gs>
                  </a:gsLst>
                  <a:lin ang="5400000" scaled="0"/>
                </a:gradFill>
              </a:rPr>
              <a:t>Server</a:t>
            </a:r>
          </a:p>
          <a:p>
            <a:pPr>
              <a:buFont typeface="Wingdings" panose="05000000000000000000" pitchFamily="2" charset="2"/>
              <a:buChar char="Ø"/>
            </a:pPr>
            <a:endParaRPr lang="ro-RO" dirty="0">
              <a:gradFill>
                <a:gsLst>
                  <a:gs pos="0">
                    <a:schemeClr val="tx1"/>
                  </a:gs>
                  <a:gs pos="100000">
                    <a:schemeClr val="tx1"/>
                  </a:gs>
                </a:gsLst>
                <a:lin ang="5400000" scaled="0"/>
              </a:gradFill>
            </a:endParaRPr>
          </a:p>
          <a:p>
            <a:pPr>
              <a:buFont typeface="Wingdings" panose="05000000000000000000" pitchFamily="2" charset="2"/>
              <a:buChar char="Ø"/>
            </a:pPr>
            <a:endParaRPr lang="ro-RO" dirty="0" smtClean="0">
              <a:gradFill>
                <a:gsLst>
                  <a:gs pos="0">
                    <a:schemeClr val="tx1"/>
                  </a:gs>
                  <a:gs pos="100000">
                    <a:schemeClr val="tx1"/>
                  </a:gs>
                </a:gsLst>
                <a:lin ang="5400000" scaled="0"/>
              </a:gradFill>
            </a:endParaRPr>
          </a:p>
          <a:p>
            <a:pPr>
              <a:buFont typeface="Wingdings" panose="05000000000000000000" pitchFamily="2" charset="2"/>
              <a:buChar char="Ø"/>
            </a:pPr>
            <a:r>
              <a:rPr lang="ro-RO" dirty="0" smtClean="0">
                <a:gradFill>
                  <a:gsLst>
                    <a:gs pos="0">
                      <a:schemeClr val="tx1"/>
                    </a:gs>
                    <a:gs pos="100000">
                      <a:schemeClr val="tx1"/>
                    </a:gs>
                  </a:gsLst>
                  <a:lin ang="5400000" scaled="0"/>
                </a:gradFill>
              </a:rPr>
              <a:t>Thank </a:t>
            </a:r>
            <a:r>
              <a:rPr lang="ro-RO" dirty="0" smtClean="0">
                <a:gradFill>
                  <a:gsLst>
                    <a:gs pos="0">
                      <a:schemeClr val="tx1"/>
                    </a:gs>
                    <a:gs pos="100000">
                      <a:schemeClr val="tx1"/>
                    </a:gs>
                  </a:gsLst>
                  <a:lin ang="5400000" scaled="0"/>
                </a:gradFill>
              </a:rPr>
              <a:t>you!</a:t>
            </a:r>
            <a:endParaRPr lang="en-US" dirty="0" smtClean="0">
              <a:gradFill>
                <a:gsLst>
                  <a:gs pos="0">
                    <a:schemeClr val="tx1"/>
                  </a:gs>
                  <a:gs pos="100000">
                    <a:schemeClr val="tx1"/>
                  </a:gs>
                </a:gsLst>
                <a:lin ang="5400000" scaled="0"/>
              </a:gradFill>
            </a:endParaRPr>
          </a:p>
        </p:txBody>
      </p:sp>
    </p:spTree>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Brian Keller; Cameron Skinner</External_x0020_Speaker>
    <Session_x0020_Code xmlns="2295e2e7-0eeb-498e-8716-217bb2ee6ee3">FDN02</Session_x0020_Code>
    <ProductTaxHTField0 xmlns="2295e2e7-0eeb-498e-8716-217bb2ee6ee3">
      <Terms xmlns="http://schemas.microsoft.com/office/infopath/2007/PartnerControls"/>
    </ProductTaxHTField0>
    <Presentation_x0020_Date xmlns="2295e2e7-0eeb-498e-8716-217bb2ee6ee3">2012-06-11T00:00:00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3.xml><?xml version="1.0" encoding="utf-8"?>
<ds:datastoreItem xmlns:ds="http://schemas.openxmlformats.org/officeDocument/2006/customXml" ds:itemID="{76D92E10-3D8B-4831-9584-7BC82972C8E2}">
  <ds:schemaRefs>
    <ds:schemaRef ds:uri="http://www.w3.org/XML/1998/namespace"/>
    <ds:schemaRef ds:uri="http://purl.org/dc/dcmitype/"/>
    <ds:schemaRef ds:uri="2295e2e7-0eeb-498e-8716-217bb2ee6ee3"/>
    <ds:schemaRef ds:uri="8b529f77-48ab-4581-b468-93f09345b8aa"/>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TechEd_2012_Template_16x9</Template>
  <TotalTime>164</TotalTime>
  <Words>408</Words>
  <Application>Microsoft Office PowerPoint</Application>
  <PresentationFormat>Custom</PresentationFormat>
  <Paragraphs>130</Paragraphs>
  <Slides>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Consolas</vt:lpstr>
      <vt:lpstr>Segoe UI</vt:lpstr>
      <vt:lpstr>Segoe UI Light</vt:lpstr>
      <vt:lpstr>Wingdings</vt:lpstr>
      <vt:lpstr>TechEd_2012_Template_16x9</vt:lpstr>
      <vt:lpstr>White with Consolas font for code slides</vt:lpstr>
      <vt:lpstr>Application Lifecycle Management: It’s a Team Sport</vt:lpstr>
      <vt:lpstr>Application Lifecycle Management</vt:lpstr>
      <vt:lpstr>Continuous Value Delivery</vt:lpstr>
      <vt:lpstr>Stakeholder Involvement</vt:lpstr>
      <vt:lpstr>Developer Team Productivity</vt:lpstr>
      <vt:lpstr>DevOps</vt:lpstr>
      <vt:lpstr>Continuous Value Delivery</vt:lpstr>
      <vt:lpstr>Go get started!</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Lifecycle Management: It’s a Team Sport</dc:title>
  <dc:subject>TechEd 2012</dc:subject>
  <dc:creator>Brian Keller</dc:creator>
  <cp:keywords>TechEd 2012</cp:keywords>
  <dc:description>Template: Jordan Cayabyab, Artitudes Design
Formatting:
Event Date: June 11-14, 2012
Event Location: Orlando, FL
Audience Type: IT Pros, Developers</dc:description>
  <cp:lastModifiedBy>Ciprian Mihai Ceausescu</cp:lastModifiedBy>
  <cp:revision>20</cp:revision>
  <cp:lastPrinted>2010-05-11T05:02:34Z</cp:lastPrinted>
  <dcterms:created xsi:type="dcterms:W3CDTF">2012-06-10T15:26:49Z</dcterms:created>
  <dcterms:modified xsi:type="dcterms:W3CDTF">2018-04-18T06:22:16Z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