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12" r:id="rId3"/>
    <p:sldId id="34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LKuWfTpsGdUCmr9E+BjaA==" hashData="i8PlywM+bXUSlArKmCnnSLwKiTCl7I9XMUok45fHzWDiDIyT8WiDmgFoNXd5dkynHh+r2vCpLBtNblvWzP3lC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FF"/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3697" autoAdjust="0"/>
  </p:normalViewPr>
  <p:slideViewPr>
    <p:cSldViewPr>
      <p:cViewPr varScale="1">
        <p:scale>
          <a:sx n="66" d="100"/>
          <a:sy n="66" d="100"/>
        </p:scale>
        <p:origin x="12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B80F-EC92-49C5-91D6-E93841A96859}" type="datetimeFigureOut">
              <a:rPr lang="ro-RO" smtClean="0"/>
              <a:t>28.03.2018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A39CB-D3B7-4FCA-8C2B-46A07AEFDF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88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3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BB0-B3A5-464D-A0D0-E8E61D258259}" type="datetime1">
              <a:rPr lang="ro-RO" smtClean="0"/>
              <a:t>28.03.2018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8645-4201-4814-9559-85C9E85CD5C5}" type="datetime1">
              <a:rPr lang="ro-RO" smtClean="0"/>
              <a:t>28.03.2018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F485-37E3-4097-8DA0-4B95FAD3C771}" type="datetime1">
              <a:rPr lang="ro-RO" smtClean="0"/>
              <a:t>28.03.2018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D8A-24B8-4494-9E46-689C3C3D7CC1}" type="datetime1">
              <a:rPr lang="ro-RO" smtClean="0"/>
              <a:t>28.03.2018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4D19-F8C0-498B-8553-4C24AD810491}" type="datetime1">
              <a:rPr lang="ro-RO" smtClean="0"/>
              <a:t>28.03.2018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955-2F00-45BF-8B58-E2B6B168201C}" type="datetime1">
              <a:rPr lang="ro-RO" smtClean="0"/>
              <a:t>28.03.2018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7D7D-1281-4708-AFD9-6C4B9A485E38}" type="datetime1">
              <a:rPr lang="ro-RO" smtClean="0"/>
              <a:t>28.03.2018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7808-56EF-4EC4-9C7F-2CF413840CCC}" type="datetime1">
              <a:rPr lang="ro-RO" smtClean="0"/>
              <a:t>28.03.2018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8D99-49CE-46B3-9829-0F6DE0D9EB17}" type="datetime1">
              <a:rPr lang="ro-RO" smtClean="0"/>
              <a:t>28.03.2018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74CA-FBB0-48FC-85E4-3E6B363FBE8E}" type="datetime1">
              <a:rPr lang="ro-RO" smtClean="0"/>
              <a:t>28.03.2018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66E-3AEE-4122-99B9-1492FBDF37D2}" type="datetime1">
              <a:rPr lang="ro-RO" smtClean="0"/>
              <a:t>28.03.2018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E086E11F-5A82-45B0-B015-D45162CF22AC}" type="slidenum">
              <a:rPr lang="ro-RO" smtClean="0"/>
              <a:pPr/>
              <a:t>‹#›</a:t>
            </a:fld>
            <a:r>
              <a:rPr lang="en-US" dirty="0" smtClean="0"/>
              <a:t>/27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08759F-AB5D-4F02-A15A-2D4A7C5DB49A}" type="datetime1">
              <a:rPr lang="ro-RO" smtClean="0"/>
              <a:t>28.03.2018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342584" cy="1213991"/>
          </a:xfrm>
        </p:spPr>
        <p:txBody>
          <a:bodyPr/>
          <a:lstStyle/>
          <a:p>
            <a:r>
              <a:rPr lang="ro-RO" sz="3600" dirty="0" smtClean="0"/>
              <a:t>Event Base</a:t>
            </a:r>
            <a:r>
              <a:rPr lang="en-US" sz="3600" dirty="0" smtClean="0"/>
              <a:t>d</a:t>
            </a:r>
            <a:r>
              <a:rPr lang="ro-RO" sz="3600" dirty="0" smtClean="0"/>
              <a:t> Systems</a:t>
            </a:r>
            <a:br>
              <a:rPr lang="ro-RO" sz="3600" dirty="0" smtClean="0"/>
            </a:br>
            <a:r>
              <a:rPr lang="ro-RO" sz="3200" dirty="0" smtClean="0"/>
              <a:t>Routing in Publish/Subscribe I</a:t>
            </a:r>
            <a:endParaRPr lang="ro-RO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6766520" cy="1368152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ro-RO" dirty="0" smtClean="0"/>
          </a:p>
          <a:p>
            <a:endParaRPr lang="ro-RO" sz="3400" dirty="0" smtClean="0"/>
          </a:p>
          <a:p>
            <a:r>
              <a:rPr lang="ro-RO" sz="4400" dirty="0" smtClean="0"/>
              <a:t>Dr. </a:t>
            </a:r>
            <a:r>
              <a:rPr lang="en-US" sz="4400" dirty="0" smtClean="0"/>
              <a:t>Emanuel </a:t>
            </a:r>
            <a:r>
              <a:rPr lang="en-US" sz="4400" dirty="0" err="1" smtClean="0"/>
              <a:t>Onica</a:t>
            </a:r>
            <a:endParaRPr lang="en-US" sz="4400" dirty="0" smtClean="0"/>
          </a:p>
          <a:p>
            <a:r>
              <a:rPr lang="en-US" sz="3300" dirty="0" err="1" smtClean="0"/>
              <a:t>Facult</a:t>
            </a:r>
            <a:r>
              <a:rPr lang="ro-RO" sz="3300" dirty="0" smtClean="0"/>
              <a:t>y of Computer Science, Alexandru Ioan Cuza University of Iaşi</a:t>
            </a:r>
            <a:endParaRPr lang="ro-RO" sz="3300" dirty="0"/>
          </a:p>
        </p:txBody>
      </p:sp>
    </p:spTree>
    <p:extLst>
      <p:ext uri="{BB962C8B-B14F-4D97-AF65-F5344CB8AC3E}">
        <p14:creationId xmlns:p14="http://schemas.microsoft.com/office/powerpoint/2010/main" val="2749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931224" cy="506916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o-RO" dirty="0" smtClean="0"/>
                  <a:t>Some notations:</a:t>
                </a:r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b="0" dirty="0" smtClean="0"/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o-RO" dirty="0" smtClean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>
                  <a:ea typeface="Cambria Math" panose="02040503050406030204" pitchFamily="18" charset="0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o-RO" dirty="0" smtClean="0"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𝑁𝐵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931224" cy="5069160"/>
              </a:xfrm>
              <a:blipFill rotWithShape="0">
                <a:blip r:embed="rId2"/>
                <a:stretch>
                  <a:fillRect t="-96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10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23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 algn="r">
              <a:buNone/>
            </a:pPr>
            <a:r>
              <a:rPr lang="ro-RO" sz="1600" dirty="0" smtClean="0"/>
              <a:t>Figure source: </a:t>
            </a:r>
            <a:r>
              <a:rPr lang="ro-RO" sz="1600" i="1" dirty="0" smtClean="0"/>
              <a:t>Distributed Event-Based Systems (Muhl et al. 2006)</a:t>
            </a:r>
            <a:r>
              <a:rPr lang="ro-RO" sz="1600" dirty="0" smtClean="0"/>
              <a:t> </a:t>
            </a:r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11</a:t>
            </a:fld>
            <a:r>
              <a:rPr lang="en-US" dirty="0" smtClean="0"/>
              <a:t>/23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" y="1730967"/>
            <a:ext cx="7432599" cy="41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931224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ro-RO" dirty="0" smtClean="0"/>
                  <a:t>If the topology is acyclic we know that:</a:t>
                </a:r>
              </a:p>
              <a:p>
                <a:r>
                  <a:rPr lang="ro-RO" dirty="0"/>
                  <a:t>d</a:t>
                </a:r>
                <a:r>
                  <a:rPr lang="ro-RO" dirty="0" smtClean="0"/>
                  <a:t>uplicated notification delivery is avoided</a:t>
                </a:r>
              </a:p>
              <a:p>
                <a:r>
                  <a:rPr lang="ro-RO" dirty="0"/>
                  <a:t>s</a:t>
                </a:r>
                <a:r>
                  <a:rPr lang="ro-RO" dirty="0" smtClean="0"/>
                  <a:t>purious notification delivery is avoided</a:t>
                </a:r>
              </a:p>
              <a:p>
                <a:endParaRPr lang="ro-RO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𝑛𝑜𝑡𝑖𝑓𝑦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)⇒[</m:t>
                      </m:r>
                      <m:r>
                        <m:rPr>
                          <m:nor/>
                        </m:rPr>
                        <a:rPr lang="ro-RO" dirty="0"/>
                        <m:t>○</m:t>
                      </m:r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𝑛𝑜𝑡𝑖𝑓𝑦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]⋀[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⋃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ro-RO" dirty="0" smtClean="0"/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:r>
                  <a:rPr lang="ro-RO" i="1" dirty="0" smtClean="0"/>
                  <a:t>Safety guarantees</a:t>
                </a:r>
                <a:r>
                  <a:rPr lang="ro-RO" dirty="0" smtClean="0"/>
                  <a:t>:</a:t>
                </a:r>
              </a:p>
              <a:p>
                <a:r>
                  <a:rPr lang="ro-RO" dirty="0"/>
                  <a:t>t</a:t>
                </a:r>
                <a:r>
                  <a:rPr lang="ro-RO" dirty="0" smtClean="0"/>
                  <a:t>he above and ...</a:t>
                </a:r>
              </a:p>
              <a:p>
                <a:r>
                  <a:rPr lang="ro-RO" dirty="0"/>
                  <a:t>o</a:t>
                </a:r>
                <a:r>
                  <a:rPr lang="ro-RO" dirty="0" smtClean="0"/>
                  <a:t>nly matching notifications are delivered by the local broker serving Y</a:t>
                </a:r>
                <a:endParaRPr lang="ro-RO" dirty="0"/>
              </a:p>
              <a:p>
                <a:endParaRPr lang="ro-RO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ro-RO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𝐵𝑌</m:t>
                                      </m:r>
                                    </m:sub>
                                    <m:sup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ro-RO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box>
                    </m:oMath>
                  </m:oMathPara>
                </a14:m>
                <a:endParaRPr lang="ro-RO" b="0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 algn="ctr">
                  <a:buNone/>
                </a:pPr>
                <a:r>
                  <a:rPr lang="ro-RO" dirty="0" smtClean="0"/>
                  <a:t>(</a:t>
                </a:r>
                <a:r>
                  <a:rPr lang="ro-RO" u="sng" dirty="0" smtClean="0"/>
                  <a:t>local subset validity condition</a:t>
                </a:r>
                <a:r>
                  <a:rPr lang="ro-RO" dirty="0" smtClean="0"/>
                  <a:t>)</a:t>
                </a:r>
              </a:p>
              <a:p>
                <a:pPr marL="114300" indent="0">
                  <a:buNone/>
                </a:pPr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931224" cy="5069160"/>
              </a:xfrm>
              <a:blipFill rotWithShape="0">
                <a:blip r:embed="rId2"/>
                <a:stretch>
                  <a:fillRect t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12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69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o-RO" i="1" dirty="0" smtClean="0"/>
                  <a:t>Liveness guarantees:</a:t>
                </a:r>
              </a:p>
              <a:p>
                <a:pPr marL="114300" indent="0" algn="ctr">
                  <a:buNone/>
                </a:pPr>
                <a:r>
                  <a:rPr lang="ro-RO" dirty="0" smtClean="0"/>
                  <a:t>a notification n for subscriber Y is eventually delivered </a:t>
                </a:r>
              </a:p>
              <a:p>
                <a:pPr marL="114300" indent="0" algn="ctr">
                  <a:buNone/>
                </a:pPr>
                <a:r>
                  <a:rPr lang="ro-RO" dirty="0" smtClean="0"/>
                  <a:t>=&gt;</a:t>
                </a:r>
              </a:p>
              <a:p>
                <a:pPr marL="114300" indent="0" algn="ctr">
                  <a:buNone/>
                </a:pPr>
                <a:r>
                  <a:rPr lang="ro-RO" dirty="0"/>
                  <a:t>n</a:t>
                </a:r>
                <a:r>
                  <a:rPr lang="ro-RO" dirty="0" smtClean="0"/>
                  <a:t> is eventually delivered to the broker handling Y</a:t>
                </a:r>
              </a:p>
              <a:p>
                <a:pPr marL="114300" indent="0" algn="ctr">
                  <a:buNone/>
                </a:pPr>
                <a:r>
                  <a:rPr lang="ro-RO" dirty="0" smtClean="0"/>
                  <a:t>=&gt;</a:t>
                </a:r>
              </a:p>
              <a:p>
                <a:pPr marL="114300" indent="0" algn="ctr">
                  <a:buNone/>
                </a:pPr>
                <a:r>
                  <a:rPr lang="ro-RO" dirty="0"/>
                  <a:t>a</a:t>
                </a:r>
                <a:r>
                  <a:rPr lang="ro-RO" dirty="0" smtClean="0"/>
                  <a:t> directed path to Y exists over which n is forwarded</a:t>
                </a:r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sub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bSup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 smtClean="0"/>
              </a:p>
              <a:p>
                <a:pPr marL="114300" indent="0" algn="ctr">
                  <a:buNone/>
                </a:pPr>
                <a:endParaRPr lang="ro-RO" dirty="0"/>
              </a:p>
              <a:p>
                <a:pPr marL="114300" indent="0" algn="ctr">
                  <a:buNone/>
                </a:pPr>
                <a:r>
                  <a:rPr lang="ro-RO" dirty="0" smtClean="0"/>
                  <a:t>γ is the set of notifications that stays in the brokers set in the path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 smtClean="0"/>
                  <a:t> being routed until they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 smtClean="0"/>
                  <a:t> </a:t>
                </a:r>
              </a:p>
              <a:p>
                <a:pPr marL="114300" indent="0">
                  <a:buNone/>
                </a:pPr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  <a:blipFill rotWithShape="0">
                <a:blip r:embed="rId2"/>
                <a:stretch>
                  <a:fillRect t="-963" r="-30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13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19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box>
                        <m:boxPr>
                          <m:ctrlP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□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x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dirty="0"/>
                        <m:t>◊</m:t>
                      </m:r>
                      <m:box>
                        <m:boxPr>
                          <m:ctrlPr>
                            <a:rPr lang="ro-RO" i="1" dirty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o-RO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𝐵𝑌</m:t>
                                  </m:r>
                                </m:sub>
                                <m:sup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p>
                              </m:sSubSup>
                            </m:e>
                          </m:d>
                        </m:e>
                      </m:box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ro-RO" dirty="0"/>
              </a:p>
              <a:p>
                <a:pPr marL="114300" indent="0" algn="ctr">
                  <a:buNone/>
                </a:pPr>
                <a:r>
                  <a:rPr lang="ro-RO" dirty="0" smtClean="0"/>
                  <a:t>If F is a subscription of Y then eventually all notifications matching F will be delivered by the local broker BY to Y</a:t>
                </a:r>
              </a:p>
              <a:p>
                <a:pPr marL="114300" indent="0" algn="ctr">
                  <a:buNone/>
                </a:pPr>
                <a:endParaRPr lang="ro-RO" dirty="0"/>
              </a:p>
              <a:p>
                <a:pPr marL="114300" lvl="0" indent="0" algn="ctr">
                  <a:buClr>
                    <a:srgbClr val="A9A57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□[</m:t>
                      </m:r>
                      <m:box>
                        <m:boxPr>
                          <m:ctrlP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□(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o-RO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o-RO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ro-RO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𝐵𝑌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x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o-RO" i="1" dirty="0" smtClean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lvl="0" indent="0" algn="ctr">
                  <a:buClr>
                    <a:srgbClr val="A9A57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nor/>
                        </m:rPr>
                        <a:rPr lang="ro-RO" b="0" i="0" dirty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ro-RO" b="0" i="1" dirty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m:rPr>
                          <m:nor/>
                        </m:rP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F2B20"/>
                          </a:solidFill>
                        </a:rPr>
                        <m:t>◊</m:t>
                      </m:r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ro-RO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o-RO" i="1" dirty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)]]</m:t>
                      </m:r>
                    </m:oMath>
                  </m:oMathPara>
                </a14:m>
                <a:endParaRPr lang="ro-RO" dirty="0" smtClean="0">
                  <a:solidFill>
                    <a:srgbClr val="2F2B20"/>
                  </a:solidFill>
                </a:endParaRPr>
              </a:p>
              <a:p>
                <a:pPr marL="114300" lvl="0" indent="0" algn="ctr">
                  <a:buClr>
                    <a:srgbClr val="A9A57C"/>
                  </a:buClr>
                  <a:buNone/>
                </a:pPr>
                <a:endParaRPr lang="ro-RO" sz="800" dirty="0">
                  <a:solidFill>
                    <a:srgbClr val="2F2B20"/>
                  </a:solidFill>
                </a:endParaRPr>
              </a:p>
              <a:p>
                <a:pPr marL="114300" lvl="0" indent="0" algn="ctr">
                  <a:buClr>
                    <a:srgbClr val="A9A57C"/>
                  </a:buClr>
                  <a:buNone/>
                </a:pPr>
                <a:r>
                  <a:rPr lang="ro-RO" dirty="0" smtClean="0">
                    <a:solidFill>
                      <a:srgbClr val="2F2B20"/>
                    </a:solidFill>
                  </a:rPr>
                  <a:t>If F is a subscription of Y, there is a broker B different from BY and a notification n that matches F, then there exists a broker path between B and BY  and n will stay on that path </a:t>
                </a:r>
                <a:endParaRPr lang="ro-RO" dirty="0">
                  <a:solidFill>
                    <a:srgbClr val="2F2B20"/>
                  </a:solidFill>
                </a:endParaRPr>
              </a:p>
              <a:p>
                <a:pPr marL="114300" indent="0" algn="ctr">
                  <a:buNone/>
                </a:pPr>
                <a:endParaRPr lang="ro-RO" dirty="0" smtClean="0"/>
              </a:p>
              <a:p>
                <a:pPr marL="114300" indent="0" algn="ctr">
                  <a:buNone/>
                </a:pPr>
                <a:r>
                  <a:rPr lang="ro-RO" u="sng" dirty="0" smtClean="0"/>
                  <a:t>(eventual superset validity condition)</a:t>
                </a:r>
              </a:p>
              <a:p>
                <a:pPr marL="114300" indent="0">
                  <a:buNone/>
                </a:pPr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dirty="0" smtClean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  <a:blipFill rotWithShape="0">
                <a:blip r:embed="rId2"/>
                <a:stretch>
                  <a:fillRect r="-83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14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6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A routing algorithm is 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valid 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if both 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local subset validity 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and 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eventual superset validity 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hold. </a:t>
                </a:r>
              </a:p>
              <a:p>
                <a:pPr marL="114300" indent="0">
                  <a:buNone/>
                </a:pPr>
                <a:endParaRPr lang="ro-RO" sz="800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Stronger conditions:</a:t>
                </a:r>
              </a:p>
              <a:p>
                <a:r>
                  <a:rPr lang="ro-RO" u="sng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l</a:t>
                </a:r>
                <a:r>
                  <a:rPr lang="ro-RO" u="sng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ocal validity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o-RO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o-RO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𝐵𝑌</m:t>
                                    </m:r>
                                  </m:sub>
                                  <m:sup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ro-RO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o-RO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box>
                  </m:oMath>
                </a14:m>
                <a:endParaRPr lang="ro-RO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ro-RO" sz="1600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A notification that matches a subscription of Y is always delivered immediately to Y if published by local client connected to BY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.</a:t>
                </a:r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r>
                  <a:rPr lang="ro-RO" u="sng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ro-RO" u="sng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ventual monotone remote validity:</a:t>
                </a:r>
              </a:p>
              <a:p>
                <a:endParaRPr lang="ro-RO" sz="800" u="sng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□</m:t>
                      </m:r>
                      <m:d>
                        <m:dPr>
                          <m:begChr m:val="["/>
                          <m:endChr m:val="]"/>
                          <m:ctrlP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□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i="1" dirty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o-RO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o-RO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ro-RO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sSub>
                                    <m:sSubPr>
                                      <m:ctrlP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F2B20"/>
                              </a:solidFill>
                            </a:rPr>
                            <m:t>◊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□</m:t>
                          </m:r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i="1" dirty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o-RO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ro-RO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o-RO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ro-RO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o-RO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o-RO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ro-RO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ro-RO" dirty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ro-RO" sz="1600" dirty="0" smtClean="0"/>
                  <a:t>Eventually, notifications that match a subscription registered </a:t>
                </a:r>
                <a:r>
                  <a:rPr lang="ro-RO" sz="1600" dirty="0"/>
                  <a:t>by </a:t>
                </a:r>
                <a:r>
                  <a:rPr lang="ro-RO" sz="1600" dirty="0" smtClean="0"/>
                  <a:t>B</a:t>
                </a:r>
                <a:r>
                  <a:rPr lang="ro-RO" sz="1600" baseline="-25000" dirty="0" smtClean="0"/>
                  <a:t>i</a:t>
                </a:r>
                <a:r>
                  <a:rPr lang="ro-RO" sz="1600" dirty="0"/>
                  <a:t> at </a:t>
                </a:r>
                <a:r>
                  <a:rPr lang="ro-RO" sz="1600" dirty="0" smtClean="0"/>
                  <a:t>B</a:t>
                </a:r>
                <a:r>
                  <a:rPr lang="ro-RO" sz="1600" baseline="-25000" dirty="0"/>
                  <a:t>j</a:t>
                </a:r>
                <a:r>
                  <a:rPr lang="ro-RO" sz="1600" dirty="0" smtClean="0"/>
                  <a:t> will not match a subscription registered </a:t>
                </a:r>
                <a:r>
                  <a:rPr lang="ro-RO" sz="1600" dirty="0"/>
                  <a:t>by </a:t>
                </a:r>
                <a:r>
                  <a:rPr lang="ro-RO" sz="1600" dirty="0" smtClean="0"/>
                  <a:t>B</a:t>
                </a:r>
                <a:r>
                  <a:rPr lang="ro-RO" sz="1600" baseline="-25000" dirty="0"/>
                  <a:t>j</a:t>
                </a:r>
                <a:r>
                  <a:rPr lang="ro-RO" sz="1600" dirty="0"/>
                  <a:t> at </a:t>
                </a:r>
                <a:r>
                  <a:rPr lang="ro-RO" sz="1600" dirty="0" smtClean="0"/>
                  <a:t>B</a:t>
                </a:r>
                <a:r>
                  <a:rPr lang="ro-RO" sz="1600" baseline="-25000" dirty="0" smtClean="0"/>
                  <a:t>i</a:t>
                </a:r>
                <a:r>
                  <a:rPr lang="ro-RO" sz="1600" dirty="0" smtClean="0"/>
                  <a:t> – essentially the condition says that notifications will travel monotonically – if they are sent from B</a:t>
                </a:r>
                <a:r>
                  <a:rPr lang="ro-RO" sz="1600" baseline="-25000" dirty="0" smtClean="0"/>
                  <a:t>i+1</a:t>
                </a:r>
                <a:r>
                  <a:rPr lang="ro-RO" sz="1600" dirty="0"/>
                  <a:t> to </a:t>
                </a:r>
                <a:r>
                  <a:rPr lang="ro-RO" sz="1600" dirty="0" smtClean="0"/>
                  <a:t>B</a:t>
                </a:r>
                <a:r>
                  <a:rPr lang="ro-RO" sz="1600" baseline="-25000" dirty="0" smtClean="0"/>
                  <a:t>i</a:t>
                </a:r>
                <a:r>
                  <a:rPr lang="ro-RO" sz="1600" baseline="-25000" dirty="0"/>
                  <a:t> </a:t>
                </a:r>
                <a:r>
                  <a:rPr lang="ro-RO" sz="1600" dirty="0" smtClean="0"/>
                  <a:t>they are sent from B</a:t>
                </a:r>
                <a:r>
                  <a:rPr lang="ro-RO" sz="1600" baseline="-25000" dirty="0" smtClean="0"/>
                  <a:t>i+2</a:t>
                </a:r>
                <a:r>
                  <a:rPr lang="ro-RO" sz="1600" dirty="0" smtClean="0"/>
                  <a:t>to B</a:t>
                </a:r>
                <a:r>
                  <a:rPr lang="ro-RO" sz="1600" baseline="-25000" dirty="0" smtClean="0"/>
                  <a:t>i+1 </a:t>
                </a:r>
                <a:r>
                  <a:rPr lang="ro-RO" sz="1600" dirty="0" smtClean="0"/>
                  <a:t>without return</a:t>
                </a:r>
                <a:r>
                  <a:rPr lang="ro-RO" sz="1600" baseline="-25000" dirty="0" smtClean="0"/>
                  <a:t>.</a:t>
                </a:r>
                <a:endParaRPr lang="ro-RO" sz="1600" dirty="0"/>
              </a:p>
              <a:p>
                <a:pPr marL="114300" indent="0">
                  <a:buNone/>
                </a:pPr>
                <a:endParaRPr lang="ro-RO" sz="1600" dirty="0"/>
              </a:p>
              <a:p>
                <a:pPr marL="114300" indent="0">
                  <a:buNone/>
                </a:pPr>
                <a:endParaRPr lang="ro-RO" sz="1600" dirty="0" smtClean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ro-RO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064896" cy="5069160"/>
              </a:xfrm>
              <a:blipFill rotWithShape="0">
                <a:blip r:embed="rId2"/>
                <a:stretch>
                  <a:fillRect t="-96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15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68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Basic rule for a valid routing algorithm: safety and liveness</a:t>
            </a:r>
          </a:p>
          <a:p>
            <a:pPr marL="114300" indent="0">
              <a:buNone/>
            </a:pPr>
            <a:endParaRPr lang="ro-RO" dirty="0" smtClean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At what do we look when designing a routing algoritm?</a:t>
            </a:r>
          </a:p>
          <a:p>
            <a:r>
              <a:rPr lang="ro-RO" dirty="0">
                <a:solidFill>
                  <a:srgbClr val="2F2B20"/>
                </a:solidFill>
                <a:ea typeface="Cambria Math" panose="02040503050406030204" pitchFamily="18" charset="0"/>
              </a:rPr>
              <a:t>w</a:t>
            </a: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hat </a:t>
            </a:r>
            <a:r>
              <a:rPr lang="ro-RO" i="1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provides</a:t>
            </a: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 safety and liveness</a:t>
            </a: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	or/and</a:t>
            </a:r>
          </a:p>
          <a:p>
            <a:r>
              <a:rPr lang="ro-RO" dirty="0">
                <a:solidFill>
                  <a:srgbClr val="2F2B20"/>
                </a:solidFill>
                <a:ea typeface="Cambria Math" panose="02040503050406030204" pitchFamily="18" charset="0"/>
              </a:rPr>
              <a:t>w</a:t>
            </a: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hat </a:t>
            </a:r>
            <a:r>
              <a:rPr lang="ro-RO" i="1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prevents</a:t>
            </a: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 safety and liveness</a:t>
            </a:r>
          </a:p>
          <a:p>
            <a:endParaRPr lang="ro-RO" dirty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Probably the most important (if not single) aspect to focus on</a:t>
            </a:r>
            <a:r>
              <a:rPr lang="ro-RO" sz="2800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: how the active subcriptions set changes dynamically at the brokers side</a:t>
            </a: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16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751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2F2B20"/>
                </a:solidFill>
                <a:latin typeface="Lucida Console" panose="020B0609040504020204" pitchFamily="49" charset="0"/>
              </a:rPr>
              <a:t>handle_message</a:t>
            </a:r>
            <a:r>
              <a:rPr lang="en-US" sz="16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(Message 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m)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if (m==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”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forward(n)”)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rgbClr val="2F2B20"/>
                </a:solidFill>
                <a:latin typeface="Lucida Console" panose="020B0609040504020204" pitchFamily="49" charset="0"/>
              </a:rPr>
              <a:t>handle_notification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(source(m),n);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if (m==</a:t>
            </a:r>
            <a:r>
              <a:rPr lang="ro-RO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”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admin(S,U)”)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	(FS,FU)=</a:t>
            </a:r>
            <a:r>
              <a:rPr lang="en-US" sz="1600" b="1" u="sng" dirty="0">
                <a:solidFill>
                  <a:srgbClr val="2F2B20"/>
                </a:solidFill>
                <a:latin typeface="Lucida Console" panose="020B0609040504020204" pitchFamily="49" charset="0"/>
              </a:rPr>
              <a:t>administer(source(m),S,U)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;			</a:t>
            </a:r>
            <a:r>
              <a:rPr lang="en-US" sz="1600" dirty="0" err="1">
                <a:solidFill>
                  <a:srgbClr val="2F2B20"/>
                </a:solidFill>
                <a:latin typeface="Lucida Console" panose="020B0609040504020204" pitchFamily="49" charset="0"/>
              </a:rPr>
              <a:t>handle_admin_message</a:t>
            </a: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(source(m),FS,FU);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Lucida Console" panose="020B0609040504020204" pitchFamily="49" charset="0"/>
              </a:rPr>
              <a:t>	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</a:rPr>
              <a:t>}</a:t>
            </a:r>
          </a:p>
          <a:p>
            <a:pPr lvl="0">
              <a:buClr>
                <a:srgbClr val="A9A57C"/>
              </a:buClr>
            </a:pPr>
            <a:r>
              <a:rPr lang="en-US" sz="2000" dirty="0">
                <a:solidFill>
                  <a:srgbClr val="2F2B20"/>
                </a:solidFill>
              </a:rPr>
              <a:t>administer() – method specific for a routing algorithm managing the local routing table; returns the sets of subscriptions (FS) and </a:t>
            </a:r>
            <a:r>
              <a:rPr lang="en-US" sz="2000" dirty="0" err="1">
                <a:solidFill>
                  <a:srgbClr val="2F2B20"/>
                </a:solidFill>
              </a:rPr>
              <a:t>unsubscriptions</a:t>
            </a:r>
            <a:r>
              <a:rPr lang="en-US" sz="2000" dirty="0">
                <a:solidFill>
                  <a:srgbClr val="2F2B20"/>
                </a:solidFill>
              </a:rPr>
              <a:t> (FU) that must be delivered to other </a:t>
            </a:r>
            <a:r>
              <a:rPr lang="en-US" sz="2000" dirty="0" smtClean="0">
                <a:solidFill>
                  <a:srgbClr val="2F2B20"/>
                </a:solidFill>
              </a:rPr>
              <a:t>brokers</a:t>
            </a:r>
            <a:endParaRPr lang="ro-RO" sz="2000" dirty="0" smtClean="0">
              <a:solidFill>
                <a:srgbClr val="2F2B20"/>
              </a:solidFill>
            </a:endParaRPr>
          </a:p>
          <a:p>
            <a:pPr lvl="0">
              <a:buClr>
                <a:srgbClr val="A9A57C"/>
              </a:buClr>
            </a:pPr>
            <a:endParaRPr lang="ro-RO" sz="2000" dirty="0">
              <a:solidFill>
                <a:srgbClr val="2F2B20"/>
              </a:solidFill>
            </a:endParaRPr>
          </a:p>
          <a:p>
            <a:pPr lvl="0">
              <a:buClr>
                <a:srgbClr val="A9A57C"/>
              </a:buClr>
            </a:pPr>
            <a:r>
              <a:rPr lang="ro-RO" sz="2000" i="1" dirty="0" smtClean="0">
                <a:solidFill>
                  <a:srgbClr val="2F2B20"/>
                </a:solidFill>
              </a:rPr>
              <a:t>progress guarantee</a:t>
            </a:r>
            <a:r>
              <a:rPr lang="ro-RO" sz="2000" dirty="0" smtClean="0">
                <a:solidFill>
                  <a:srgbClr val="2F2B20"/>
                </a:solidFill>
              </a:rPr>
              <a:t>: administer should return after a finite time (a broker cannot block forever when processing a message)</a:t>
            </a:r>
            <a:endParaRPr lang="en-US" sz="20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17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26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What happens if we have multiple </a:t>
            </a:r>
            <a:r>
              <a:rPr lang="ro-RO" i="1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admin </a:t>
            </a: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messages coming from everywhere and overlapping each other in terms of affected routing table entries?</a:t>
            </a:r>
          </a:p>
          <a:p>
            <a:pPr marL="114300" indent="0">
              <a:buNone/>
            </a:pPr>
            <a:endParaRPr lang="ro-RO" dirty="0" smtClean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 smtClean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 smtClean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 smtClean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endParaRPr lang="ro-RO" dirty="0">
              <a:solidFill>
                <a:srgbClr val="2F2B20"/>
              </a:solidFill>
              <a:ea typeface="Cambria Math" panose="02040503050406030204" pitchFamily="18" charset="0"/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  <a:ea typeface="Cambria Math" panose="02040503050406030204" pitchFamily="18" charset="0"/>
              </a:rPr>
              <a:t>Let’s stop a bit, think on it, and make the life easier (or see that it actually is) ...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18</a:t>
            </a:fld>
            <a:r>
              <a:rPr lang="en-US" dirty="0" smtClean="0"/>
              <a:t>/23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38" y="2924944"/>
            <a:ext cx="3402124" cy="25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064896" cy="4997152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Focus on 2 brokers: Bi and Bj</a:t>
                </a:r>
              </a:p>
              <a:p>
                <a:pPr marL="114300" indent="0">
                  <a:buNone/>
                </a:pPr>
                <a:endParaRPr lang="ro-RO" sz="800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Bj receives messages from Bi that affect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</m:sSub>
                  </m:oMath>
                </a14:m>
                <a:endParaRPr lang="ro-RO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ro-RO" sz="800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We can ignore the effect on any other messages from other brokers when we process Bi’s input if:</a:t>
                </a:r>
              </a:p>
              <a:p>
                <a:pPr lvl="1"/>
                <a:r>
                  <a:rPr lang="ro-RO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ny 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admin, sub, unsub 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message regarding a destination D is affecting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and no other parts in the routing table concerning other destinations (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restricted change)</a:t>
                </a:r>
                <a:endParaRPr lang="ro-RO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ro-RO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he resulted routing table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ro-RO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after processing the message depends only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ro-RO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and the processed message and not on the rest of the routing table (</a:t>
                </a:r>
                <a:r>
                  <a:rPr lang="ro-RO" i="1" dirty="0" smtClean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restricted impact)</a:t>
                </a:r>
                <a:endParaRPr lang="ro-RO" dirty="0" smtClean="0">
                  <a:solidFill>
                    <a:srgbClr val="2F2B2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064896" cy="4997152"/>
              </a:xfrm>
              <a:blipFill rotWithShape="0">
                <a:blip r:embed="rId2"/>
                <a:stretch>
                  <a:fillRect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19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2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Basic routing framework</a:t>
            </a:r>
            <a:endParaRPr lang="ro-RO" dirty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Necessary routing guarantees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endParaRPr lang="ro-RO" dirty="0" smtClean="0"/>
          </a:p>
          <a:p>
            <a:pPr marL="571500" indent="-457200">
              <a:buFont typeface="+mj-lt"/>
              <a:buAutoNum type="arabicPeriod"/>
            </a:pPr>
            <a:r>
              <a:rPr lang="ro-RO" dirty="0" smtClean="0"/>
              <a:t>Routing techniques (in Part 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88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064896" cy="4997152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A9A57C"/>
                  </a:buClr>
                </a:pPr>
                <a:r>
                  <a:rPr lang="ro-RO" sz="2000" i="1" dirty="0" smtClean="0">
                    <a:solidFill>
                      <a:srgbClr val="2F2B20"/>
                    </a:solidFill>
                  </a:rPr>
                  <a:t>local invariant </a:t>
                </a:r>
                <a:r>
                  <a:rPr lang="ro-RO" sz="1600" dirty="0" smtClean="0">
                    <a:solidFill>
                      <a:srgbClr val="2F2B20"/>
                    </a:solidFill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𝐵𝑌</m:t>
                                    </m:r>
                                  </m:sub>
                                  <m:sup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box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)</a:t>
                </a:r>
                <a:r>
                  <a:rPr lang="ro-RO" sz="1600" i="1" dirty="0" smtClean="0">
                    <a:solidFill>
                      <a:srgbClr val="2F2B20"/>
                    </a:solidFill>
                  </a:rPr>
                  <a:t> </a:t>
                </a:r>
                <a:r>
                  <a:rPr lang="ro-RO" sz="2000" i="1" dirty="0" smtClean="0">
                    <a:solidFill>
                      <a:srgbClr val="2F2B20"/>
                    </a:solidFill>
                  </a:rPr>
                  <a:t>- </a:t>
                </a:r>
                <a:r>
                  <a:rPr lang="ro-RO" sz="2000" dirty="0" smtClean="0">
                    <a:solidFill>
                      <a:srgbClr val="2F2B20"/>
                    </a:solidFill>
                  </a:rPr>
                  <a:t> a client Y will receive only the notifications on which Y is interested, and immediately from the broker serving Y</a:t>
                </a:r>
              </a:p>
              <a:p>
                <a:pPr>
                  <a:buClr>
                    <a:srgbClr val="A9A57C"/>
                  </a:buClr>
                </a:pPr>
                <a:endParaRPr lang="ro-RO" sz="800" dirty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ro-RO" sz="1600" dirty="0" smtClean="0">
                    <a:solidFill>
                      <a:srgbClr val="2F2B20"/>
                    </a:solidFill>
                  </a:rPr>
                  <a:t>What about the monotone remote validity: </a:t>
                </a:r>
                <a14:m>
                  <m:oMath xmlns:m="http://schemas.openxmlformats.org/officeDocument/2006/math">
                    <m:r>
                      <a:rPr lang="ro-RO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□</m:t>
                    </m:r>
                    <m:d>
                      <m:dPr>
                        <m:begChr m:val="["/>
                        <m:endChr m:val="]"/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□[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o-RO" sz="1600" i="1" dirty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]=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2F2B20"/>
                            </a:solidFill>
                          </a:rPr>
                          <m:t>◊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□[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o-RO" sz="1600" i="1" dirty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ro-RO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ro-RO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ro-RO" sz="1600" i="1">
                                        <a:solidFill>
                                          <a:srgbClr val="2F2B2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 ? 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endParaRPr lang="ro-RO" sz="800" i="1" dirty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ro-RO" sz="1600" dirty="0" smtClean="0">
                    <a:solidFill>
                      <a:srgbClr val="2F2B20"/>
                    </a:solidFill>
                  </a:rPr>
                  <a:t>Let’s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𝐵𝑖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𝐵𝑗</m:t>
                        </m:r>
                      </m:sub>
                    </m:sSub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 the messages in transit from Bi to Bj.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endParaRPr lang="ro-RO" sz="800" dirty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,</a:t>
                </a:r>
                <a:r>
                  <a:rPr lang="ro-RO" sz="1600" dirty="0">
                    <a:solidFill>
                      <a:srgbClr val="2F2B2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𝐵𝑖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𝐵𝑗</m:t>
                        </m:r>
                      </m:sub>
                    </m:sSub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 is the state of the routing table after the effect of processing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𝐵𝑖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𝐵𝑗</m:t>
                        </m:r>
                      </m:sub>
                    </m:sSub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.</a:t>
                </a:r>
              </a:p>
              <a:p>
                <a:pPr marL="114300" indent="0">
                  <a:buClr>
                    <a:srgbClr val="A9A57C"/>
                  </a:buClr>
                  <a:buNone/>
                </a:pPr>
                <a:endParaRPr lang="ro-RO" sz="800" dirty="0" smtClean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ro-RO" sz="2000" dirty="0" smtClean="0">
                    <a:solidFill>
                      <a:srgbClr val="2F2B2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ro-RO" sz="1600" b="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□</m:t>
                    </m:r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(∆(</m:t>
                    </m:r>
                    <m:sSubSup>
                      <m:sSubSup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b>
                      <m:sup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𝐵𝑖</m:t>
                        </m:r>
                      </m:sup>
                    </m:sSubSup>
                  </m:oMath>
                </a14:m>
                <a:r>
                  <a:rPr lang="ro-RO" sz="1600" dirty="0">
                    <a:solidFill>
                      <a:srgbClr val="2F2B2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𝐵𝑖</m:t>
                        </m:r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𝐵𝑗</m:t>
                        </m:r>
                      </m:sub>
                    </m:sSub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))</a:t>
                </a:r>
                <a:r>
                  <a:rPr lang="ro-RO" sz="1600" dirty="0">
                    <a:solidFill>
                      <a:srgbClr val="2F2B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Sup>
                      <m:sSubSupPr>
                        <m:ctrlPr>
                          <a:rPr lang="ro-RO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1600" b="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ro-RO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𝐵𝑗</m:t>
                        </m:r>
                      </m:sup>
                    </m:sSubSup>
                    <m:r>
                      <a:rPr lang="ro-RO" sz="16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ro-RO" sz="1600" dirty="0" smtClean="0">
                    <a:solidFill>
                      <a:srgbClr val="2F2B20"/>
                    </a:solidFill>
                  </a:rPr>
                  <a:t> then the monotone remote validity is satisfied.</a:t>
                </a:r>
                <a:endParaRPr lang="ro-RO" sz="1600" dirty="0">
                  <a:solidFill>
                    <a:srgbClr val="2F2B20"/>
                  </a:solidFill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endParaRPr lang="ro-RO" sz="2000" dirty="0" smtClean="0">
                  <a:solidFill>
                    <a:srgbClr val="2F2B20"/>
                  </a:solidFill>
                </a:endParaRPr>
              </a:p>
              <a:p>
                <a:pPr>
                  <a:buClr>
                    <a:srgbClr val="A9A57C"/>
                  </a:buClr>
                </a:pPr>
                <a:r>
                  <a:rPr lang="ro-RO" sz="2000" i="1" dirty="0">
                    <a:solidFill>
                      <a:srgbClr val="2F2B20"/>
                    </a:solidFill>
                  </a:rPr>
                  <a:t>r</a:t>
                </a:r>
                <a:r>
                  <a:rPr lang="ro-RO" sz="2000" i="1" dirty="0" smtClean="0">
                    <a:solidFill>
                      <a:srgbClr val="2F2B20"/>
                    </a:solidFill>
                  </a:rPr>
                  <a:t>emote invariant – </a:t>
                </a:r>
                <a:r>
                  <a:rPr lang="ro-RO" sz="2000" dirty="0" smtClean="0">
                    <a:solidFill>
                      <a:srgbClr val="2F2B20"/>
                    </a:solidFill>
                  </a:rPr>
                  <a:t>after Bj has processed all </a:t>
                </a:r>
                <a:r>
                  <a:rPr lang="ro-RO" sz="2000" i="1" dirty="0" smtClean="0">
                    <a:solidFill>
                      <a:srgbClr val="2F2B20"/>
                    </a:solidFill>
                  </a:rPr>
                  <a:t>admin</a:t>
                </a:r>
                <a:r>
                  <a:rPr lang="ro-RO" sz="2000" dirty="0" smtClean="0">
                    <a:solidFill>
                      <a:srgbClr val="2F2B20"/>
                    </a:solidFill>
                  </a:rPr>
                  <a:t> messages in transit from Bi, Bj will forward to Bi at least the notifications that Bi forwards to other brokers and clients</a:t>
                </a:r>
                <a:endParaRPr lang="en-US" sz="2000" i="1" dirty="0">
                  <a:solidFill>
                    <a:srgbClr val="2F2B20"/>
                  </a:solidFill>
                </a:endParaRPr>
              </a:p>
              <a:p>
                <a:pPr marL="114300" indent="0">
                  <a:buNone/>
                </a:pPr>
                <a:endParaRPr lang="ro-RO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064896" cy="4997152"/>
              </a:xfrm>
              <a:blipFill rotWithShape="0">
                <a:blip r:embed="rId2"/>
                <a:stretch>
                  <a:fillRect t="-366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20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74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Necessary routing guarantees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o-RO" sz="2800" dirty="0" smtClean="0"/>
              <a:t>Guarantees recap:</a:t>
            </a:r>
          </a:p>
          <a:p>
            <a:pPr marL="114300" indent="0">
              <a:buNone/>
            </a:pPr>
            <a:endParaRPr lang="ro-RO" sz="2800" dirty="0" smtClean="0"/>
          </a:p>
          <a:p>
            <a:r>
              <a:rPr lang="ro-RO" sz="2800" dirty="0" smtClean="0"/>
              <a:t>Progress</a:t>
            </a:r>
          </a:p>
          <a:p>
            <a:r>
              <a:rPr lang="ro-RO" sz="2800" dirty="0" smtClean="0"/>
              <a:t>Restricted change</a:t>
            </a:r>
          </a:p>
          <a:p>
            <a:r>
              <a:rPr lang="ro-RO" sz="2800" dirty="0" smtClean="0"/>
              <a:t>Restricted impact</a:t>
            </a:r>
          </a:p>
          <a:p>
            <a:r>
              <a:rPr lang="ro-RO" sz="2800" dirty="0" smtClean="0"/>
              <a:t>Local invarant</a:t>
            </a:r>
          </a:p>
          <a:p>
            <a:r>
              <a:rPr lang="ro-RO" sz="2800" dirty="0" smtClean="0"/>
              <a:t>Remote invariant</a:t>
            </a:r>
          </a:p>
          <a:p>
            <a:endParaRPr lang="ro-RO" sz="2800" dirty="0"/>
          </a:p>
          <a:p>
            <a:pPr marL="114300" indent="0">
              <a:buNone/>
            </a:pPr>
            <a:r>
              <a:rPr lang="ro-RO" sz="2800" dirty="0" smtClean="0"/>
              <a:t>All these make a routing algorithm valid </a:t>
            </a:r>
            <a:endParaRPr lang="ro-RO" sz="1800" dirty="0" smtClean="0"/>
          </a:p>
          <a:p>
            <a:pPr marL="114300" indent="0">
              <a:buNone/>
            </a:pPr>
            <a:r>
              <a:rPr lang="ro-RO" sz="1800" dirty="0" smtClean="0"/>
              <a:t>(Note that not necessarily a valid routing algorithm does make all these are true!)</a:t>
            </a:r>
            <a:endParaRPr lang="ro-RO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21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30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techniques - Flooding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i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nit() {</a:t>
            </a:r>
          </a:p>
          <a:p>
            <a:pPr marL="114300" indent="0"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{(FT,Bi) | Bi</a:t>
            </a:r>
            <a:r>
              <a:rPr lang="ro-RO" sz="1800" dirty="0">
                <a:latin typeface="Lucida Console" panose="020B0609040504020204" pitchFamily="49" charset="0"/>
              </a:rPr>
              <a:t> ∈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 NB and </a:t>
            </a:r>
          </a:p>
          <a:p>
            <a:pPr marL="114300" indent="0"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	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     FT(n)=true for any notification n}</a:t>
            </a:r>
          </a:p>
          <a:p>
            <a:pPr marL="114300" indent="0">
              <a:buNone/>
            </a:pP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  <a:endParaRPr lang="ro-RO" sz="1800" dirty="0" smtClean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ro-RO" sz="1800" dirty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administer(source(m),S,U)</a:t>
            </a:r>
            <a:endParaRPr lang="ro-RO" sz="1800" dirty="0" smtClean="0">
              <a:solidFill>
                <a:srgbClr val="2F2B20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begin {</a:t>
            </a:r>
          </a:p>
          <a:p>
            <a:pPr marL="114300" indent="0">
              <a:buNone/>
            </a:pP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T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T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latin typeface="Lucida Console" panose="020B0609040504020204" pitchFamily="49" charset="0"/>
              </a:rPr>
              <a:t>∪ {(F,source(m))|F ∈ S};</a:t>
            </a:r>
          </a:p>
          <a:p>
            <a:pPr marL="114300" indent="0">
              <a:buNone/>
            </a:pPr>
            <a:r>
              <a:rPr lang="ro-RO" sz="1800" dirty="0">
                <a:latin typeface="Lucida Console" panose="020B0609040504020204" pitchFamily="49" charset="0"/>
              </a:rPr>
              <a:t>	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800" baseline="-250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= </a:t>
            </a:r>
            <a:r>
              <a:rPr lang="ro-RO" sz="1800" dirty="0">
                <a:solidFill>
                  <a:srgbClr val="2F2B20"/>
                </a:solidFill>
                <a:latin typeface="Lucida Console" panose="020B0609040504020204" pitchFamily="49" charset="0"/>
              </a:rPr>
              <a:t>T</a:t>
            </a:r>
            <a:r>
              <a:rPr lang="ro-RO" sz="1800" baseline="-25000" dirty="0">
                <a:solidFill>
                  <a:srgbClr val="2F2B20"/>
                </a:solidFill>
                <a:latin typeface="Lucida Console" panose="020B0609040504020204" pitchFamily="49" charset="0"/>
              </a:rPr>
              <a:t>B </a:t>
            </a:r>
            <a:r>
              <a:rPr lang="ro-RO" sz="1800" dirty="0" smtClean="0">
                <a:latin typeface="Lucida Console" panose="020B0609040504020204" pitchFamily="49" charset="0"/>
              </a:rPr>
              <a:t>\ </a:t>
            </a:r>
            <a:r>
              <a:rPr lang="ro-RO" sz="1800" dirty="0">
                <a:latin typeface="Lucida Console" panose="020B0609040504020204" pitchFamily="49" charset="0"/>
              </a:rPr>
              <a:t>{(F,source(m))|F ∈ </a:t>
            </a:r>
            <a:r>
              <a:rPr lang="ro-RO" sz="1800" dirty="0" smtClean="0">
                <a:latin typeface="Lucida Console" panose="020B0609040504020204" pitchFamily="49" charset="0"/>
              </a:rPr>
              <a:t>U};</a:t>
            </a:r>
          </a:p>
          <a:p>
            <a:pPr marL="114300" indent="0">
              <a:buNone/>
            </a:pPr>
            <a:r>
              <a:rPr lang="ro-RO" sz="1800" dirty="0">
                <a:latin typeface="Lucida Console" panose="020B0609040504020204" pitchFamily="49" charset="0"/>
              </a:rPr>
              <a:t>	</a:t>
            </a:r>
            <a:r>
              <a:rPr lang="ro-RO" sz="1800" dirty="0" smtClean="0">
                <a:latin typeface="Lucida Console" panose="020B0609040504020204" pitchFamily="49" charset="0"/>
              </a:rPr>
              <a:t>return (</a:t>
            </a:r>
            <a:r>
              <a:rPr lang="el-GR" sz="1800" dirty="0" smtClean="0">
                <a:latin typeface="Lucida Console" panose="020B0609040504020204" pitchFamily="49" charset="0"/>
              </a:rPr>
              <a:t>φ</a:t>
            </a:r>
            <a:r>
              <a:rPr lang="ro-RO" sz="1800" dirty="0" smtClean="0">
                <a:latin typeface="Lucida Console" panose="020B0609040504020204" pitchFamily="49" charset="0"/>
              </a:rPr>
              <a:t>,</a:t>
            </a:r>
            <a:r>
              <a:rPr lang="el-GR" sz="1800" dirty="0" smtClean="0">
                <a:latin typeface="Lucida Console" panose="020B0609040504020204" pitchFamily="49" charset="0"/>
              </a:rPr>
              <a:t>φ</a:t>
            </a:r>
            <a:r>
              <a:rPr lang="ro-RO" sz="1800" dirty="0" smtClean="0">
                <a:latin typeface="Lucida Console" panose="020B0609040504020204" pitchFamily="49" charset="0"/>
              </a:rPr>
              <a:t>);</a:t>
            </a:r>
          </a:p>
          <a:p>
            <a:pPr marL="114300" indent="0">
              <a:buNone/>
            </a:pPr>
            <a:r>
              <a:rPr lang="ro-RO" sz="18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}</a:t>
            </a:r>
          </a:p>
          <a:p>
            <a:pPr marL="114300" indent="0">
              <a:buNone/>
            </a:pPr>
            <a:r>
              <a:rPr lang="ro-RO" sz="1600" dirty="0" smtClean="0">
                <a:solidFill>
                  <a:srgbClr val="2F2B20"/>
                </a:solidFill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22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21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Basic routing techniques -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9971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o-RO" dirty="0">
                <a:solidFill>
                  <a:srgbClr val="2F2B20"/>
                </a:solidFill>
              </a:rPr>
              <a:t>In the initial setting the broker B has a routing table including an </a:t>
            </a:r>
            <a:r>
              <a:rPr lang="ro-RO" i="1" dirty="0">
                <a:solidFill>
                  <a:srgbClr val="2F2B20"/>
                </a:solidFill>
              </a:rPr>
              <a:t>universal match filter </a:t>
            </a:r>
            <a:r>
              <a:rPr lang="ro-RO" dirty="0">
                <a:solidFill>
                  <a:srgbClr val="2F2B20"/>
                </a:solidFill>
              </a:rPr>
              <a:t>FT</a:t>
            </a:r>
            <a:r>
              <a:rPr lang="ro-RO" i="1" dirty="0">
                <a:solidFill>
                  <a:srgbClr val="2F2B20"/>
                </a:solidFill>
              </a:rPr>
              <a:t> </a:t>
            </a:r>
            <a:r>
              <a:rPr lang="ro-RO" dirty="0">
                <a:solidFill>
                  <a:srgbClr val="2F2B20"/>
                </a:solidFill>
              </a:rPr>
              <a:t>that is registered to deliver </a:t>
            </a:r>
            <a:r>
              <a:rPr lang="ro-RO" dirty="0" smtClean="0">
                <a:solidFill>
                  <a:srgbClr val="2F2B20"/>
                </a:solidFill>
              </a:rPr>
              <a:t>notifications to </a:t>
            </a:r>
            <a:r>
              <a:rPr lang="ro-RO" dirty="0">
                <a:solidFill>
                  <a:srgbClr val="2F2B20"/>
                </a:solidFill>
              </a:rPr>
              <a:t>any neighbour broker in NB</a:t>
            </a:r>
            <a:r>
              <a:rPr lang="ro-RO" dirty="0" smtClean="0">
                <a:solidFill>
                  <a:srgbClr val="2F2B20"/>
                </a:solidFill>
              </a:rPr>
              <a:t>.</a:t>
            </a:r>
          </a:p>
          <a:p>
            <a:pPr marL="114300" indent="0">
              <a:buNone/>
            </a:pPr>
            <a:endParaRPr lang="ro-RO" sz="10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</a:rPr>
              <a:t>The broker B than simply processes subscribe and unsubscribe requests by adding and removing filters registered </a:t>
            </a:r>
            <a:r>
              <a:rPr lang="ro-RO" i="1" dirty="0" smtClean="0">
                <a:solidFill>
                  <a:srgbClr val="2F2B20"/>
                </a:solidFill>
              </a:rPr>
              <a:t>exclusively </a:t>
            </a:r>
            <a:r>
              <a:rPr lang="ro-RO" dirty="0" smtClean="0">
                <a:solidFill>
                  <a:srgbClr val="2F2B20"/>
                </a:solidFill>
              </a:rPr>
              <a:t>with end clients destination.</a:t>
            </a:r>
          </a:p>
          <a:p>
            <a:pPr marL="114300" indent="0">
              <a:buNone/>
            </a:pPr>
            <a:endParaRPr lang="ro-RO" sz="10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</a:rPr>
              <a:t>No </a:t>
            </a:r>
            <a:r>
              <a:rPr lang="ro-RO" i="1" dirty="0" smtClean="0">
                <a:solidFill>
                  <a:srgbClr val="2F2B20"/>
                </a:solidFill>
              </a:rPr>
              <a:t>admin </a:t>
            </a:r>
            <a:r>
              <a:rPr lang="ro-RO" dirty="0" smtClean="0">
                <a:solidFill>
                  <a:srgbClr val="2F2B20"/>
                </a:solidFill>
              </a:rPr>
              <a:t>messages are exchanged with subscriptions and unsubscriptions to be delivered to other brokers.</a:t>
            </a:r>
          </a:p>
          <a:p>
            <a:pPr marL="114300" indent="0">
              <a:buNone/>
            </a:pPr>
            <a:endParaRPr lang="ro-RO" sz="10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ro-RO" dirty="0" smtClean="0">
                <a:solidFill>
                  <a:srgbClr val="2F2B20"/>
                </a:solidFill>
              </a:rPr>
              <a:t>A notification gets everywhere, being </a:t>
            </a:r>
            <a:r>
              <a:rPr lang="ro-RO" i="1" dirty="0" smtClean="0">
                <a:solidFill>
                  <a:srgbClr val="2F2B20"/>
                </a:solidFill>
              </a:rPr>
              <a:t>flooded </a:t>
            </a:r>
            <a:r>
              <a:rPr lang="ro-RO" dirty="0" smtClean="0">
                <a:solidFill>
                  <a:srgbClr val="2F2B20"/>
                </a:solidFill>
              </a:rPr>
              <a:t>in the broker network.</a:t>
            </a:r>
            <a:endParaRPr lang="ro-RO" dirty="0">
              <a:solidFill>
                <a:srgbClr val="2F2B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23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o-RO" dirty="0" smtClean="0"/>
              <a:t>Model: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B1 – Bn : acyclically connected brokers</a:t>
            </a:r>
          </a:p>
          <a:p>
            <a:r>
              <a:rPr lang="ro-RO" dirty="0" smtClean="0"/>
              <a:t>LBi : The local clients of broker Bi</a:t>
            </a:r>
          </a:p>
          <a:p>
            <a:r>
              <a:rPr lang="ro-RO" dirty="0" smtClean="0"/>
              <a:t>NBi : The neighbor brokers of broker Bi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3</a:t>
            </a:fld>
            <a:r>
              <a:rPr lang="en-US" dirty="0" smtClean="0"/>
              <a:t>/23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84000"/>
            <a:ext cx="4638675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38" y="1584000"/>
            <a:ext cx="4848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o-RO" dirty="0" smtClean="0"/>
              <a:t>Assumptions (for now):</a:t>
            </a:r>
          </a:p>
          <a:p>
            <a:pPr marL="114300" indent="0">
              <a:buNone/>
            </a:pPr>
            <a:endParaRPr lang="ro-RO" dirty="0" smtClean="0"/>
          </a:p>
          <a:p>
            <a:r>
              <a:rPr lang="ro-RO" dirty="0" smtClean="0"/>
              <a:t>Static topology:</a:t>
            </a:r>
          </a:p>
          <a:p>
            <a:pPr lvl="1"/>
            <a:r>
              <a:rPr lang="ro-RO" dirty="0" smtClean="0"/>
              <a:t>no client joins/leaves/movements between broker local groups</a:t>
            </a:r>
          </a:p>
          <a:p>
            <a:pPr lvl="1"/>
            <a:r>
              <a:rPr lang="ro-RO" dirty="0"/>
              <a:t>n</a:t>
            </a:r>
            <a:r>
              <a:rPr lang="ro-RO" dirty="0" smtClean="0"/>
              <a:t>o broker joins/leaves/changes of links</a:t>
            </a:r>
          </a:p>
          <a:p>
            <a:pPr marL="411480" lvl="1" indent="0">
              <a:buNone/>
            </a:pPr>
            <a:endParaRPr lang="ro-RO" dirty="0" smtClean="0"/>
          </a:p>
          <a:p>
            <a:r>
              <a:rPr lang="ro-RO" dirty="0" smtClean="0"/>
              <a:t>Every broker uses a synchronization primitive (e.g., a conditional mutex or semaphore) to ensure atomicity of concurrent calls when handling received messages</a:t>
            </a:r>
          </a:p>
          <a:p>
            <a:pPr marL="114300" indent="0">
              <a:buNone/>
            </a:pPr>
            <a:endParaRPr lang="ro-RO" dirty="0" smtClean="0"/>
          </a:p>
          <a:p>
            <a:r>
              <a:rPr lang="ro-RO" dirty="0" smtClean="0"/>
              <a:t>Messages are received and processed individually (not batched) in the order sent, are not lost, and their delay is finite</a:t>
            </a:r>
          </a:p>
          <a:p>
            <a:pPr marL="114300" indent="0">
              <a:buNone/>
            </a:pPr>
            <a:endParaRPr lang="ro-RO" dirty="0" smtClean="0"/>
          </a:p>
          <a:p>
            <a:r>
              <a:rPr lang="ro-RO" dirty="0" smtClean="0"/>
              <a:t>Brokers don’t fail (... </a:t>
            </a:r>
            <a:r>
              <a:rPr lang="ro-RO" dirty="0"/>
              <a:t>f</a:t>
            </a:r>
            <a:r>
              <a:rPr lang="ro-RO" dirty="0" smtClean="0"/>
              <a:t>or now)</a:t>
            </a: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4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82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</a:t>
            </a:r>
            <a:r>
              <a:rPr lang="ro-RO" dirty="0"/>
              <a:t>routing framework </a:t>
            </a:r>
            <a:r>
              <a:rPr lang="ro-RO" sz="1800" dirty="0"/>
              <a:t>(based on Muhl et al. – 2006)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ContentBasedRouting_main() {</a:t>
            </a:r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	init(TB,sync);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forall(C in LB) init(QC);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while(true) {</a:t>
            </a:r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		wait_for_messages();</a:t>
            </a:r>
            <a:r>
              <a:rPr lang="ro-RO" dirty="0">
                <a:latin typeface="Lucida Console" panose="020B0609040504020204" pitchFamily="49" charset="0"/>
              </a:rPr>
              <a:t>	</a:t>
            </a:r>
            <a:endParaRPr lang="ro-RO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	synchronized(sync){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		m=fair_get_message();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		handle_message(m);</a:t>
            </a:r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		}	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}</a:t>
            </a:r>
          </a:p>
          <a:p>
            <a:pPr marL="114300" indent="0">
              <a:buNone/>
            </a:pPr>
            <a:r>
              <a:rPr lang="ro-RO" dirty="0" smtClean="0"/>
              <a:t>}</a:t>
            </a:r>
          </a:p>
          <a:p>
            <a:pPr marL="114300" indent="0">
              <a:buNone/>
            </a:pPr>
            <a:endParaRPr lang="ro-RO" dirty="0"/>
          </a:p>
          <a:p>
            <a:r>
              <a:rPr lang="ro-RO" dirty="0" smtClean="0"/>
              <a:t>TB – the routing table of broker B; array of pairs (F,D) where F is a subscription (filter) and D a destination in LB or NB</a:t>
            </a:r>
          </a:p>
          <a:p>
            <a:r>
              <a:rPr lang="ro-RO" dirty="0" smtClean="0"/>
              <a:t>QC – a notification delivery queue for a client C</a:t>
            </a:r>
          </a:p>
          <a:p>
            <a:r>
              <a:rPr lang="ro-RO" dirty="0"/>
              <a:t>w</a:t>
            </a:r>
            <a:r>
              <a:rPr lang="ro-RO" dirty="0" smtClean="0"/>
              <a:t>ait_for_messages() – waits until </a:t>
            </a:r>
            <a:r>
              <a:rPr lang="ro-RO" i="1" dirty="0" smtClean="0"/>
              <a:t>some </a:t>
            </a:r>
            <a:r>
              <a:rPr lang="ro-RO" dirty="0" smtClean="0"/>
              <a:t>messages are received (multiple messages can be received from different sources)</a:t>
            </a:r>
          </a:p>
          <a:p>
            <a:r>
              <a:rPr lang="ro-RO" dirty="0"/>
              <a:t>f</a:t>
            </a:r>
            <a:r>
              <a:rPr lang="ro-RO" dirty="0" smtClean="0"/>
              <a:t>air_get_message() – a balanced selector that extracts one message from one of the possible sources</a:t>
            </a:r>
            <a:endParaRPr lang="ro-RO" dirty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5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68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handle_message</a:t>
            </a:r>
            <a:r>
              <a:rPr lang="en-US" dirty="0" smtClean="0">
                <a:latin typeface="Lucida Console" panose="020B0609040504020204" pitchFamily="49" charset="0"/>
              </a:rPr>
              <a:t>(Message m) {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if (m==</a:t>
            </a:r>
            <a:r>
              <a:rPr lang="ro-RO" dirty="0" smtClean="0">
                <a:latin typeface="Lucida Console" panose="020B0609040504020204" pitchFamily="49" charset="0"/>
              </a:rPr>
              <a:t>”</a:t>
            </a:r>
            <a:r>
              <a:rPr lang="en-US" dirty="0" smtClean="0">
                <a:latin typeface="Lucida Console" panose="020B0609040504020204" pitchFamily="49" charset="0"/>
              </a:rPr>
              <a:t>forward(n)”) {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</a:t>
            </a:r>
            <a:r>
              <a:rPr lang="en-US" dirty="0" err="1" smtClean="0">
                <a:latin typeface="Lucida Console" panose="020B0609040504020204" pitchFamily="49" charset="0"/>
              </a:rPr>
              <a:t>handle_notification</a:t>
            </a:r>
            <a:r>
              <a:rPr lang="en-US" dirty="0" smtClean="0">
                <a:latin typeface="Lucida Console" panose="020B0609040504020204" pitchFamily="49" charset="0"/>
              </a:rPr>
              <a:t>(source(m),n);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if (m==</a:t>
            </a:r>
            <a:r>
              <a:rPr lang="ro-RO" dirty="0" smtClean="0">
                <a:latin typeface="Lucida Console" panose="020B0609040504020204" pitchFamily="49" charset="0"/>
              </a:rPr>
              <a:t>”</a:t>
            </a:r>
            <a:r>
              <a:rPr lang="en-US" dirty="0" smtClean="0">
                <a:latin typeface="Lucida Console" panose="020B0609040504020204" pitchFamily="49" charset="0"/>
              </a:rPr>
              <a:t>admin(S,U)”) {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(FS,FU)=administer(source(m),S,U);			</a:t>
            </a:r>
            <a:r>
              <a:rPr lang="en-US" dirty="0" err="1" smtClean="0">
                <a:latin typeface="Lucida Console" panose="020B0609040504020204" pitchFamily="49" charset="0"/>
              </a:rPr>
              <a:t>handle_admin_message</a:t>
            </a:r>
            <a:r>
              <a:rPr lang="en-US" dirty="0" smtClean="0">
                <a:latin typeface="Lucida Console" panose="020B0609040504020204" pitchFamily="49" charset="0"/>
              </a:rPr>
              <a:t>(source(m),FS,FU);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n – notification for a client</a:t>
            </a:r>
          </a:p>
          <a:p>
            <a:r>
              <a:rPr lang="en-US" dirty="0" smtClean="0"/>
              <a:t>S – set of subscriptions</a:t>
            </a:r>
          </a:p>
          <a:p>
            <a:r>
              <a:rPr lang="en-US" dirty="0" smtClean="0"/>
              <a:t>U – set of </a:t>
            </a:r>
            <a:r>
              <a:rPr lang="en-US" dirty="0" err="1" smtClean="0"/>
              <a:t>unsubscriptions</a:t>
            </a:r>
            <a:endParaRPr lang="en-US" dirty="0" smtClean="0"/>
          </a:p>
          <a:p>
            <a:r>
              <a:rPr lang="en-US" dirty="0" smtClean="0"/>
              <a:t>administer() – method specific for a routing algorithm managing the local routing table; returns the sets of subscriptions (FS) and </a:t>
            </a:r>
            <a:r>
              <a:rPr lang="en-US" dirty="0" err="1" smtClean="0"/>
              <a:t>unsubscriptions</a:t>
            </a:r>
            <a:r>
              <a:rPr lang="en-US" dirty="0" smtClean="0"/>
              <a:t> (FU) that must be delivered to other brokers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6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48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handle_notification</a:t>
            </a:r>
            <a:r>
              <a:rPr lang="en-US" dirty="0" smtClean="0">
                <a:latin typeface="Lucida Console" panose="020B0609040504020204" pitchFamily="49" charset="0"/>
              </a:rPr>
              <a:t>(Node D, Notification n) {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matching_nodes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ro-RO" dirty="0" smtClean="0">
                <a:latin typeface="Lucida Console" panose="020B0609040504020204" pitchFamily="49" charset="0"/>
              </a:rPr>
              <a:t>destinations(</a:t>
            </a:r>
            <a:r>
              <a:rPr lang="en-US" dirty="0" smtClean="0">
                <a:latin typeface="Lucida Console" panose="020B0609040504020204" pitchFamily="49" charset="0"/>
              </a:rPr>
              <a:t>match(</a:t>
            </a:r>
            <a:r>
              <a:rPr lang="en-US" dirty="0" err="1" smtClean="0">
                <a:latin typeface="Lucida Console" panose="020B0609040504020204" pitchFamily="49" charset="0"/>
              </a:rPr>
              <a:t>FB,n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ro-RO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forall</a:t>
            </a:r>
            <a:r>
              <a:rPr lang="en-US" dirty="0" smtClean="0">
                <a:latin typeface="Lucida Console" panose="020B0609040504020204" pitchFamily="49" charset="0"/>
              </a:rPr>
              <a:t>(Bi in </a:t>
            </a:r>
            <a:r>
              <a:rPr lang="ro-RO" dirty="0" smtClean="0">
                <a:latin typeface="Lucida Console" panose="020B0609040504020204" pitchFamily="49" charset="0"/>
              </a:rPr>
              <a:t>((</a:t>
            </a:r>
            <a:r>
              <a:rPr lang="en-US" dirty="0" err="1" smtClean="0">
                <a:latin typeface="Lucida Console" panose="020B0609040504020204" pitchFamily="49" charset="0"/>
              </a:rPr>
              <a:t>matching_nodes</a:t>
            </a:r>
            <a:r>
              <a:rPr lang="en-US" dirty="0" smtClean="0">
                <a:latin typeface="Lucida Console" panose="020B0609040504020204" pitchFamily="49" charset="0"/>
              </a:rPr>
              <a:t>-{D}</a:t>
            </a:r>
            <a:r>
              <a:rPr lang="ro-RO" dirty="0" smtClean="0">
                <a:latin typeface="Lucida Console" panose="020B0609040504020204" pitchFamily="49" charset="0"/>
              </a:rPr>
              <a:t>) ∩ NB)</a:t>
            </a:r>
            <a:r>
              <a:rPr lang="en-US" dirty="0" smtClean="0">
                <a:latin typeface="Lucida Console" panose="020B0609040504020204" pitchFamily="49" charset="0"/>
              </a:rPr>
              <a:t>) {</a:t>
            </a: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send(Bi,</a:t>
            </a:r>
            <a:r>
              <a:rPr lang="ro-RO" dirty="0" smtClean="0">
                <a:latin typeface="Lucida Console" panose="020B0609040504020204" pitchFamily="49" charset="0"/>
              </a:rPr>
              <a:t>”</a:t>
            </a:r>
            <a:r>
              <a:rPr lang="en-US" dirty="0" smtClean="0">
                <a:latin typeface="Lucida Console" panose="020B0609040504020204" pitchFamily="49" charset="0"/>
              </a:rPr>
              <a:t>forward(n)”)</a:t>
            </a:r>
            <a:r>
              <a:rPr lang="ro-RO" dirty="0" smtClean="0">
                <a:latin typeface="Lucida Console" panose="020B0609040504020204" pitchFamily="49" charset="0"/>
              </a:rPr>
              <a:t>;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	forall(C in (matching_nodes ∩ LB)) {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	notify(C,n);</a:t>
            </a:r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	}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ro-RO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r>
              <a:rPr lang="ro-RO" dirty="0" smtClean="0">
                <a:latin typeface="Lucida Console" panose="020B0609040504020204" pitchFamily="49" charset="0"/>
              </a:rPr>
              <a:t>notify(Client C, Notification n){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	</a:t>
            </a:r>
            <a:r>
              <a:rPr lang="ro-RO" dirty="0" smtClean="0">
                <a:latin typeface="Lucida Console" panose="020B0609040504020204" pitchFamily="49" charset="0"/>
              </a:rPr>
              <a:t>QC = append(QC,n);</a:t>
            </a:r>
          </a:p>
          <a:p>
            <a:pPr marL="114300" indent="0">
              <a:buNone/>
            </a:pPr>
            <a:r>
              <a:rPr lang="ro-RO" dirty="0">
                <a:latin typeface="Lucida Console" panose="020B0609040504020204" pitchFamily="49" charset="0"/>
              </a:rPr>
              <a:t>}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ro-RO" dirty="0" smtClean="0"/>
              <a:t>FB – the set of subscriptions (filters) stored at broker B</a:t>
            </a:r>
          </a:p>
          <a:p>
            <a:r>
              <a:rPr lang="ro-RO" dirty="0" smtClean="0"/>
              <a:t>match(FB,n) – matching function returning ids of matching neighbor brokers and clients</a:t>
            </a:r>
          </a:p>
          <a:p>
            <a:r>
              <a:rPr lang="ro-RO" dirty="0"/>
              <a:t>n</a:t>
            </a:r>
            <a:r>
              <a:rPr lang="ro-RO" dirty="0" smtClean="0"/>
              <a:t>otify() – the function handling client notification; can be extended to actually empty the queue and send at appropriate times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7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43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o-RO" sz="2000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ro-RO" sz="2000" dirty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handle_</a:t>
            </a:r>
            <a:r>
              <a:rPr lang="ro-RO" sz="2000" dirty="0" smtClean="0">
                <a:latin typeface="Lucida Console" panose="020B0609040504020204" pitchFamily="49" charset="0"/>
              </a:rPr>
              <a:t>admin_message</a:t>
            </a:r>
            <a:r>
              <a:rPr lang="en-US" sz="2000" dirty="0" smtClean="0">
                <a:latin typeface="Lucida Console" panose="020B0609040504020204" pitchFamily="49" charset="0"/>
              </a:rPr>
              <a:t>(Node D, </a:t>
            </a:r>
            <a:r>
              <a:rPr lang="ro-RO" sz="2000" dirty="0" smtClean="0">
                <a:latin typeface="Lucida Console" panose="020B0609040504020204" pitchFamily="49" charset="0"/>
              </a:rPr>
              <a:t>Set FS, Set FU</a:t>
            </a:r>
            <a:r>
              <a:rPr lang="en-US" sz="2000" dirty="0" smtClean="0">
                <a:latin typeface="Lucida Console" panose="020B0609040504020204" pitchFamily="49" charset="0"/>
              </a:rPr>
              <a:t>) {</a:t>
            </a:r>
          </a:p>
          <a:p>
            <a:pPr marL="114300" indent="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forall(H in NB-{D}){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	S = {F|(F,H) in FS};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	U = {F|(F,H) in FU};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	if (S!=</a:t>
            </a:r>
            <a:r>
              <a:rPr lang="el-GR" sz="2000" dirty="0" smtClean="0">
                <a:latin typeface="Lucida Console" panose="020B0609040504020204" pitchFamily="49" charset="0"/>
              </a:rPr>
              <a:t>Φ</a:t>
            </a:r>
            <a:r>
              <a:rPr lang="ro-RO" sz="2000" dirty="0" smtClean="0">
                <a:latin typeface="Lucida Console" panose="020B0609040504020204" pitchFamily="49" charset="0"/>
              </a:rPr>
              <a:t> || U!=</a:t>
            </a:r>
            <a:r>
              <a:rPr lang="el-GR" sz="2000" dirty="0" smtClean="0">
                <a:latin typeface="Lucida Console" panose="020B0609040504020204" pitchFamily="49" charset="0"/>
              </a:rPr>
              <a:t>Φ</a:t>
            </a:r>
            <a:r>
              <a:rPr lang="ro-RO" sz="2000" dirty="0" smtClean="0">
                <a:latin typeface="Lucida Console" panose="020B0609040504020204" pitchFamily="49" charset="0"/>
              </a:rPr>
              <a:t>) {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		send(H,”admin(S,U)”);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	}</a:t>
            </a:r>
          </a:p>
          <a:p>
            <a:pPr marL="114300" indent="0">
              <a:buNone/>
            </a:pPr>
            <a:r>
              <a:rPr lang="ro-RO" sz="2000" dirty="0" smtClean="0">
                <a:latin typeface="Lucida Console" panose="020B0609040504020204" pitchFamily="49" charset="0"/>
              </a:rPr>
              <a:t>	}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2000" dirty="0" smtClean="0"/>
              <a:t>}</a:t>
            </a:r>
            <a:endParaRPr lang="ro-RO" sz="2000" dirty="0" smtClean="0"/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8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08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Basic routing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s</a:t>
            </a:r>
            <a:r>
              <a:rPr lang="ro-RO" sz="2000" dirty="0" smtClean="0">
                <a:latin typeface="Lucida Console" panose="020B0609040504020204" pitchFamily="49" charset="0"/>
              </a:rPr>
              <a:t>ynchronized pub(Client C, Notification n){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handle_notification(C,n);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}</a:t>
            </a:r>
            <a:endParaRPr lang="ro-RO" sz="2000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ro-RO" sz="2000" dirty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s</a:t>
            </a:r>
            <a:r>
              <a:rPr lang="ro-RO" sz="2000" dirty="0" smtClean="0">
                <a:latin typeface="Lucida Console" panose="020B0609040504020204" pitchFamily="49" charset="0"/>
              </a:rPr>
              <a:t>ynchronized sub(Client C, Subscription F){</a:t>
            </a:r>
          </a:p>
          <a:p>
            <a:pPr marL="114300" indent="0">
              <a:buNone/>
            </a:pPr>
            <a:r>
              <a:rPr lang="ro-RO" sz="2000" dirty="0" smtClean="0">
                <a:latin typeface="Lucida Console" panose="020B0609040504020204" pitchFamily="49" charset="0"/>
              </a:rPr>
              <a:t>	(FS,FU)=administer(C,{F},</a:t>
            </a:r>
            <a:r>
              <a:rPr lang="el-GR" sz="2000" dirty="0" smtClean="0">
                <a:latin typeface="Lucida Console" panose="020B0609040504020204" pitchFamily="49" charset="0"/>
              </a:rPr>
              <a:t>Φ</a:t>
            </a:r>
            <a:r>
              <a:rPr lang="ro-RO" sz="2000" dirty="0" smtClean="0">
                <a:latin typeface="Lucida Console" panose="020B0609040504020204" pitchFamily="49" charset="0"/>
              </a:rPr>
              <a:t>);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</a:t>
            </a:r>
            <a:r>
              <a:rPr lang="ro-RO" sz="2000" dirty="0" smtClean="0">
                <a:latin typeface="Lucida Console" panose="020B0609040504020204" pitchFamily="49" charset="0"/>
              </a:rPr>
              <a:t>handle_admin_message(C,FS,FU);</a:t>
            </a:r>
          </a:p>
          <a:p>
            <a:pPr marL="114300" indent="0">
              <a:buNone/>
            </a:pPr>
            <a:r>
              <a:rPr lang="ro-RO" sz="2000" dirty="0" smtClean="0">
                <a:latin typeface="Lucida Console" panose="020B0609040504020204" pitchFamily="49" charset="0"/>
              </a:rPr>
              <a:t>}</a:t>
            </a:r>
          </a:p>
          <a:p>
            <a:pPr marL="114300" indent="0">
              <a:buNone/>
            </a:pPr>
            <a:endParaRPr lang="ro-RO" sz="2000" dirty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s</a:t>
            </a:r>
            <a:r>
              <a:rPr lang="ro-RO" sz="2000" dirty="0" smtClean="0">
                <a:latin typeface="Lucida Console" panose="020B0609040504020204" pitchFamily="49" charset="0"/>
              </a:rPr>
              <a:t>ynchronized unsub(Client C, Unsubscription F){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(FS,FU)=</a:t>
            </a:r>
            <a:r>
              <a:rPr lang="ro-RO" sz="2000" dirty="0" smtClean="0">
                <a:latin typeface="Lucida Console" panose="020B0609040504020204" pitchFamily="49" charset="0"/>
              </a:rPr>
              <a:t>administer(C,</a:t>
            </a:r>
            <a:r>
              <a:rPr lang="el-GR" sz="2000" dirty="0" smtClean="0">
                <a:latin typeface="Lucida Console" panose="020B0609040504020204" pitchFamily="49" charset="0"/>
              </a:rPr>
              <a:t>Φ</a:t>
            </a:r>
            <a:r>
              <a:rPr lang="ro-RO" sz="2000" dirty="0" smtClean="0">
                <a:latin typeface="Lucida Console" panose="020B0609040504020204" pitchFamily="49" charset="0"/>
              </a:rPr>
              <a:t>,{</a:t>
            </a:r>
            <a:r>
              <a:rPr lang="ro-RO" sz="2000" dirty="0">
                <a:latin typeface="Lucida Console" panose="020B0609040504020204" pitchFamily="49" charset="0"/>
              </a:rPr>
              <a:t>F</a:t>
            </a:r>
            <a:r>
              <a:rPr lang="ro-RO" sz="2000" dirty="0" smtClean="0">
                <a:latin typeface="Lucida Console" panose="020B0609040504020204" pitchFamily="49" charset="0"/>
              </a:rPr>
              <a:t>});</a:t>
            </a:r>
            <a:endParaRPr lang="ro-RO" sz="2000" dirty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	handle_admin_message(C,FS,FU</a:t>
            </a:r>
            <a:r>
              <a:rPr lang="ro-RO" sz="2000" dirty="0" smtClean="0">
                <a:latin typeface="Lucida Console" panose="020B0609040504020204" pitchFamily="49" charset="0"/>
              </a:rPr>
              <a:t>);</a:t>
            </a:r>
          </a:p>
          <a:p>
            <a:pPr marL="114300" indent="0">
              <a:buNone/>
            </a:pPr>
            <a:r>
              <a:rPr lang="ro-RO" sz="2000" dirty="0">
                <a:latin typeface="Lucida Console" panose="020B0609040504020204" pitchFamily="49" charset="0"/>
              </a:rPr>
              <a:t>}</a:t>
            </a:r>
            <a:endParaRPr lang="ro-RO" sz="2000" dirty="0" smtClean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ro-RO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11F-5A82-45B0-B015-D45162CF22AC}" type="slidenum">
              <a:rPr lang="ro-RO" smtClean="0"/>
              <a:pPr/>
              <a:t>9</a:t>
            </a:fld>
            <a:r>
              <a:rPr lang="en-US" dirty="0" smtClean="0"/>
              <a:t>/23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63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77477</TotalTime>
  <Words>616</Words>
  <Application>Microsoft Office PowerPoint</Application>
  <PresentationFormat>On-screen Show (4:3)</PresentationFormat>
  <Paragraphs>314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Lucida Console</vt:lpstr>
      <vt:lpstr>Adjacency</vt:lpstr>
      <vt:lpstr>Event Based Systems Routing in Publish/Subscribe I</vt:lpstr>
      <vt:lpstr>Contents</vt:lpstr>
      <vt:lpstr>Basic routing framework</vt:lpstr>
      <vt:lpstr>Basic routing framework</vt:lpstr>
      <vt:lpstr>Basic routing framework (based on Muhl et al. – 2006)</vt:lpstr>
      <vt:lpstr>Basic routing framework</vt:lpstr>
      <vt:lpstr>Basic routing framework</vt:lpstr>
      <vt:lpstr>Basic routing framework</vt:lpstr>
      <vt:lpstr>Basic routing framework</vt:lpstr>
      <vt:lpstr>Basic routing framework</vt:lpstr>
      <vt:lpstr>Basic routing framework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Necessary routing guarantees</vt:lpstr>
      <vt:lpstr>Basic routing techniques - Flooding</vt:lpstr>
      <vt:lpstr>Basic routing techniques - Flooding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</dc:creator>
  <cp:lastModifiedBy>Emi</cp:lastModifiedBy>
  <cp:revision>604</cp:revision>
  <dcterms:created xsi:type="dcterms:W3CDTF">2012-06-27T23:47:16Z</dcterms:created>
  <dcterms:modified xsi:type="dcterms:W3CDTF">2018-03-28T19:18:57Z</dcterms:modified>
</cp:coreProperties>
</file>