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312" r:id="rId3"/>
    <p:sldId id="369" r:id="rId4"/>
    <p:sldId id="370" r:id="rId5"/>
    <p:sldId id="372" r:id="rId6"/>
    <p:sldId id="361" r:id="rId7"/>
    <p:sldId id="371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3" r:id="rId18"/>
    <p:sldId id="384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99" r:id="rId33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BpFqb6llgVAhdfzYtP/xBA==" hashData="21b90Ztlz+RmS9T3XhHJBlCF1HgLMN2Tuj06jip3LVJoL18ZWKV9NZRxYUNrmpspXGG6be1G44dVe9WBfSPDi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CCFF"/>
    <a:srgbClr val="CC99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 autoAdjust="0"/>
    <p:restoredTop sz="93697" autoAdjust="0"/>
  </p:normalViewPr>
  <p:slideViewPr>
    <p:cSldViewPr>
      <p:cViewPr varScale="1">
        <p:scale>
          <a:sx n="105" d="100"/>
          <a:sy n="105" d="100"/>
        </p:scale>
        <p:origin x="171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9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B80F-EC92-49C5-91D6-E93841A96859}" type="datetimeFigureOut">
              <a:rPr lang="ro-RO" smtClean="0"/>
              <a:t>08.05.2019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A39CB-D3B7-4FCA-8C2B-46A07AEFDF5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4887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A39CB-D3B7-4FCA-8C2B-46A07AEFDF5F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2081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3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3BB0-B3A5-464D-A0D0-E8E61D258259}" type="datetime1">
              <a:rPr lang="ro-RO" smtClean="0"/>
              <a:t>08.05.2019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‹#›</a:t>
            </a:fld>
            <a:r>
              <a:rPr lang="en-US" dirty="0" smtClean="0"/>
              <a:t>/27</a:t>
            </a:r>
            <a:endParaRPr lang="ro-R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8645-4201-4814-9559-85C9E85CD5C5}" type="datetime1">
              <a:rPr lang="ro-RO" smtClean="0"/>
              <a:t>08.05.2019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‹#›</a:t>
            </a:fld>
            <a:r>
              <a:rPr lang="en-US" dirty="0" smtClean="0"/>
              <a:t>/27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F485-37E3-4097-8DA0-4B95FAD3C771}" type="datetime1">
              <a:rPr lang="ro-RO" smtClean="0"/>
              <a:t>08.05.2019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‹#›</a:t>
            </a:fld>
            <a:r>
              <a:rPr lang="en-US" dirty="0" smtClean="0"/>
              <a:t>/27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2D8A-24B8-4494-9E46-689C3C3D7CC1}" type="datetime1">
              <a:rPr lang="ro-RO" smtClean="0"/>
              <a:t>08.05.2019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‹#›</a:t>
            </a:fld>
            <a:r>
              <a:rPr lang="en-US" dirty="0" smtClean="0"/>
              <a:t>/27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4D19-F8C0-498B-8553-4C24AD810491}" type="datetime1">
              <a:rPr lang="ro-RO" smtClean="0"/>
              <a:t>08.05.2019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‹#›</a:t>
            </a:fld>
            <a:r>
              <a:rPr lang="en-US" dirty="0" smtClean="0"/>
              <a:t>/27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4955-2F00-45BF-8B58-E2B6B168201C}" type="datetime1">
              <a:rPr lang="ro-RO" smtClean="0"/>
              <a:t>08.05.2019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‹#›</a:t>
            </a:fld>
            <a:r>
              <a:rPr lang="en-US" dirty="0" smtClean="0"/>
              <a:t>/27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7D7D-1281-4708-AFD9-6C4B9A485E38}" type="datetime1">
              <a:rPr lang="ro-RO" smtClean="0"/>
              <a:t>08.05.2019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‹#›</a:t>
            </a:fld>
            <a:r>
              <a:rPr lang="en-US" dirty="0" smtClean="0"/>
              <a:t>/27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7808-56EF-4EC4-9C7F-2CF413840CCC}" type="datetime1">
              <a:rPr lang="ro-RO" smtClean="0"/>
              <a:t>08.05.2019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‹#›</a:t>
            </a:fld>
            <a:r>
              <a:rPr lang="en-US" dirty="0" smtClean="0"/>
              <a:t>/27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8D99-49CE-46B3-9829-0F6DE0D9EB17}" type="datetime1">
              <a:rPr lang="ro-RO" smtClean="0"/>
              <a:t>08.05.2019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‹#›</a:t>
            </a:fld>
            <a:r>
              <a:rPr lang="en-US" dirty="0" smtClean="0"/>
              <a:t>/27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74CA-FBB0-48FC-85E4-3E6B363FBE8E}" type="datetime1">
              <a:rPr lang="ro-RO" smtClean="0"/>
              <a:t>08.05.2019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‹#›</a:t>
            </a:fld>
            <a:r>
              <a:rPr lang="en-US" dirty="0" smtClean="0"/>
              <a:t>/27</a:t>
            </a:r>
            <a:endParaRPr lang="ro-RO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66E-3AEE-4122-99B9-1492FBDF37D2}" type="datetime1">
              <a:rPr lang="ro-RO" smtClean="0"/>
              <a:t>08.05.2019</a:t>
            </a:fld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‹#›</a:t>
            </a:fld>
            <a:r>
              <a:rPr lang="en-US" dirty="0" smtClean="0"/>
              <a:t>/27</a:t>
            </a:r>
            <a:endParaRPr lang="ro-RO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fld id="{E086E11F-5A82-45B0-B015-D45162CF22AC}" type="slidenum">
              <a:rPr lang="ro-RO" smtClean="0"/>
              <a:pPr/>
              <a:t>‹#›</a:t>
            </a:fld>
            <a:r>
              <a:rPr lang="en-US" dirty="0" smtClean="0"/>
              <a:t>/27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A08759F-AB5D-4F02-A15A-2D4A7C5DB49A}" type="datetime1">
              <a:rPr lang="ro-RO" smtClean="0"/>
              <a:t>08.05.2019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36912"/>
            <a:ext cx="7342584" cy="1213991"/>
          </a:xfrm>
        </p:spPr>
        <p:txBody>
          <a:bodyPr/>
          <a:lstStyle/>
          <a:p>
            <a:r>
              <a:rPr lang="ro-RO" sz="3600" dirty="0" smtClean="0"/>
              <a:t>Event Based Systems</a:t>
            </a:r>
            <a:br>
              <a:rPr lang="ro-RO" sz="3600" dirty="0" smtClean="0"/>
            </a:br>
            <a:r>
              <a:rPr lang="ro-RO" sz="3200" dirty="0" smtClean="0"/>
              <a:t>Routing in </a:t>
            </a:r>
            <a:r>
              <a:rPr lang="ro-RO" sz="3200" smtClean="0"/>
              <a:t>Publish/Subscribe II</a:t>
            </a:r>
            <a:endParaRPr lang="ro-RO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4437112"/>
            <a:ext cx="6766520" cy="1368152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endParaRPr lang="ro-RO" dirty="0" smtClean="0"/>
          </a:p>
          <a:p>
            <a:endParaRPr lang="ro-RO" sz="3400" dirty="0" smtClean="0"/>
          </a:p>
          <a:p>
            <a:r>
              <a:rPr lang="ro-RO" sz="4400" dirty="0" smtClean="0"/>
              <a:t>Dr. </a:t>
            </a:r>
            <a:r>
              <a:rPr lang="en-US" sz="4400" dirty="0" smtClean="0"/>
              <a:t>Emanuel </a:t>
            </a:r>
            <a:r>
              <a:rPr lang="en-US" sz="4400" dirty="0" err="1" smtClean="0"/>
              <a:t>Onica</a:t>
            </a:r>
            <a:endParaRPr lang="en-US" sz="4400" dirty="0" smtClean="0"/>
          </a:p>
          <a:p>
            <a:r>
              <a:rPr lang="en-US" sz="3300" dirty="0" err="1" smtClean="0"/>
              <a:t>Facult</a:t>
            </a:r>
            <a:r>
              <a:rPr lang="ro-RO" sz="3300" dirty="0" smtClean="0"/>
              <a:t>y of Computer Science, Alexandru Ioan Cuza University of Iaşi</a:t>
            </a:r>
            <a:endParaRPr lang="ro-RO" sz="3300" dirty="0"/>
          </a:p>
        </p:txBody>
      </p:sp>
    </p:spTree>
    <p:extLst>
      <p:ext uri="{BB962C8B-B14F-4D97-AF65-F5344CB8AC3E}">
        <p14:creationId xmlns:p14="http://schemas.microsoft.com/office/powerpoint/2010/main" val="274974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Identity Routing    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ro-RO" sz="2000" dirty="0" smtClean="0"/>
                  <a:t>The basic idea: Once a subscription was forwarded through a broker link, it won’t be forwarded again.</a:t>
                </a:r>
              </a:p>
              <a:p>
                <a:pPr marL="114300" indent="0">
                  <a:buNone/>
                </a:pPr>
                <a:endParaRPr lang="ro-RO" sz="800" i="1" dirty="0"/>
              </a:p>
              <a:p>
                <a:pPr marL="114300" indent="0">
                  <a:buNone/>
                </a:pPr>
                <a:r>
                  <a:rPr lang="ro-RO" sz="2000" dirty="0" smtClean="0"/>
                  <a:t>How can we know that a subscription was forwarded already through a broker link?</a:t>
                </a:r>
              </a:p>
              <a:p>
                <a:pPr marL="114300" indent="0">
                  <a:buNone/>
                </a:pPr>
                <a:endParaRPr lang="ro-RO" sz="1000" dirty="0"/>
              </a:p>
              <a:p>
                <a:pPr marL="114300" indent="0">
                  <a:buNone/>
                </a:pPr>
                <a:r>
                  <a:rPr lang="ro-RO" sz="2000" dirty="0" smtClean="0"/>
                  <a:t>Two notations used:</a:t>
                </a:r>
              </a:p>
              <a:p>
                <a:r>
                  <a:rPr lang="ro-RO" sz="2000" dirty="0" smtClean="0"/>
                  <a:t>The set of filters (subscriptions) in T</a:t>
                </a:r>
                <a:r>
                  <a:rPr lang="ro-RO" sz="2000" baseline="-25000" dirty="0" smtClean="0"/>
                  <a:t>B</a:t>
                </a:r>
                <a:r>
                  <a:rPr lang="ro-RO" sz="2000" dirty="0" smtClean="0"/>
                  <a:t> which are equivalent with filter F and have the same </a:t>
                </a:r>
                <a:r>
                  <a:rPr lang="ro-RO" sz="2000" dirty="0" smtClean="0"/>
                  <a:t>destination for forwarding publications</a:t>
                </a:r>
                <a:endParaRPr lang="ro-RO" sz="2000" dirty="0" smtClean="0"/>
              </a:p>
              <a:p>
                <a:pPr marL="114300" indent="0">
                  <a:buNone/>
                </a:pPr>
                <a:endParaRPr lang="ro-RO" sz="8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o-RO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o-RO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ro-RO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ro-R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o-RO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ro-RO" sz="2000" b="0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ro-RO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o-RO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o-RO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ro-RO" sz="2000" b="0" i="1" smtClean="0">
                          <a:latin typeface="Cambria Math" panose="02040503050406030204" pitchFamily="18" charset="0"/>
                        </a:rPr>
                        <m:t>)|(</m:t>
                      </m:r>
                      <m:r>
                        <a:rPr lang="ro-RO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o-RO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o-RO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ro-RO" sz="2000" b="0" i="1" smtClean="0">
                          <a:latin typeface="Cambria Math" panose="02040503050406030204" pitchFamily="18" charset="0"/>
                        </a:rPr>
                        <m:t>)∈</m:t>
                      </m:r>
                      <m:sSub>
                        <m:sSubPr>
                          <m:ctrlPr>
                            <a:rPr lang="ro-R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o-R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ro-R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ro-R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ro-R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ro-R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ro-RO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o-RO" sz="2000" dirty="0" smtClean="0"/>
              </a:p>
              <a:p>
                <a:pPr marL="114300" indent="0">
                  <a:buNone/>
                </a:pPr>
                <a:endParaRPr lang="ro-RO" sz="800" dirty="0"/>
              </a:p>
              <a:p>
                <a:r>
                  <a:rPr lang="ro-RO" sz="2000" dirty="0" smtClean="0"/>
                  <a:t>The set of neighbors of broker </a:t>
                </a:r>
                <a:r>
                  <a:rPr lang="ro-RO" sz="2000" dirty="0" smtClean="0"/>
                  <a:t>B (which </a:t>
                </a:r>
                <a:r>
                  <a:rPr lang="ro-RO" sz="2000" i="1" dirty="0" smtClean="0"/>
                  <a:t>might</a:t>
                </a:r>
                <a:r>
                  <a:rPr lang="ro-RO" sz="2000" dirty="0" smtClean="0"/>
                  <a:t> be a destination </a:t>
                </a:r>
                <a:r>
                  <a:rPr lang="ro-RO" sz="2000" dirty="0" smtClean="0"/>
                  <a:t>in </a:t>
                </a:r>
                <a:r>
                  <a:rPr lang="ro-RO" sz="2000" dirty="0" smtClean="0"/>
                  <a:t>T</a:t>
                </a:r>
                <a:r>
                  <a:rPr lang="ro-RO" sz="2000" baseline="-25000" dirty="0" smtClean="0"/>
                  <a:t>B</a:t>
                </a:r>
                <a:r>
                  <a:rPr lang="ro-RO" sz="2000" dirty="0"/>
                  <a:t>)</a:t>
                </a:r>
                <a:r>
                  <a:rPr lang="ro-RO" sz="2000" dirty="0" smtClean="0"/>
                  <a:t>, such that for each broker in this set, there isn’t any other broker destination in </a:t>
                </a:r>
                <a:r>
                  <a:rPr lang="ro-RO" sz="2000" dirty="0" smtClean="0"/>
                  <a:t>T</a:t>
                </a:r>
                <a:r>
                  <a:rPr lang="ro-RO" sz="2000" baseline="-25000" dirty="0" smtClean="0"/>
                  <a:t>B</a:t>
                </a:r>
                <a:r>
                  <a:rPr lang="ro-RO" sz="2000" dirty="0" smtClean="0"/>
                  <a:t> </a:t>
                </a:r>
                <a:r>
                  <a:rPr lang="ro-RO" sz="2000" dirty="0" smtClean="0"/>
                  <a:t>for a subscription equivalent to F</a:t>
                </a:r>
                <a:endParaRPr lang="ro-RO" sz="2000" dirty="0" smtClean="0"/>
              </a:p>
              <a:p>
                <a:endParaRPr lang="ro-RO" sz="8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o-RO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ro-RO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ro-RO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ro-R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ro-RO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ro-RO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o-RO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ro-RO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o-RO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ro-R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|∄</m:t>
                      </m:r>
                      <m:r>
                        <a:rPr lang="ro-R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ro-RO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ro-R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ro-R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o-R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ro-R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ro-R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ro-R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ro-R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ro-R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ro-R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ro-RO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o-RO" sz="2000" dirty="0" smtClean="0"/>
              </a:p>
              <a:p>
                <a:pPr marL="114300" indent="0">
                  <a:buNone/>
                </a:pPr>
                <a:endParaRPr lang="ro-RO" sz="2000" dirty="0"/>
              </a:p>
              <a:p>
                <a:pPr marL="114300" indent="0">
                  <a:buNone/>
                </a:pPr>
                <a:endParaRPr lang="ro-RO" sz="2000" dirty="0" smtClean="0"/>
              </a:p>
              <a:p>
                <a:pPr marL="114300" indent="0">
                  <a:buNone/>
                </a:pPr>
                <a:endParaRPr lang="ro-RO" sz="2000" i="1" dirty="0"/>
              </a:p>
              <a:p>
                <a:pPr marL="114300" indent="0">
                  <a:buNone/>
                </a:pPr>
                <a:endParaRPr lang="ro-RO" sz="2000" i="1" dirty="0" smtClean="0"/>
              </a:p>
              <a:p>
                <a:pPr marL="114300" indent="0">
                  <a:buNone/>
                </a:pPr>
                <a:endParaRPr lang="ro-RO" sz="2000" i="1" dirty="0"/>
              </a:p>
              <a:p>
                <a:pPr marL="114300" indent="0">
                  <a:buNone/>
                </a:pPr>
                <a:endParaRPr lang="ro-RO" sz="2000" i="1" dirty="0" smtClean="0"/>
              </a:p>
              <a:p>
                <a:pPr marL="114300" indent="0">
                  <a:buNone/>
                </a:pPr>
                <a:endParaRPr lang="ro-RO" sz="2000" i="1" dirty="0"/>
              </a:p>
              <a:p>
                <a:pPr marL="114300" indent="0">
                  <a:buNone/>
                </a:pPr>
                <a:endParaRPr lang="ro-RO" sz="2000" i="1" dirty="0" smtClean="0"/>
              </a:p>
              <a:p>
                <a:pPr marL="114300" indent="0">
                  <a:buNone/>
                </a:pPr>
                <a:endParaRPr lang="ro-RO" sz="2000" i="1" dirty="0"/>
              </a:p>
              <a:p>
                <a:pPr marL="114300" indent="0">
                  <a:buNone/>
                </a:pPr>
                <a:endParaRPr lang="ro-RO" sz="2000" i="1" dirty="0" smtClean="0"/>
              </a:p>
              <a:p>
                <a:pPr marL="114300" indent="0">
                  <a:buNone/>
                </a:pPr>
                <a:endParaRPr lang="ro-RO" sz="2000" i="1" dirty="0"/>
              </a:p>
              <a:p>
                <a:pPr marL="114300" indent="0">
                  <a:buNone/>
                </a:pPr>
                <a:endParaRPr lang="ro-RO" sz="2000" i="1" dirty="0" smtClean="0"/>
              </a:p>
              <a:p>
                <a:pPr marL="114300" indent="0">
                  <a:buNone/>
                </a:pPr>
                <a:endParaRPr lang="ro-RO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98" r="-152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10</a:t>
            </a:fld>
            <a:r>
              <a:rPr lang="en-US" dirty="0" smtClean="0"/>
              <a:t>/</a:t>
            </a:r>
            <a:r>
              <a:rPr lang="ro-RO" dirty="0" smtClean="0"/>
              <a:t>32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964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Identity Routing </a:t>
            </a:r>
            <a:r>
              <a:rPr lang="ro-RO" sz="1600" dirty="0" smtClean="0"/>
              <a:t>(according Muhl et al. 2006 ... do you think it works?)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064896" cy="5400600"/>
          </a:xfrm>
        </p:spPr>
        <p:txBody>
          <a:bodyPr>
            <a:noAutofit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administer(source(m</a:t>
            </a:r>
            <a:r>
              <a:rPr lang="en-US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),S,U)</a:t>
            </a:r>
            <a:endParaRPr lang="ro-RO" sz="1400" dirty="0">
              <a:solidFill>
                <a:srgbClr val="2F2B20"/>
              </a:solidFill>
              <a:latin typeface="Lucida Console" panose="020B0609040504020204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begin 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{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	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M</a:t>
            </a:r>
            <a:r>
              <a:rPr lang="ro-RO" sz="1400" baseline="-250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S 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= </a:t>
            </a:r>
            <a:r>
              <a:rPr lang="el-GR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φ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;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	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M</a:t>
            </a:r>
            <a:r>
              <a:rPr lang="ro-RO" sz="1400" baseline="-250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U </a:t>
            </a:r>
            <a:r>
              <a:rPr lang="ro-RO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= </a:t>
            </a:r>
            <a:r>
              <a:rPr lang="el-GR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φ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;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	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forall (F in </a:t>
            </a:r>
            <a:r>
              <a:rPr lang="ro-RO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S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 </a:t>
            </a:r>
            <a:r>
              <a:rPr lang="ro-RO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∪ 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U) do {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	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	if (source(m) ∈ NB) {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	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		T</a:t>
            </a:r>
            <a:r>
              <a:rPr lang="ro-RO" sz="1400" baseline="-250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B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 = T</a:t>
            </a:r>
            <a:r>
              <a:rPr lang="ro-RO" sz="1400" baseline="-250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B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-C</a:t>
            </a:r>
            <a:r>
              <a:rPr lang="ro-RO" sz="1400" baseline="-250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B</a:t>
            </a:r>
            <a:r>
              <a:rPr lang="ro-RO" sz="1400" baseline="300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I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(F,source(m));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	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	}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	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	else { 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ro-RO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	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		</a:t>
            </a:r>
            <a:r>
              <a:rPr lang="ro-RO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T</a:t>
            </a:r>
            <a:r>
              <a:rPr lang="ro-RO" sz="1400" baseline="-25000" dirty="0">
                <a:solidFill>
                  <a:srgbClr val="2F2B20"/>
                </a:solidFill>
                <a:latin typeface="Lucida Console" panose="020B0609040504020204" pitchFamily="49" charset="0"/>
              </a:rPr>
              <a:t>B</a:t>
            </a:r>
            <a:r>
              <a:rPr lang="ro-RO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 = 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T</a:t>
            </a:r>
            <a:r>
              <a:rPr lang="ro-RO" sz="1400" baseline="-250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B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-{(F,source(m))};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ro-RO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	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	}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ro-RO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	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	A={(F,H)|H</a:t>
            </a:r>
            <a:r>
              <a:rPr lang="ro-RO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 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∈ D</a:t>
            </a:r>
            <a:r>
              <a:rPr lang="ro-RO" sz="1400" baseline="-250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B</a:t>
            </a:r>
            <a:r>
              <a:rPr lang="ro-RO" sz="1400" baseline="300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I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(F)-{source(m)}};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ro-RO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	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	if (F </a:t>
            </a:r>
            <a:r>
              <a:rPr lang="ro-RO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∈ 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U) {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ro-RO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	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		M</a:t>
            </a:r>
            <a:r>
              <a:rPr lang="ro-RO" sz="1400" baseline="-250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U 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=</a:t>
            </a:r>
            <a:r>
              <a:rPr lang="ro-RO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 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M</a:t>
            </a:r>
            <a:r>
              <a:rPr lang="ro-RO" sz="1400" baseline="-250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U 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∪ A;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ro-RO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	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	}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ro-RO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	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	else {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ro-RO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	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		M</a:t>
            </a:r>
            <a:r>
              <a:rPr lang="ro-RO" sz="1400" baseline="-250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S </a:t>
            </a:r>
            <a:r>
              <a:rPr lang="ro-RO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= 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M</a:t>
            </a:r>
            <a:r>
              <a:rPr lang="ro-RO" sz="1400" baseline="-250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S </a:t>
            </a:r>
            <a:r>
              <a:rPr lang="ro-RO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∪ A;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			</a:t>
            </a:r>
            <a:r>
              <a:rPr lang="ro-RO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T</a:t>
            </a:r>
            <a:r>
              <a:rPr lang="ro-RO" sz="1400" baseline="-25000" dirty="0">
                <a:solidFill>
                  <a:srgbClr val="2F2B20"/>
                </a:solidFill>
                <a:latin typeface="Lucida Console" panose="020B0609040504020204" pitchFamily="49" charset="0"/>
              </a:rPr>
              <a:t>B</a:t>
            </a:r>
            <a:r>
              <a:rPr lang="ro-RO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 = 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T</a:t>
            </a:r>
            <a:r>
              <a:rPr lang="ro-RO" sz="1400" baseline="-250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B 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∪</a:t>
            </a:r>
            <a:r>
              <a:rPr lang="ro-RO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 {(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F,source(m))}; 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		}</a:t>
            </a:r>
            <a:endParaRPr lang="ro-RO" sz="1400" dirty="0">
              <a:solidFill>
                <a:srgbClr val="2F2B20"/>
              </a:solidFill>
              <a:latin typeface="Lucida Console" panose="020B0609040504020204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	} </a:t>
            </a:r>
            <a:endParaRPr lang="ro-RO" sz="1400" dirty="0">
              <a:solidFill>
                <a:srgbClr val="2F2B20"/>
              </a:solidFill>
              <a:latin typeface="Lucida Console" panose="020B0609040504020204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	return 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(M</a:t>
            </a:r>
            <a:r>
              <a:rPr lang="ro-RO" sz="1400" baseline="-250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S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,M</a:t>
            </a:r>
            <a:r>
              <a:rPr lang="ro-RO" sz="1400" baseline="-250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U</a:t>
            </a:r>
            <a:r>
              <a:rPr lang="ro-RO" sz="14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);</a:t>
            </a:r>
            <a:endParaRPr lang="ro-RO" sz="1400" dirty="0">
              <a:solidFill>
                <a:srgbClr val="2F2B20"/>
              </a:solidFill>
              <a:latin typeface="Lucida Console" panose="020B0609040504020204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1400" dirty="0">
                <a:solidFill>
                  <a:srgbClr val="2F2B20"/>
                </a:solidFill>
                <a:latin typeface="Lucida Console" panose="020B0609040504020204" pitchFamily="49" charset="0"/>
              </a:rPr>
              <a:t>}</a:t>
            </a:r>
          </a:p>
          <a:p>
            <a:pPr marL="114300" indent="0">
              <a:buNone/>
            </a:pPr>
            <a:endParaRPr lang="ro-RO" sz="2800" dirty="0"/>
          </a:p>
          <a:p>
            <a:pPr marL="114300" indent="0">
              <a:buNone/>
            </a:pPr>
            <a:endParaRPr lang="ro-RO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11</a:t>
            </a:fld>
            <a:r>
              <a:rPr lang="en-US" dirty="0" smtClean="0"/>
              <a:t>/</a:t>
            </a:r>
            <a:r>
              <a:rPr lang="ro-RO" dirty="0" smtClean="0"/>
              <a:t>32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051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Identity Routing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lvl="0" indent="0" algn="r">
              <a:buClr>
                <a:srgbClr val="A9A57C"/>
              </a:buClr>
              <a:buNone/>
            </a:pPr>
            <a:r>
              <a:rPr lang="ro-RO" sz="1600" dirty="0">
                <a:solidFill>
                  <a:srgbClr val="2F2B20"/>
                </a:solidFill>
              </a:rPr>
              <a:t>Figure source: </a:t>
            </a:r>
            <a:r>
              <a:rPr lang="ro-RO" sz="1600" i="1" dirty="0">
                <a:solidFill>
                  <a:srgbClr val="2F2B20"/>
                </a:solidFill>
              </a:rPr>
              <a:t>Distributed Event-Based Systems (Muhl et al. 2006)</a:t>
            </a:r>
            <a:r>
              <a:rPr lang="ro-RO" sz="1600" dirty="0">
                <a:solidFill>
                  <a:srgbClr val="2F2B20"/>
                </a:solidFill>
              </a:rPr>
              <a:t> </a:t>
            </a:r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12</a:t>
            </a:fld>
            <a:r>
              <a:rPr lang="en-US" dirty="0" smtClean="0"/>
              <a:t>/</a:t>
            </a:r>
            <a:r>
              <a:rPr lang="ro-RO" dirty="0" smtClean="0"/>
              <a:t>32</a:t>
            </a:r>
            <a:endParaRPr lang="ro-R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44824"/>
            <a:ext cx="565735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Identity Routing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o-RO" sz="2000" dirty="0" smtClean="0"/>
              <a:t>Why ? ... seems counterintuitive ... </a:t>
            </a:r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lvl="0" indent="0" algn="r">
              <a:buClr>
                <a:srgbClr val="A9A57C"/>
              </a:buClr>
              <a:buNone/>
            </a:pPr>
            <a:r>
              <a:rPr lang="ro-RO" sz="1600" dirty="0">
                <a:solidFill>
                  <a:srgbClr val="2F2B20"/>
                </a:solidFill>
              </a:rPr>
              <a:t>Figure source: </a:t>
            </a:r>
            <a:r>
              <a:rPr lang="ro-RO" sz="1600" i="1" dirty="0">
                <a:solidFill>
                  <a:srgbClr val="2F2B20"/>
                </a:solidFill>
              </a:rPr>
              <a:t>Distributed Event-Based Systems (Muhl et al. 2006)</a:t>
            </a:r>
            <a:r>
              <a:rPr lang="ro-RO" sz="1600" dirty="0">
                <a:solidFill>
                  <a:srgbClr val="2F2B20"/>
                </a:solidFill>
              </a:rPr>
              <a:t> </a:t>
            </a:r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13</a:t>
            </a:fld>
            <a:r>
              <a:rPr lang="en-US" dirty="0" smtClean="0"/>
              <a:t>/</a:t>
            </a:r>
            <a:r>
              <a:rPr lang="ro-RO" dirty="0" smtClean="0"/>
              <a:t>32</a:t>
            </a: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16832"/>
            <a:ext cx="5472608" cy="353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1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Identity Routing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o-RO" sz="2000" dirty="0" smtClean="0"/>
              <a:t>A broker sees a filter for the 2nd time (f1=f2): Once a filter is forwarded first time on a link, we know the only link on which was not forwarded is the one from which it arrived the first time.</a:t>
            </a:r>
          </a:p>
          <a:p>
            <a:pPr marL="114300" indent="0">
              <a:buNone/>
            </a:pPr>
            <a:r>
              <a:rPr lang="ro-RO" sz="2000" dirty="0" smtClean="0"/>
              <a:t>A broker sees a filter for the 3rd time: ? ... </a:t>
            </a:r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lvl="0" indent="0" algn="r">
              <a:buClr>
                <a:srgbClr val="A9A57C"/>
              </a:buClr>
              <a:buNone/>
            </a:pPr>
            <a:endParaRPr lang="ro-RO" sz="1600" dirty="0" smtClean="0">
              <a:solidFill>
                <a:srgbClr val="2F2B20"/>
              </a:solidFill>
            </a:endParaRPr>
          </a:p>
          <a:p>
            <a:pPr marL="114300" lvl="0" indent="0" algn="r">
              <a:buClr>
                <a:srgbClr val="A9A57C"/>
              </a:buClr>
              <a:buNone/>
            </a:pPr>
            <a:endParaRPr lang="ro-RO" sz="1600" dirty="0">
              <a:solidFill>
                <a:srgbClr val="2F2B20"/>
              </a:solidFill>
            </a:endParaRPr>
          </a:p>
          <a:p>
            <a:pPr marL="114300" lvl="0" indent="0" algn="r">
              <a:buClr>
                <a:srgbClr val="A9A57C"/>
              </a:buClr>
              <a:buNone/>
            </a:pPr>
            <a:endParaRPr lang="ro-RO" sz="1600" dirty="0" smtClean="0">
              <a:solidFill>
                <a:srgbClr val="2F2B20"/>
              </a:solidFill>
            </a:endParaRPr>
          </a:p>
          <a:p>
            <a:pPr marL="114300" lvl="0" indent="0" algn="r">
              <a:buClr>
                <a:srgbClr val="A9A57C"/>
              </a:buClr>
              <a:buNone/>
            </a:pPr>
            <a:r>
              <a:rPr lang="ro-RO" sz="1600" dirty="0" smtClean="0">
                <a:solidFill>
                  <a:srgbClr val="2F2B20"/>
                </a:solidFill>
              </a:rPr>
              <a:t>Figure source</a:t>
            </a:r>
            <a:r>
              <a:rPr lang="ro-RO" sz="1600" dirty="0">
                <a:solidFill>
                  <a:srgbClr val="2F2B20"/>
                </a:solidFill>
              </a:rPr>
              <a:t>: </a:t>
            </a:r>
            <a:r>
              <a:rPr lang="ro-RO" sz="1600" i="1" dirty="0" smtClean="0">
                <a:solidFill>
                  <a:srgbClr val="2F2B20"/>
                </a:solidFill>
              </a:rPr>
              <a:t>XSiena – The Content-Based Publish/Subscribe System (Z. Jerzak, 2009)</a:t>
            </a:r>
            <a:r>
              <a:rPr lang="ro-RO" sz="1600" dirty="0" smtClean="0">
                <a:solidFill>
                  <a:srgbClr val="2F2B20"/>
                </a:solidFill>
              </a:rPr>
              <a:t> </a:t>
            </a:r>
            <a:endParaRPr lang="ro-RO" sz="1600" dirty="0">
              <a:solidFill>
                <a:srgbClr val="2F2B20"/>
              </a:solidFill>
            </a:endParaRPr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14</a:t>
            </a:fld>
            <a:r>
              <a:rPr lang="en-US" dirty="0" smtClean="0"/>
              <a:t>/</a:t>
            </a:r>
            <a:r>
              <a:rPr lang="ro-RO" dirty="0" smtClean="0"/>
              <a:t>32</a:t>
            </a: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223" y="3129781"/>
            <a:ext cx="4867954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5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Identity Routing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lvl="0" indent="0" algn="r">
              <a:buClr>
                <a:srgbClr val="A9A57C"/>
              </a:buClr>
              <a:buNone/>
            </a:pPr>
            <a:endParaRPr lang="ro-RO" sz="1600" dirty="0" smtClean="0">
              <a:solidFill>
                <a:srgbClr val="2F2B20"/>
              </a:solidFill>
            </a:endParaRPr>
          </a:p>
          <a:p>
            <a:pPr marL="114300" lvl="0" indent="0" algn="r">
              <a:buClr>
                <a:srgbClr val="A9A57C"/>
              </a:buClr>
              <a:buNone/>
            </a:pPr>
            <a:endParaRPr lang="ro-RO" sz="1600" dirty="0">
              <a:solidFill>
                <a:srgbClr val="2F2B20"/>
              </a:solidFill>
            </a:endParaRPr>
          </a:p>
          <a:p>
            <a:pPr marL="114300" lvl="0" indent="0" algn="r">
              <a:buClr>
                <a:srgbClr val="A9A57C"/>
              </a:buClr>
              <a:buNone/>
            </a:pPr>
            <a:endParaRPr lang="ro-RO" sz="1600" dirty="0" smtClean="0">
              <a:solidFill>
                <a:srgbClr val="2F2B20"/>
              </a:solidFill>
            </a:endParaRPr>
          </a:p>
          <a:p>
            <a:pPr marL="114300" lvl="0" indent="0" algn="r">
              <a:buClr>
                <a:srgbClr val="A9A57C"/>
              </a:buClr>
              <a:buNone/>
            </a:pPr>
            <a:endParaRPr lang="ro-RO" sz="1600" dirty="0" smtClean="0">
              <a:solidFill>
                <a:srgbClr val="2F2B20"/>
              </a:solidFill>
            </a:endParaRPr>
          </a:p>
          <a:p>
            <a:pPr marL="114300" lvl="0" indent="0" algn="r">
              <a:buClr>
                <a:srgbClr val="A9A57C"/>
              </a:buClr>
              <a:buNone/>
            </a:pPr>
            <a:endParaRPr lang="ro-RO" sz="1600" dirty="0">
              <a:solidFill>
                <a:srgbClr val="2F2B20"/>
              </a:solidFill>
            </a:endParaRPr>
          </a:p>
          <a:p>
            <a:pPr marL="114300" lvl="0" indent="0" algn="r">
              <a:buClr>
                <a:srgbClr val="A9A57C"/>
              </a:buClr>
              <a:buNone/>
            </a:pPr>
            <a:r>
              <a:rPr lang="ro-RO" sz="1600" dirty="0" smtClean="0">
                <a:solidFill>
                  <a:srgbClr val="2F2B20"/>
                </a:solidFill>
              </a:rPr>
              <a:t>Figure source</a:t>
            </a:r>
            <a:r>
              <a:rPr lang="ro-RO" sz="1600" dirty="0">
                <a:solidFill>
                  <a:srgbClr val="2F2B20"/>
                </a:solidFill>
              </a:rPr>
              <a:t>: </a:t>
            </a:r>
            <a:r>
              <a:rPr lang="ro-RO" sz="1600" i="1" dirty="0" smtClean="0">
                <a:solidFill>
                  <a:srgbClr val="2F2B20"/>
                </a:solidFill>
              </a:rPr>
              <a:t>XSiena – The Content-Based Publish/Subscribe System (Z. Jerzak, 2009)</a:t>
            </a:r>
            <a:r>
              <a:rPr lang="ro-RO" sz="1600" dirty="0" smtClean="0">
                <a:solidFill>
                  <a:srgbClr val="2F2B20"/>
                </a:solidFill>
              </a:rPr>
              <a:t> </a:t>
            </a:r>
            <a:endParaRPr lang="ro-RO" sz="1600" dirty="0">
              <a:solidFill>
                <a:srgbClr val="2F2B20"/>
              </a:solidFill>
            </a:endParaRPr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15</a:t>
            </a:fld>
            <a:r>
              <a:rPr lang="en-US" dirty="0" smtClean="0"/>
              <a:t>/</a:t>
            </a:r>
            <a:r>
              <a:rPr lang="ro-RO" dirty="0" smtClean="0"/>
              <a:t>32</a:t>
            </a:r>
            <a:endParaRPr lang="ro-R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27" y="1314155"/>
            <a:ext cx="5515745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Identity Routing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lvl="0" indent="0" algn="r">
              <a:buClr>
                <a:srgbClr val="A9A57C"/>
              </a:buClr>
              <a:buNone/>
            </a:pPr>
            <a:endParaRPr lang="ro-RO" sz="1600" dirty="0" smtClean="0">
              <a:solidFill>
                <a:srgbClr val="2F2B20"/>
              </a:solidFill>
            </a:endParaRPr>
          </a:p>
          <a:p>
            <a:pPr marL="114300" lvl="0" indent="0" algn="r">
              <a:buClr>
                <a:srgbClr val="A9A57C"/>
              </a:buClr>
              <a:buNone/>
            </a:pPr>
            <a:endParaRPr lang="ro-RO" sz="1600" dirty="0">
              <a:solidFill>
                <a:srgbClr val="2F2B20"/>
              </a:solidFill>
            </a:endParaRPr>
          </a:p>
          <a:p>
            <a:pPr marL="114300" lvl="0" indent="0" algn="r">
              <a:buClr>
                <a:srgbClr val="A9A57C"/>
              </a:buClr>
              <a:buNone/>
            </a:pPr>
            <a:endParaRPr lang="ro-RO" sz="1600" dirty="0" smtClean="0">
              <a:solidFill>
                <a:srgbClr val="2F2B20"/>
              </a:solidFill>
            </a:endParaRPr>
          </a:p>
          <a:p>
            <a:pPr marL="114300" lvl="0" indent="0" algn="r">
              <a:buClr>
                <a:srgbClr val="A9A57C"/>
              </a:buClr>
              <a:buNone/>
            </a:pPr>
            <a:endParaRPr lang="ro-RO" sz="1600" dirty="0" smtClean="0">
              <a:solidFill>
                <a:srgbClr val="2F2B20"/>
              </a:solidFill>
            </a:endParaRPr>
          </a:p>
          <a:p>
            <a:pPr marL="114300" lvl="0" indent="0" algn="r">
              <a:buClr>
                <a:srgbClr val="A9A57C"/>
              </a:buClr>
              <a:buNone/>
            </a:pPr>
            <a:endParaRPr lang="ro-RO" sz="1600" dirty="0">
              <a:solidFill>
                <a:srgbClr val="2F2B20"/>
              </a:solidFill>
            </a:endParaRPr>
          </a:p>
          <a:p>
            <a:pPr marL="114300" lvl="0" indent="0" algn="r">
              <a:buClr>
                <a:srgbClr val="A9A57C"/>
              </a:buClr>
              <a:buNone/>
            </a:pPr>
            <a:r>
              <a:rPr lang="ro-RO" sz="1600" dirty="0" smtClean="0">
                <a:solidFill>
                  <a:srgbClr val="2F2B20"/>
                </a:solidFill>
              </a:rPr>
              <a:t>Figure source</a:t>
            </a:r>
            <a:r>
              <a:rPr lang="ro-RO" sz="1600" dirty="0">
                <a:solidFill>
                  <a:srgbClr val="2F2B20"/>
                </a:solidFill>
              </a:rPr>
              <a:t>: </a:t>
            </a:r>
            <a:r>
              <a:rPr lang="ro-RO" sz="1600" i="1" dirty="0" smtClean="0">
                <a:solidFill>
                  <a:srgbClr val="2F2B20"/>
                </a:solidFill>
              </a:rPr>
              <a:t>XSiena – The Content-Based Publish/Subscribe System (Z. Jerzak, 2009)</a:t>
            </a:r>
            <a:r>
              <a:rPr lang="ro-RO" sz="1600" dirty="0" smtClean="0">
                <a:solidFill>
                  <a:srgbClr val="2F2B20"/>
                </a:solidFill>
              </a:rPr>
              <a:t> </a:t>
            </a:r>
            <a:endParaRPr lang="ro-RO" sz="1600" dirty="0">
              <a:solidFill>
                <a:srgbClr val="2F2B20"/>
              </a:solidFill>
            </a:endParaRPr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16</a:t>
            </a:fld>
            <a:r>
              <a:rPr lang="en-US" dirty="0" smtClean="0"/>
              <a:t>/</a:t>
            </a:r>
            <a:r>
              <a:rPr lang="ro-RO" dirty="0" smtClean="0"/>
              <a:t>32</a:t>
            </a: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17" y="1523734"/>
            <a:ext cx="4944165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9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Identity Routing   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o-RO" sz="2000" dirty="0" smtClean="0"/>
              <a:t>What happens with the unsubscriptions? (these were handled similarly with subscriptions in the pseudocode before ...)</a:t>
            </a:r>
          </a:p>
          <a:p>
            <a:pPr marL="114300" indent="0">
              <a:buNone/>
            </a:pPr>
            <a:endParaRPr lang="ro-RO" sz="2000" dirty="0"/>
          </a:p>
          <a:p>
            <a:pPr marL="114300" indent="0">
              <a:buNone/>
            </a:pPr>
            <a:r>
              <a:rPr lang="ro-RO" sz="2000" dirty="0" smtClean="0"/>
              <a:t>1) The unsubscription effect is to remove an existing filter.</a:t>
            </a:r>
          </a:p>
          <a:p>
            <a:pPr marL="114300" indent="0">
              <a:buNone/>
            </a:pPr>
            <a:r>
              <a:rPr lang="ro-RO" sz="2000" dirty="0" smtClean="0"/>
              <a:t>2) Some registered filters prevented forwarding of other filters.</a:t>
            </a:r>
          </a:p>
          <a:p>
            <a:pPr marL="114300" indent="0">
              <a:buNone/>
            </a:pPr>
            <a:endParaRPr lang="ro-RO" sz="2000" dirty="0" smtClean="0"/>
          </a:p>
          <a:p>
            <a:pPr marL="114300" indent="0">
              <a:buNone/>
            </a:pPr>
            <a:r>
              <a:rPr lang="ro-RO" sz="2000" dirty="0" smtClean="0"/>
              <a:t>So ... We have to re-forward some filters we didn’t forward (f1=f2=f3=f4):</a:t>
            </a:r>
          </a:p>
          <a:p>
            <a:pPr marL="114300" indent="0">
              <a:buNone/>
            </a:pPr>
            <a:endParaRPr lang="ro-RO" dirty="0"/>
          </a:p>
          <a:p>
            <a:pPr marL="114300" indent="0">
              <a:buNone/>
            </a:pPr>
            <a:endParaRPr lang="ro-RO" dirty="0" smtClean="0"/>
          </a:p>
          <a:p>
            <a:pPr marL="114300" indent="0">
              <a:buNone/>
            </a:pPr>
            <a:endParaRPr lang="ro-RO" dirty="0" smtClean="0"/>
          </a:p>
          <a:p>
            <a:pPr marL="114300" indent="0">
              <a:buNone/>
            </a:pPr>
            <a:endParaRPr lang="ro-RO" dirty="0" smtClean="0"/>
          </a:p>
          <a:p>
            <a:pPr marL="114300" indent="0">
              <a:buNone/>
            </a:pPr>
            <a:endParaRPr lang="ro-RO" sz="2000" dirty="0"/>
          </a:p>
          <a:p>
            <a:pPr marL="114300" indent="0">
              <a:buNone/>
            </a:pPr>
            <a:endParaRPr lang="ro-RO" sz="2000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17</a:t>
            </a:fld>
            <a:r>
              <a:rPr lang="en-US" dirty="0" smtClean="0"/>
              <a:t>/</a:t>
            </a:r>
            <a:r>
              <a:rPr lang="ro-RO" dirty="0" smtClean="0"/>
              <a:t>32</a:t>
            </a: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336285"/>
            <a:ext cx="4686954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4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Coverage Routing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o-RO" sz="2000" dirty="0" smtClean="0"/>
              <a:t>Exactly the same principle and technique as identity routing:</a:t>
            </a:r>
          </a:p>
          <a:p>
            <a:pPr marL="114300" indent="0">
              <a:buNone/>
            </a:pPr>
            <a:endParaRPr lang="ro-RO" sz="800" dirty="0"/>
          </a:p>
          <a:p>
            <a:pPr marL="114300" indent="0">
              <a:buNone/>
            </a:pPr>
            <a:r>
              <a:rPr lang="ro-RO" sz="2000" dirty="0" smtClean="0"/>
              <a:t>If a filter (subscription) F was forwarded over a link already there is no need to forward other filter G over that link, if F covers G.</a:t>
            </a:r>
          </a:p>
          <a:p>
            <a:pPr marL="114300" indent="0">
              <a:buNone/>
            </a:pPr>
            <a:endParaRPr lang="ro-RO" sz="800" dirty="0"/>
          </a:p>
          <a:p>
            <a:pPr marL="114300" indent="0">
              <a:buNone/>
            </a:pPr>
            <a:r>
              <a:rPr lang="ro-RO" sz="2000" dirty="0" smtClean="0"/>
              <a:t>Why? </a:t>
            </a:r>
          </a:p>
          <a:p>
            <a:pPr marL="114300" indent="0">
              <a:buNone/>
            </a:pPr>
            <a:endParaRPr lang="ro-RO" sz="800" dirty="0"/>
          </a:p>
          <a:p>
            <a:pPr marL="114300" indent="0">
              <a:buNone/>
            </a:pPr>
            <a:r>
              <a:rPr lang="ro-RO" sz="2000" dirty="0" smtClean="0"/>
              <a:t>All publications matching G will match F, so G does not influence the behavior of brokers where F was already forwarded.</a:t>
            </a:r>
          </a:p>
          <a:p>
            <a:pPr marL="114300" indent="0">
              <a:buNone/>
            </a:pPr>
            <a:endParaRPr lang="ro-RO" sz="2000" dirty="0"/>
          </a:p>
          <a:p>
            <a:pPr marL="114300" indent="0">
              <a:buNone/>
            </a:pPr>
            <a:r>
              <a:rPr lang="ro-RO" sz="2000" dirty="0" smtClean="0"/>
              <a:t>Same problem for unsubcriptions: </a:t>
            </a:r>
          </a:p>
          <a:p>
            <a:pPr marL="114300" indent="0">
              <a:buNone/>
            </a:pPr>
            <a:r>
              <a:rPr lang="ro-RO" sz="2000" dirty="0" smtClean="0"/>
              <a:t>Removing filters from routing tables creates gaps in the reasoning above when previous other filters were not forwarded ... </a:t>
            </a:r>
            <a:r>
              <a:rPr lang="ro-RO" sz="2000" dirty="0"/>
              <a:t>s</a:t>
            </a:r>
            <a:r>
              <a:rPr lang="ro-RO" sz="2000" dirty="0" smtClean="0"/>
              <a:t>o these have to be tracked and resent.</a:t>
            </a:r>
          </a:p>
          <a:p>
            <a:pPr marL="114300" indent="0">
              <a:buNone/>
            </a:pPr>
            <a:endParaRPr lang="ro-RO" dirty="0" smtClean="0"/>
          </a:p>
          <a:p>
            <a:pPr marL="114300" indent="0">
              <a:buNone/>
            </a:pPr>
            <a:endParaRPr lang="ro-RO" dirty="0" smtClean="0"/>
          </a:p>
          <a:p>
            <a:pPr marL="114300" indent="0">
              <a:buNone/>
            </a:pPr>
            <a:endParaRPr lang="ro-RO" dirty="0" smtClean="0"/>
          </a:p>
          <a:p>
            <a:pPr marL="114300" indent="0">
              <a:buNone/>
            </a:pPr>
            <a:endParaRPr lang="ro-RO" dirty="0" smtClean="0"/>
          </a:p>
          <a:p>
            <a:pPr marL="114300" indent="0">
              <a:buNone/>
            </a:pPr>
            <a:endParaRPr lang="ro-RO" sz="2000" dirty="0" smtClean="0"/>
          </a:p>
          <a:p>
            <a:pPr marL="114300" indent="0">
              <a:buNone/>
            </a:pPr>
            <a:endParaRPr lang="ro-RO" sz="2000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18</a:t>
            </a:fld>
            <a:r>
              <a:rPr lang="en-US" dirty="0" smtClean="0"/>
              <a:t>/</a:t>
            </a:r>
            <a:r>
              <a:rPr lang="ro-RO" dirty="0" smtClean="0"/>
              <a:t>32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0405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Topology Changes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o-RO" dirty="0" smtClean="0"/>
              <a:t>In a real case environment, the brokers topology changes:</a:t>
            </a:r>
          </a:p>
          <a:p>
            <a:r>
              <a:rPr lang="ro-RO" dirty="0"/>
              <a:t>b</a:t>
            </a:r>
            <a:r>
              <a:rPr lang="ro-RO" dirty="0" smtClean="0"/>
              <a:t>rokers can be removed from topology</a:t>
            </a:r>
          </a:p>
          <a:p>
            <a:r>
              <a:rPr lang="ro-RO" dirty="0"/>
              <a:t>b</a:t>
            </a:r>
            <a:r>
              <a:rPr lang="ro-RO" dirty="0" smtClean="0"/>
              <a:t>rokers can be added to topology</a:t>
            </a:r>
          </a:p>
          <a:p>
            <a:pPr marL="114300" indent="0">
              <a:buNone/>
            </a:pPr>
            <a:endParaRPr lang="ro-RO" dirty="0"/>
          </a:p>
          <a:p>
            <a:pPr marL="114300" indent="0">
              <a:buNone/>
            </a:pPr>
            <a:r>
              <a:rPr lang="ro-RO" dirty="0" smtClean="0"/>
              <a:t>The effect of topology changes on the routing tables of neighbor brokers are directly related to the routing algorithm in use.</a:t>
            </a:r>
          </a:p>
          <a:p>
            <a:pPr marL="114300" indent="0">
              <a:buNone/>
            </a:pPr>
            <a:endParaRPr lang="ro-RO" dirty="0"/>
          </a:p>
          <a:p>
            <a:pPr marL="114300" indent="0">
              <a:buNone/>
            </a:pPr>
            <a:r>
              <a:rPr lang="ro-RO" dirty="0" smtClean="0"/>
              <a:t>Let’s recap ... </a:t>
            </a:r>
          </a:p>
          <a:p>
            <a:pPr marL="114300" indent="0">
              <a:buNone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19</a:t>
            </a:fld>
            <a:r>
              <a:rPr lang="en-US" dirty="0" smtClean="0"/>
              <a:t>/</a:t>
            </a:r>
            <a:r>
              <a:rPr lang="ro-RO" dirty="0" smtClean="0"/>
              <a:t>32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6674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Contents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024" y="2132856"/>
            <a:ext cx="7499176" cy="4277072"/>
          </a:xfrm>
        </p:spPr>
        <p:txBody>
          <a:bodyPr numCol="2">
            <a:normAutofit fontScale="85000" lnSpcReduction="20000"/>
          </a:bodyPr>
          <a:lstStyle/>
          <a:p>
            <a:pPr marL="571500" indent="-457200">
              <a:buFont typeface="+mj-lt"/>
              <a:buAutoNum type="arabicPeriod"/>
            </a:pPr>
            <a:r>
              <a:rPr lang="ro-RO" dirty="0" smtClean="0"/>
              <a:t>Simple Routing</a:t>
            </a:r>
          </a:p>
          <a:p>
            <a:pPr marL="571500" indent="-457200">
              <a:buFont typeface="+mj-lt"/>
              <a:buAutoNum type="arabicPeriod"/>
            </a:pPr>
            <a:endParaRPr lang="ro-RO" dirty="0" smtClean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ro-RO" dirty="0" smtClean="0"/>
              <a:t>Identity Routing</a:t>
            </a:r>
          </a:p>
          <a:p>
            <a:pPr marL="571500" indent="-457200">
              <a:buFont typeface="+mj-lt"/>
              <a:buAutoNum type="arabicPeriod"/>
            </a:pPr>
            <a:endParaRPr lang="ro-RO" dirty="0" smtClean="0"/>
          </a:p>
          <a:p>
            <a:pPr marL="571500" indent="-457200">
              <a:buFont typeface="+mj-lt"/>
              <a:buAutoNum type="arabicPeriod"/>
            </a:pPr>
            <a:endParaRPr lang="ro-RO" dirty="0" smtClean="0"/>
          </a:p>
          <a:p>
            <a:pPr marL="571500" indent="-457200">
              <a:buFont typeface="+mj-lt"/>
              <a:buAutoNum type="arabicPeriod"/>
            </a:pPr>
            <a:r>
              <a:rPr lang="ro-RO" dirty="0" smtClean="0"/>
              <a:t>Coverage Routing</a:t>
            </a:r>
          </a:p>
          <a:p>
            <a:pPr marL="571500" indent="-457200">
              <a:buFont typeface="+mj-lt"/>
              <a:buAutoNum type="arabicPeriod"/>
            </a:pPr>
            <a:endParaRPr lang="ro-RO" dirty="0" smtClean="0"/>
          </a:p>
          <a:p>
            <a:pPr marL="571500" indent="-457200">
              <a:buFont typeface="+mj-lt"/>
              <a:buAutoNum type="arabicPeriod"/>
            </a:pPr>
            <a:endParaRPr lang="ro-RO" dirty="0" smtClean="0"/>
          </a:p>
          <a:p>
            <a:pPr marL="571500" indent="-457200">
              <a:buFont typeface="+mj-lt"/>
              <a:buAutoNum type="arabicPeriod"/>
            </a:pPr>
            <a:r>
              <a:rPr lang="ro-RO" dirty="0" smtClean="0"/>
              <a:t>Topology Changes </a:t>
            </a:r>
          </a:p>
          <a:p>
            <a:pPr marL="571500" indent="-457200">
              <a:buFont typeface="+mj-lt"/>
              <a:buAutoNum type="arabicPeriod"/>
            </a:pPr>
            <a:endParaRPr lang="ro-RO" dirty="0" smtClean="0"/>
          </a:p>
          <a:p>
            <a:pPr marL="571500" indent="-457200">
              <a:buFont typeface="+mj-lt"/>
              <a:buAutoNum type="arabicPeriod"/>
            </a:pPr>
            <a:endParaRPr lang="ro-RO" dirty="0" smtClean="0"/>
          </a:p>
          <a:p>
            <a:pPr marL="571500" indent="-457200">
              <a:buFont typeface="+mj-lt"/>
              <a:buAutoNum type="arabicPeriod"/>
            </a:pPr>
            <a:endParaRPr lang="ro-RO" dirty="0"/>
          </a:p>
          <a:p>
            <a:pPr marL="571500" indent="-457200">
              <a:buFont typeface="+mj-lt"/>
              <a:buAutoNum type="arabicPeriod"/>
            </a:pPr>
            <a:r>
              <a:rPr lang="ro-RO" dirty="0" smtClean="0"/>
              <a:t>Cyclic </a:t>
            </a:r>
            <a:r>
              <a:rPr lang="ro-RO" dirty="0"/>
              <a:t>Topologies</a:t>
            </a:r>
          </a:p>
          <a:p>
            <a:pPr marL="571500" indent="-457200">
              <a:buFont typeface="+mj-lt"/>
              <a:buAutoNum type="arabicPeriod"/>
            </a:pPr>
            <a:endParaRPr lang="ro-RO" dirty="0"/>
          </a:p>
          <a:p>
            <a:pPr marL="571500" indent="-457200">
              <a:buFont typeface="+mj-lt"/>
              <a:buAutoNum type="arabicPeriod"/>
            </a:pPr>
            <a:endParaRPr lang="ro-RO" dirty="0"/>
          </a:p>
          <a:p>
            <a:pPr marL="571500" indent="-457200">
              <a:buFont typeface="+mj-lt"/>
              <a:buAutoNum type="arabicPeriod"/>
            </a:pPr>
            <a:r>
              <a:rPr lang="ro-RO" dirty="0"/>
              <a:t>Routing with Advertisements</a:t>
            </a:r>
          </a:p>
          <a:p>
            <a:pPr marL="571500" indent="-457200">
              <a:buFont typeface="+mj-lt"/>
              <a:buAutoNum type="arabicPeriod"/>
            </a:pPr>
            <a:endParaRPr lang="ro-RO" dirty="0"/>
          </a:p>
          <a:p>
            <a:pPr marL="571500" indent="-457200">
              <a:buFont typeface="+mj-lt"/>
              <a:buAutoNum type="arabicPeriod"/>
            </a:pPr>
            <a:endParaRPr lang="ro-RO" dirty="0"/>
          </a:p>
          <a:p>
            <a:pPr marL="571500" indent="-457200">
              <a:buFont typeface="+mj-lt"/>
              <a:buAutoNum type="arabicPeriod"/>
            </a:pPr>
            <a:r>
              <a:rPr lang="ro-RO" dirty="0"/>
              <a:t>Hierarchical Routing</a:t>
            </a:r>
          </a:p>
          <a:p>
            <a:pPr marL="571500" indent="-457200">
              <a:buFont typeface="+mj-lt"/>
              <a:buAutoNum type="arabicPeriod"/>
            </a:pPr>
            <a:endParaRPr lang="ro-RO" dirty="0"/>
          </a:p>
          <a:p>
            <a:pPr marL="571500" indent="-457200">
              <a:buFont typeface="+mj-lt"/>
              <a:buAutoNum type="arabicPeriod"/>
            </a:pPr>
            <a:endParaRPr lang="ro-RO" dirty="0"/>
          </a:p>
          <a:p>
            <a:pPr marL="571500" indent="-457200">
              <a:buFont typeface="+mj-lt"/>
              <a:buAutoNum type="arabicPeriod"/>
            </a:pPr>
            <a:r>
              <a:rPr lang="ro-RO" dirty="0"/>
              <a:t>Content-Based pub/sub examples (Gryphon, Padres)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ro-RO" dirty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ro-R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2</a:t>
            </a:fld>
            <a:r>
              <a:rPr lang="en-US" dirty="0" smtClean="0"/>
              <a:t>/</a:t>
            </a:r>
            <a:r>
              <a:rPr lang="ro-RO" dirty="0" smtClean="0"/>
              <a:t>32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188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Simple </a:t>
            </a:r>
            <a:r>
              <a:rPr lang="ro-RO" dirty="0" smtClean="0"/>
              <a:t>Routing   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6916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/>
          </a:p>
          <a:p>
            <a:pPr marL="114300" lvl="0" indent="0" algn="r">
              <a:buClr>
                <a:srgbClr val="A9A57C"/>
              </a:buClr>
              <a:buNone/>
            </a:pPr>
            <a:r>
              <a:rPr lang="ro-RO" sz="1600" dirty="0">
                <a:solidFill>
                  <a:srgbClr val="2F2B20"/>
                </a:solidFill>
              </a:rPr>
              <a:t>Figure source: </a:t>
            </a:r>
            <a:r>
              <a:rPr lang="ro-RO" sz="1600" i="1" dirty="0">
                <a:solidFill>
                  <a:srgbClr val="2F2B20"/>
                </a:solidFill>
              </a:rPr>
              <a:t>Distributed Event-Based Systems (Muhl et al. 2006)</a:t>
            </a:r>
            <a:r>
              <a:rPr lang="ro-RO" sz="1600" dirty="0">
                <a:solidFill>
                  <a:srgbClr val="2F2B20"/>
                </a:solidFill>
              </a:rPr>
              <a:t> </a:t>
            </a:r>
          </a:p>
          <a:p>
            <a:pPr marL="114300" indent="0">
              <a:buNone/>
            </a:pPr>
            <a:r>
              <a:rPr lang="ro-RO" sz="2000" dirty="0" smtClean="0"/>
              <a:t>Broker removal (e.g., B1): the filter entries having as source the removed broker area </a:t>
            </a:r>
            <a:r>
              <a:rPr lang="ro-RO" sz="2000" dirty="0" smtClean="0"/>
              <a:t>must be removed </a:t>
            </a:r>
            <a:r>
              <a:rPr lang="ro-RO" sz="2000" dirty="0" smtClean="0"/>
              <a:t>on the neighbors (e.g., (F,B1) on B2, B3).</a:t>
            </a:r>
          </a:p>
          <a:p>
            <a:pPr marL="114300" indent="0">
              <a:buNone/>
            </a:pPr>
            <a:endParaRPr lang="ro-RO" sz="800" dirty="0"/>
          </a:p>
          <a:p>
            <a:pPr marL="114300" indent="0">
              <a:buNone/>
            </a:pPr>
            <a:r>
              <a:rPr lang="ro-RO" sz="2000" dirty="0" smtClean="0"/>
              <a:t>Broker addition (e.g., B4 is connected to B3): the filter entries on the neighbors of the added broker are forwarded to the other broker (e.g., B4 will receive (F, B1)).</a:t>
            </a:r>
          </a:p>
          <a:p>
            <a:pPr marL="114300" indent="0">
              <a:buNone/>
            </a:pPr>
            <a:r>
              <a:rPr lang="ro-RO" sz="2000" dirty="0" smtClean="0"/>
              <a:t>Similar reasoning for the other routing algorithms.</a:t>
            </a:r>
            <a:endParaRPr lang="ro-RO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20</a:t>
            </a:fld>
            <a:r>
              <a:rPr lang="en-US" dirty="0" smtClean="0"/>
              <a:t>/</a:t>
            </a:r>
            <a:r>
              <a:rPr lang="ro-RO" dirty="0" smtClean="0"/>
              <a:t>32</a:t>
            </a: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124744"/>
            <a:ext cx="3816424" cy="254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Cyclic Topologies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ro-RO" dirty="0" smtClean="0"/>
              <a:t>Cyclic topologies should be generally avoided in pub/sub:</a:t>
            </a:r>
          </a:p>
          <a:p>
            <a:r>
              <a:rPr lang="ro-RO" dirty="0" smtClean="0"/>
              <a:t>links redundancy – usually bad</a:t>
            </a:r>
          </a:p>
          <a:p>
            <a:r>
              <a:rPr lang="ro-RO" dirty="0" smtClean="0"/>
              <a:t>typically can be reduced to acyclic by applying spanning trees algorithms</a:t>
            </a:r>
          </a:p>
          <a:p>
            <a:pPr marL="114300" indent="0">
              <a:buNone/>
            </a:pPr>
            <a:endParaRPr lang="ro-RO" dirty="0"/>
          </a:p>
          <a:p>
            <a:pPr marL="114300" indent="0">
              <a:buNone/>
            </a:pPr>
            <a:r>
              <a:rPr lang="ro-RO" dirty="0" smtClean="0"/>
              <a:t>If a cyclic topology is unavoidable: the main concern – prevent notification duplicates:</a:t>
            </a:r>
          </a:p>
          <a:p>
            <a:r>
              <a:rPr lang="ro-RO" dirty="0"/>
              <a:t>b</a:t>
            </a:r>
            <a:r>
              <a:rPr lang="ro-RO" dirty="0" smtClean="0"/>
              <a:t>rokers store IDs of processed notifications</a:t>
            </a:r>
          </a:p>
          <a:p>
            <a:r>
              <a:rPr lang="ro-RO" dirty="0"/>
              <a:t>n</a:t>
            </a:r>
            <a:r>
              <a:rPr lang="ro-RO" dirty="0" smtClean="0"/>
              <a:t>otifications received more than once are ignored</a:t>
            </a:r>
          </a:p>
          <a:p>
            <a:pPr marL="114300" indent="0">
              <a:buNone/>
            </a:pPr>
            <a:endParaRPr lang="ro-RO" dirty="0"/>
          </a:p>
          <a:p>
            <a:pPr marL="114300" indent="0">
              <a:buNone/>
            </a:pPr>
            <a:r>
              <a:rPr lang="ro-RO" dirty="0" smtClean="0"/>
              <a:t>How many IDs can a broker store? ...</a:t>
            </a:r>
          </a:p>
          <a:p>
            <a:r>
              <a:rPr lang="ro-RO" dirty="0"/>
              <a:t>u</a:t>
            </a:r>
            <a:r>
              <a:rPr lang="ro-RO" dirty="0" smtClean="0"/>
              <a:t>se a notification timestamps vector for messages received from clients or neighbors</a:t>
            </a:r>
          </a:p>
          <a:p>
            <a:r>
              <a:rPr lang="ro-RO" dirty="0" smtClean="0"/>
              <a:t>keep brokers time relatively synchronized</a:t>
            </a:r>
          </a:p>
          <a:p>
            <a:r>
              <a:rPr lang="ro-RO" dirty="0"/>
              <a:t>s</a:t>
            </a:r>
            <a:r>
              <a:rPr lang="ro-RO" dirty="0" smtClean="0"/>
              <a:t>tored IDs are removed after a while if they’re not seen again </a:t>
            </a:r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21</a:t>
            </a:fld>
            <a:r>
              <a:rPr lang="en-US" dirty="0" smtClean="0"/>
              <a:t>/</a:t>
            </a:r>
            <a:r>
              <a:rPr lang="ro-RO" dirty="0" smtClean="0"/>
              <a:t>32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5137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Routing with Advertisements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ro-RO" dirty="0" smtClean="0"/>
              <a:t>What’s an advertisement ? (recap):</a:t>
            </a:r>
          </a:p>
          <a:p>
            <a:pPr marL="114300" indent="0">
              <a:buNone/>
            </a:pPr>
            <a:endParaRPr lang="ro-RO" dirty="0"/>
          </a:p>
          <a:p>
            <a:pPr marL="114300" indent="0">
              <a:buNone/>
            </a:pPr>
            <a:endParaRPr lang="ro-RO" dirty="0" smtClean="0"/>
          </a:p>
          <a:p>
            <a:pPr marL="114300" indent="0">
              <a:buNone/>
            </a:pPr>
            <a:endParaRPr lang="ro-RO" dirty="0"/>
          </a:p>
          <a:p>
            <a:pPr marL="114300" indent="0">
              <a:buNone/>
            </a:pPr>
            <a:endParaRPr lang="ro-RO" dirty="0" smtClean="0"/>
          </a:p>
          <a:p>
            <a:pPr marL="114300" indent="0">
              <a:buNone/>
            </a:pPr>
            <a:endParaRPr lang="ro-RO" dirty="0" smtClean="0"/>
          </a:p>
          <a:p>
            <a:pPr marL="114300" indent="0">
              <a:buNone/>
            </a:pPr>
            <a:r>
              <a:rPr lang="ro-RO" dirty="0" smtClean="0"/>
              <a:t>Essentially, it’s a type of meta-subscription announcing what publications will follow (e.g., containing some particular field or having a particular structure – example: </a:t>
            </a:r>
            <a:r>
              <a:rPr lang="ro-RO" i="1" dirty="0" smtClean="0"/>
              <a:t>symbol=„Google” </a:t>
            </a:r>
            <a:r>
              <a:rPr lang="ro-RO" dirty="0" smtClean="0"/>
              <a:t>and any other field). </a:t>
            </a:r>
          </a:p>
          <a:p>
            <a:pPr marL="114300" indent="0">
              <a:buNone/>
            </a:pPr>
            <a:endParaRPr lang="ro-RO" dirty="0"/>
          </a:p>
          <a:p>
            <a:pPr marL="114300" indent="0">
              <a:buNone/>
            </a:pPr>
            <a:r>
              <a:rPr lang="ro-RO" dirty="0" smtClean="0"/>
              <a:t>Main idea: Filters routing could be optimized by forwarding only towards the publisher direction that emits matching advertisements (e.g., if a filter includes </a:t>
            </a:r>
            <a:r>
              <a:rPr lang="ro-RO" i="1" dirty="0" smtClean="0"/>
              <a:t>symbol=„Google” </a:t>
            </a:r>
            <a:r>
              <a:rPr lang="ro-RO" dirty="0" smtClean="0"/>
              <a:t>will be routed just towards the advertiser who said that will publish </a:t>
            </a:r>
            <a:r>
              <a:rPr lang="ro-RO" i="1" dirty="0" smtClean="0"/>
              <a:t>Google </a:t>
            </a:r>
            <a:r>
              <a:rPr lang="ro-RO" dirty="0" smtClean="0"/>
              <a:t>related info)</a:t>
            </a:r>
          </a:p>
          <a:p>
            <a:pPr marL="114300" indent="0">
              <a:buNone/>
            </a:pPr>
            <a:endParaRPr lang="ro-RO" dirty="0"/>
          </a:p>
          <a:p>
            <a:endParaRPr lang="ro-RO" dirty="0" smtClean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22</a:t>
            </a:fld>
            <a:r>
              <a:rPr lang="en-US" dirty="0" smtClean="0"/>
              <a:t>/</a:t>
            </a:r>
            <a:r>
              <a:rPr lang="ro-RO" dirty="0" smtClean="0"/>
              <a:t>32</a:t>
            </a: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24" y="2348880"/>
            <a:ext cx="5706351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3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Routing with Advertisements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ro-RO" dirty="0" smtClean="0"/>
              <a:t>The advertisements will be also stored in the routing table:</a:t>
            </a:r>
          </a:p>
          <a:p>
            <a:pPr marL="114300" indent="0">
              <a:buNone/>
            </a:pPr>
            <a:endParaRPr lang="ro-RO" dirty="0"/>
          </a:p>
          <a:p>
            <a:pPr marL="114300" indent="0">
              <a:buNone/>
            </a:pPr>
            <a:endParaRPr lang="ro-RO" dirty="0" smtClean="0"/>
          </a:p>
          <a:p>
            <a:pPr marL="114300" indent="0">
              <a:buNone/>
            </a:pPr>
            <a:endParaRPr lang="ro-RO" dirty="0"/>
          </a:p>
          <a:p>
            <a:pPr marL="114300" indent="0">
              <a:buNone/>
            </a:pPr>
            <a:endParaRPr lang="ro-RO" dirty="0" smtClean="0"/>
          </a:p>
          <a:p>
            <a:pPr marL="114300" indent="0">
              <a:buNone/>
            </a:pPr>
            <a:endParaRPr lang="ro-RO" dirty="0" smtClean="0"/>
          </a:p>
          <a:p>
            <a:pPr marL="114300" indent="0">
              <a:buNone/>
            </a:pPr>
            <a:endParaRPr lang="ro-RO" dirty="0" smtClean="0"/>
          </a:p>
          <a:p>
            <a:pPr marL="114300" indent="0">
              <a:buNone/>
            </a:pPr>
            <a:endParaRPr lang="ro-RO" dirty="0"/>
          </a:p>
          <a:p>
            <a:pPr marL="114300" indent="0">
              <a:buNone/>
            </a:pPr>
            <a:endParaRPr lang="ro-RO" dirty="0" smtClean="0"/>
          </a:p>
          <a:p>
            <a:pPr marL="114300" indent="0">
              <a:buNone/>
            </a:pPr>
            <a:endParaRPr lang="ro-RO" dirty="0"/>
          </a:p>
          <a:p>
            <a:pPr marL="114300" indent="0">
              <a:buNone/>
            </a:pPr>
            <a:endParaRPr lang="ro-RO" dirty="0" smtClean="0"/>
          </a:p>
          <a:p>
            <a:pPr marL="114300" indent="0" algn="r">
              <a:buNone/>
            </a:pPr>
            <a:r>
              <a:rPr lang="ro-RO" sz="1800" dirty="0">
                <a:solidFill>
                  <a:srgbClr val="2F2B20"/>
                </a:solidFill>
              </a:rPr>
              <a:t>Figure source: </a:t>
            </a:r>
            <a:r>
              <a:rPr lang="ro-RO" sz="1800" i="1" dirty="0">
                <a:solidFill>
                  <a:srgbClr val="2F2B20"/>
                </a:solidFill>
              </a:rPr>
              <a:t>XSiena – The Content-Based Publish/Subscribe System (Z. Jerzak, 2009)</a:t>
            </a:r>
            <a:endParaRPr lang="ro-RO" sz="1800" dirty="0"/>
          </a:p>
          <a:p>
            <a:pPr marL="114300" indent="0">
              <a:buNone/>
            </a:pPr>
            <a:endParaRPr lang="ro-RO" dirty="0" smtClean="0"/>
          </a:p>
          <a:p>
            <a:pPr marL="114300" indent="0">
              <a:buNone/>
            </a:pPr>
            <a:r>
              <a:rPr lang="ro-RO" dirty="0" smtClean="0"/>
              <a:t>Filter forwarding is done in a similar manner to the identity or coverage routing, but based on the validity of the </a:t>
            </a:r>
            <a:r>
              <a:rPr lang="ro-RO" i="1" dirty="0" smtClean="0"/>
              <a:t>intersection relation</a:t>
            </a:r>
            <a:r>
              <a:rPr lang="ro-RO" dirty="0" smtClean="0"/>
              <a:t> between the advertisement and the filter.</a:t>
            </a:r>
            <a:endParaRPr lang="ro-RO" dirty="0"/>
          </a:p>
          <a:p>
            <a:endParaRPr lang="ro-RO" dirty="0" smtClean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23</a:t>
            </a:fld>
            <a:r>
              <a:rPr lang="en-US" dirty="0" smtClean="0"/>
              <a:t>/</a:t>
            </a:r>
            <a:r>
              <a:rPr lang="ro-RO" dirty="0" smtClean="0"/>
              <a:t>32</a:t>
            </a:r>
            <a:endParaRPr lang="ro-R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5184576" cy="263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4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Routing with Advertisements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97152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ro-RO" u="sng" dirty="0" smtClean="0"/>
              <a:t>Intersection relation:</a:t>
            </a:r>
          </a:p>
          <a:p>
            <a:pPr marL="114300" indent="0">
              <a:buNone/>
            </a:pPr>
            <a:endParaRPr lang="ro-RO" sz="800" dirty="0" smtClean="0"/>
          </a:p>
          <a:p>
            <a:pPr marL="114300" indent="0">
              <a:buNone/>
            </a:pPr>
            <a:r>
              <a:rPr lang="ro-RO" dirty="0" smtClean="0"/>
              <a:t>A filter F intersects an advertisement A if there is at least one publication that matches both F and A. </a:t>
            </a:r>
          </a:p>
          <a:p>
            <a:pPr marL="114300" indent="0">
              <a:buNone/>
            </a:pPr>
            <a:endParaRPr lang="ro-RO" sz="1100" dirty="0"/>
          </a:p>
          <a:p>
            <a:pPr marL="114300" indent="0">
              <a:buNone/>
            </a:pPr>
            <a:r>
              <a:rPr lang="ro-RO" dirty="0" smtClean="0"/>
              <a:t>Examples:</a:t>
            </a:r>
          </a:p>
          <a:p>
            <a:pPr marL="114300" indent="0">
              <a:buNone/>
            </a:pPr>
            <a:endParaRPr lang="ro-RO" sz="1100" dirty="0"/>
          </a:p>
          <a:p>
            <a:pPr marL="114300" indent="0" algn="ctr">
              <a:buNone/>
            </a:pPr>
            <a:r>
              <a:rPr lang="ro-RO" sz="23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F={(x&gt;5)} ∩ A={(x&gt;5)} </a:t>
            </a:r>
          </a:p>
          <a:p>
            <a:pPr marL="114300" indent="0" algn="ctr">
              <a:buNone/>
            </a:pPr>
            <a:r>
              <a:rPr lang="ro-RO" sz="23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True</a:t>
            </a:r>
          </a:p>
          <a:p>
            <a:pPr marL="114300" indent="0" algn="ctr">
              <a:buNone/>
            </a:pPr>
            <a:endParaRPr lang="ro-RO" sz="110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14300" indent="0" algn="ctr">
              <a:buNone/>
            </a:pPr>
            <a:r>
              <a:rPr lang="ro-RO" sz="23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F={(x&gt;5)} ∩ A</a:t>
            </a:r>
            <a:r>
              <a:rPr lang="ro-RO" sz="23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={(x&lt;7)}</a:t>
            </a:r>
          </a:p>
          <a:p>
            <a:pPr marL="114300" indent="0" algn="ctr">
              <a:buNone/>
            </a:pPr>
            <a:r>
              <a:rPr lang="ro-RO" sz="23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True</a:t>
            </a:r>
          </a:p>
          <a:p>
            <a:pPr marL="114300" indent="0" algn="ctr">
              <a:buNone/>
            </a:pPr>
            <a:endParaRPr lang="ro-RO" sz="110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14300" indent="0" algn="ctr">
              <a:buNone/>
            </a:pPr>
            <a:r>
              <a:rPr lang="ro-RO" sz="23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F={(x&gt;5)} ∩ A</a:t>
            </a:r>
            <a:r>
              <a:rPr lang="ro-RO" sz="23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={(</a:t>
            </a:r>
            <a:r>
              <a:rPr lang="ro-RO" sz="23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y</a:t>
            </a:r>
            <a:r>
              <a:rPr lang="ro-RO" sz="23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&gt;6)}</a:t>
            </a:r>
          </a:p>
          <a:p>
            <a:pPr marL="114300" indent="0" algn="ctr">
              <a:buNone/>
            </a:pPr>
            <a:r>
              <a:rPr lang="ro-RO" sz="23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False</a:t>
            </a:r>
          </a:p>
          <a:p>
            <a:pPr marL="114300" indent="0" algn="ctr">
              <a:buNone/>
            </a:pPr>
            <a:endParaRPr lang="ro-RO" sz="110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14300" indent="0" algn="ctr">
              <a:buNone/>
            </a:pPr>
            <a:r>
              <a:rPr lang="ro-RO" sz="23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F={(x&gt;5)} ∩ A</a:t>
            </a:r>
            <a:r>
              <a:rPr lang="ro-RO" sz="23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={(x&gt;4);(y&gt;6)}</a:t>
            </a:r>
          </a:p>
          <a:p>
            <a:pPr marL="114300" indent="0" algn="ctr">
              <a:buNone/>
            </a:pPr>
            <a:r>
              <a:rPr lang="ro-RO" sz="23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True</a:t>
            </a:r>
          </a:p>
          <a:p>
            <a:pPr marL="114300" indent="0" algn="ctr">
              <a:buNone/>
            </a:pPr>
            <a:endParaRPr lang="ro-RO" sz="100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14300" indent="0" algn="ctr">
              <a:buNone/>
            </a:pPr>
            <a:r>
              <a:rPr lang="ro-RO" sz="23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F={(x&gt;5</a:t>
            </a:r>
            <a:r>
              <a:rPr lang="ro-RO" sz="23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);(y&gt;7)} </a:t>
            </a:r>
            <a:r>
              <a:rPr lang="ro-RO" sz="23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∩ A</a:t>
            </a:r>
            <a:r>
              <a:rPr lang="ro-RO" sz="23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={(x&gt;5)}</a:t>
            </a:r>
          </a:p>
          <a:p>
            <a:pPr marL="114300" indent="0" algn="ctr">
              <a:buNone/>
            </a:pPr>
            <a:r>
              <a:rPr lang="ro-RO" sz="23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True</a:t>
            </a:r>
            <a:endParaRPr lang="ro-RO" sz="23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14300" indent="0" algn="ctr">
              <a:buNone/>
            </a:pPr>
            <a:endParaRPr lang="ro-RO" sz="23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14300" indent="0" algn="ctr">
              <a:buNone/>
            </a:pPr>
            <a:endParaRPr lang="ro-RO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14300" indent="0">
              <a:buNone/>
            </a:pPr>
            <a:endParaRPr lang="ro-RO" dirty="0" smtClean="0"/>
          </a:p>
          <a:p>
            <a:endParaRPr lang="ro-RO" dirty="0" smtClean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24</a:t>
            </a:fld>
            <a:r>
              <a:rPr lang="en-US" dirty="0" smtClean="0"/>
              <a:t>/</a:t>
            </a:r>
            <a:r>
              <a:rPr lang="ro-RO" dirty="0" smtClean="0"/>
              <a:t>32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8119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Hierarchical Routing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97152"/>
          </a:xfrm>
        </p:spPr>
        <p:txBody>
          <a:bodyPr>
            <a:normAutofit fontScale="92500"/>
          </a:bodyPr>
          <a:lstStyle/>
          <a:p>
            <a:pPr algn="just"/>
            <a:r>
              <a:rPr lang="ro-RO" sz="23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Brokers are organized as a tree hierarchy, with a root node.</a:t>
            </a:r>
          </a:p>
          <a:p>
            <a:pPr algn="just"/>
            <a:endParaRPr lang="ro-RO" sz="23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just"/>
            <a:r>
              <a:rPr lang="ro-RO" sz="23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Publications are always forwarded towards this root node, being disseminated by the brokers on-path in their subtrees.</a:t>
            </a:r>
          </a:p>
          <a:p>
            <a:pPr algn="just"/>
            <a:endParaRPr lang="ro-RO" sz="23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just"/>
            <a:r>
              <a:rPr lang="ro-RO" sz="23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Subscriptions and unsubscriptions are always forwarded towards the root node, based on the other rules of the routing algorithm.</a:t>
            </a:r>
          </a:p>
          <a:p>
            <a:pPr algn="just"/>
            <a:endParaRPr lang="ro-RO" sz="23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just"/>
            <a:r>
              <a:rPr lang="ro-RO" sz="23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Typically, a non-hierarchical routing algorithm (e.g., coverage, identity) can be adapted to a hierarchical form by organizing the broker overlay as a tree.</a:t>
            </a:r>
            <a:endParaRPr lang="ro-RO" sz="23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14300" indent="0" algn="ctr">
              <a:buNone/>
            </a:pPr>
            <a:endParaRPr lang="ro-RO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14300" indent="0">
              <a:buNone/>
            </a:pPr>
            <a:endParaRPr lang="ro-RO" dirty="0" smtClean="0"/>
          </a:p>
          <a:p>
            <a:endParaRPr lang="ro-RO" dirty="0" smtClean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25</a:t>
            </a:fld>
            <a:r>
              <a:rPr lang="en-US" dirty="0" smtClean="0"/>
              <a:t>/</a:t>
            </a:r>
            <a:r>
              <a:rPr lang="ro-RO" dirty="0" smtClean="0"/>
              <a:t>32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987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Hierarchical Routing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9715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o-RO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Hierarchical coverage routing:</a:t>
            </a:r>
          </a:p>
          <a:p>
            <a:pPr marL="114300" indent="0">
              <a:buNone/>
            </a:pPr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pPr marL="114300" lvl="0" indent="0" algn="r">
              <a:buClr>
                <a:srgbClr val="A9A57C"/>
              </a:buClr>
              <a:buNone/>
            </a:pPr>
            <a:r>
              <a:rPr lang="ro-RO" sz="1600" dirty="0">
                <a:solidFill>
                  <a:srgbClr val="2F2B20"/>
                </a:solidFill>
              </a:rPr>
              <a:t>Figure source: </a:t>
            </a:r>
            <a:r>
              <a:rPr lang="ro-RO" sz="1600" i="1" dirty="0">
                <a:solidFill>
                  <a:srgbClr val="2F2B20"/>
                </a:solidFill>
              </a:rPr>
              <a:t>Distributed Event-Based Systems (Muhl et al. 2006)</a:t>
            </a:r>
            <a:r>
              <a:rPr lang="ro-RO" sz="1600" dirty="0">
                <a:solidFill>
                  <a:srgbClr val="2F2B20"/>
                </a:solidFill>
              </a:rPr>
              <a:t> </a:t>
            </a:r>
          </a:p>
          <a:p>
            <a:endParaRPr lang="ro-RO" sz="800" dirty="0" smtClean="0"/>
          </a:p>
          <a:p>
            <a:pPr marL="114300" indent="0" algn="ctr">
              <a:buNone/>
            </a:pPr>
            <a:r>
              <a:rPr lang="ro-RO" sz="2800" dirty="0" smtClean="0"/>
              <a:t>Advantages ? ... Disadvantages ? ...</a:t>
            </a: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26</a:t>
            </a:fld>
            <a:r>
              <a:rPr lang="en-US" dirty="0" smtClean="0"/>
              <a:t>/</a:t>
            </a:r>
            <a:r>
              <a:rPr lang="ro-RO" dirty="0" smtClean="0"/>
              <a:t>32</a:t>
            </a: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16832"/>
            <a:ext cx="4161707" cy="350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7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Gryphon – general description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4116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o-RO" dirty="0" smtClean="0"/>
              <a:t>Message brokering platform initially developed at IBM Research in 1998</a:t>
            </a:r>
          </a:p>
          <a:p>
            <a:pPr>
              <a:buFontTx/>
              <a:buChar char="-"/>
            </a:pPr>
            <a:endParaRPr lang="ro-RO" dirty="0" smtClean="0"/>
          </a:p>
          <a:p>
            <a:pPr>
              <a:buFontTx/>
              <a:buChar char="-"/>
            </a:pPr>
            <a:r>
              <a:rPr lang="ro-RO" dirty="0" smtClean="0"/>
              <a:t>Various advances (storage, congestion control, subscription propagation, etc) until 2004</a:t>
            </a:r>
          </a:p>
          <a:p>
            <a:pPr>
              <a:buFontTx/>
              <a:buChar char="-"/>
            </a:pPr>
            <a:endParaRPr lang="ro-RO" dirty="0"/>
          </a:p>
          <a:p>
            <a:pPr>
              <a:buFontTx/>
              <a:buChar char="-"/>
            </a:pPr>
            <a:r>
              <a:rPr lang="ro-RO" dirty="0" smtClean="0"/>
              <a:t>Event stream dissemination described via an </a:t>
            </a:r>
            <a:r>
              <a:rPr lang="ro-RO" i="1" dirty="0" smtClean="0"/>
              <a:t>information flow graph</a:t>
            </a:r>
            <a:endParaRPr lang="ro-RO" dirty="0" smtClean="0"/>
          </a:p>
          <a:p>
            <a:pPr lvl="1">
              <a:buFontTx/>
              <a:buChar char="-"/>
            </a:pPr>
            <a:r>
              <a:rPr lang="ro-RO" dirty="0" smtClean="0"/>
              <a:t>Specifies the selective delivery of events</a:t>
            </a:r>
          </a:p>
          <a:p>
            <a:pPr lvl="1">
              <a:buFontTx/>
              <a:buChar char="-"/>
            </a:pPr>
            <a:r>
              <a:rPr lang="ro-RO" dirty="0" smtClean="0"/>
              <a:t>Specifies the transformation of events</a:t>
            </a:r>
          </a:p>
          <a:p>
            <a:pPr lvl="1">
              <a:buFontTx/>
              <a:buChar char="-"/>
            </a:pPr>
            <a:r>
              <a:rPr lang="ro-RO" dirty="0" smtClean="0"/>
              <a:t>Specifies generation of derived events as </a:t>
            </a:r>
            <a:r>
              <a:rPr lang="ro-RO" i="1" dirty="0" smtClean="0"/>
              <a:t>function of states derived from event histories</a:t>
            </a:r>
          </a:p>
          <a:p>
            <a:pPr marL="114300" indent="0">
              <a:buNone/>
            </a:pPr>
            <a:endParaRPr lang="ro-R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27</a:t>
            </a:fld>
            <a:r>
              <a:rPr lang="en-US" dirty="0" smtClean="0"/>
              <a:t>/</a:t>
            </a:r>
            <a:r>
              <a:rPr lang="ro-RO" dirty="0" smtClean="0"/>
              <a:t>32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340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Gryphon – information flow graph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750" y="1600200"/>
            <a:ext cx="4965450" cy="5141168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ro-RO" dirty="0" smtClean="0"/>
              <a:t>Graph nodes - </a:t>
            </a:r>
            <a:r>
              <a:rPr lang="ro-RO" i="1" dirty="0" smtClean="0"/>
              <a:t>information spaces:</a:t>
            </a:r>
          </a:p>
          <a:p>
            <a:pPr lvl="1">
              <a:buFontTx/>
              <a:buChar char="-"/>
            </a:pPr>
            <a:r>
              <a:rPr lang="ro-RO" i="1" dirty="0" smtClean="0"/>
              <a:t>Event histories </a:t>
            </a:r>
            <a:r>
              <a:rPr lang="ro-RO" dirty="0" smtClean="0"/>
              <a:t>(monotonically growing collections of events – e.g., [price, volume])</a:t>
            </a:r>
          </a:p>
          <a:p>
            <a:pPr lvl="1">
              <a:buFontTx/>
              <a:buChar char="-"/>
            </a:pPr>
            <a:r>
              <a:rPr lang="ro-RO" i="1" dirty="0" smtClean="0"/>
              <a:t>Event interpretations </a:t>
            </a:r>
            <a:r>
              <a:rPr lang="ro-RO" dirty="0" smtClean="0"/>
              <a:t>(interpretations of sequences of events – e.g., [latest, highest])</a:t>
            </a:r>
            <a:endParaRPr lang="ro-RO" i="1" dirty="0" smtClean="0"/>
          </a:p>
          <a:p>
            <a:pPr marL="114300" indent="0">
              <a:buNone/>
            </a:pPr>
            <a:endParaRPr lang="ro-RO" i="1" dirty="0"/>
          </a:p>
          <a:p>
            <a:pPr>
              <a:buFontTx/>
              <a:buChar char="-"/>
            </a:pPr>
            <a:r>
              <a:rPr lang="ro-RO" dirty="0" smtClean="0"/>
              <a:t>Arcs:</a:t>
            </a:r>
          </a:p>
          <a:p>
            <a:pPr lvl="1">
              <a:buFontTx/>
              <a:buChar char="-"/>
            </a:pPr>
            <a:r>
              <a:rPr lang="ro-RO" i="1" dirty="0" smtClean="0"/>
              <a:t>merge – </a:t>
            </a:r>
            <a:r>
              <a:rPr lang="ro-RO" dirty="0" smtClean="0"/>
              <a:t>combines multiple histories into one</a:t>
            </a:r>
          </a:p>
          <a:p>
            <a:pPr lvl="1">
              <a:buFontTx/>
              <a:buChar char="-"/>
            </a:pPr>
            <a:r>
              <a:rPr lang="ro-RO" i="1" dirty="0"/>
              <a:t>t</a:t>
            </a:r>
            <a:r>
              <a:rPr lang="ro-RO" i="1" dirty="0" smtClean="0"/>
              <a:t>ransform </a:t>
            </a:r>
            <a:r>
              <a:rPr lang="ro-RO" dirty="0" smtClean="0"/>
              <a:t>– applies a specific function to each event in the source to obtain each destination event</a:t>
            </a:r>
          </a:p>
          <a:p>
            <a:pPr lvl="1">
              <a:buFontTx/>
              <a:buChar char="-"/>
            </a:pPr>
            <a:r>
              <a:rPr lang="ro-RO" i="1" dirty="0"/>
              <a:t>s</a:t>
            </a:r>
            <a:r>
              <a:rPr lang="ro-RO" i="1" dirty="0" smtClean="0"/>
              <a:t>elect – </a:t>
            </a:r>
            <a:r>
              <a:rPr lang="ro-RO" dirty="0" smtClean="0"/>
              <a:t>selects a history of events from the source based on a criteria</a:t>
            </a:r>
          </a:p>
          <a:p>
            <a:pPr lvl="1">
              <a:buFontTx/>
              <a:buChar char="-"/>
            </a:pPr>
            <a:r>
              <a:rPr lang="ro-RO" i="1" dirty="0"/>
              <a:t>i</a:t>
            </a:r>
            <a:r>
              <a:rPr lang="ro-RO" i="1" dirty="0" smtClean="0"/>
              <a:t>nterpret – </a:t>
            </a:r>
            <a:r>
              <a:rPr lang="ro-RO" dirty="0" smtClean="0"/>
              <a:t>incrementally computes a function over incoming events</a:t>
            </a:r>
            <a:endParaRPr lang="ro-RO" i="1" dirty="0" smtClean="0"/>
          </a:p>
          <a:p>
            <a:pPr marL="114300" indent="0">
              <a:buNone/>
            </a:pPr>
            <a:endParaRPr lang="ro-R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28</a:t>
            </a:fld>
            <a:r>
              <a:rPr lang="en-US" dirty="0" smtClean="0"/>
              <a:t>/</a:t>
            </a:r>
            <a:r>
              <a:rPr lang="ro-RO" dirty="0" smtClean="0"/>
              <a:t>32</a:t>
            </a: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24737"/>
            <a:ext cx="2562225" cy="2981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224000"/>
            <a:ext cx="2562225" cy="423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224000"/>
            <a:ext cx="25717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8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Padres – general description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Project started at University of Toronto in 2003 (many increments and additions since then)</a:t>
            </a:r>
          </a:p>
          <a:p>
            <a:pPr marL="114300" indent="0">
              <a:buNone/>
            </a:pPr>
            <a:endParaRPr lang="ro-RO" dirty="0" smtClean="0"/>
          </a:p>
          <a:p>
            <a:r>
              <a:rPr lang="ro-RO" dirty="0" smtClean="0"/>
              <a:t>Brokers network working based on the pub/sub/advertise model</a:t>
            </a:r>
          </a:p>
          <a:p>
            <a:pPr marL="114300" indent="0">
              <a:buNone/>
            </a:pPr>
            <a:endParaRPr lang="ro-RO" dirty="0" smtClean="0"/>
          </a:p>
          <a:p>
            <a:r>
              <a:rPr lang="ro-RO" dirty="0" smtClean="0"/>
              <a:t>ORT - Overlay Routing Tables – on each broker:</a:t>
            </a:r>
          </a:p>
          <a:p>
            <a:pPr lvl="1"/>
            <a:r>
              <a:rPr lang="ro-RO" dirty="0" smtClean="0"/>
              <a:t>SRT – Subscription Routing Tables – built based on advertisements stored on broker (contain [adv, lasthop] entries over which overlapping subscriptions are routed)</a:t>
            </a:r>
          </a:p>
          <a:p>
            <a:pPr lvl="1"/>
            <a:r>
              <a:rPr lang="ro-RO" dirty="0" smtClean="0"/>
              <a:t>PRT – Publication Routing Tables – built based on subscriptions (contain [sub, lasthop] entries)</a:t>
            </a:r>
          </a:p>
          <a:p>
            <a:pPr lvl="1"/>
            <a:endParaRPr lang="ro-R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29</a:t>
            </a:fld>
            <a:r>
              <a:rPr lang="en-US" dirty="0" smtClean="0"/>
              <a:t>/</a:t>
            </a:r>
            <a:r>
              <a:rPr lang="ro-RO" dirty="0" smtClean="0"/>
              <a:t>32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636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To prove or not to prove ...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note: </a:t>
            </a:r>
            <a:endParaRPr lang="ro-RO" dirty="0" smtClean="0"/>
          </a:p>
          <a:p>
            <a:endParaRPr lang="ro-RO" dirty="0"/>
          </a:p>
          <a:p>
            <a:pPr marL="114300" indent="0">
              <a:buNone/>
            </a:pPr>
            <a:r>
              <a:rPr lang="en-US" dirty="0" smtClean="0"/>
              <a:t>We </a:t>
            </a:r>
            <a:r>
              <a:rPr lang="en-US" dirty="0"/>
              <a:t>will not discuss proving that each routing algorithm is </a:t>
            </a:r>
            <a:r>
              <a:rPr lang="en-US" i="1" dirty="0"/>
              <a:t>valid</a:t>
            </a:r>
            <a:r>
              <a:rPr lang="en-US" dirty="0"/>
              <a:t> </a:t>
            </a:r>
            <a:r>
              <a:rPr lang="ro-RO" dirty="0" smtClean="0"/>
              <a:t>according to the necessary guarantees presented before ...</a:t>
            </a:r>
          </a:p>
          <a:p>
            <a:pPr marL="114300" indent="0">
              <a:buNone/>
            </a:pPr>
            <a:endParaRPr lang="ro-RO" dirty="0" smtClean="0"/>
          </a:p>
          <a:p>
            <a:pPr marL="114300" indent="0">
              <a:buNone/>
            </a:pPr>
            <a:r>
              <a:rPr lang="ro-RO" dirty="0" smtClean="0"/>
              <a:t>... but you can think on this ;) ...</a:t>
            </a:r>
            <a:endParaRPr lang="en-US" dirty="0"/>
          </a:p>
          <a:p>
            <a:pPr marL="114300" indent="0">
              <a:buNone/>
            </a:pPr>
            <a:endParaRPr lang="ro-RO" dirty="0" smtClean="0"/>
          </a:p>
          <a:p>
            <a:pPr marL="114300" indent="0">
              <a:buNone/>
            </a:pPr>
            <a:r>
              <a:rPr lang="ro-RO" dirty="0" smtClean="0"/>
              <a:t>... </a:t>
            </a:r>
            <a:r>
              <a:rPr lang="ro-RO" dirty="0"/>
              <a:t>a</a:t>
            </a:r>
            <a:r>
              <a:rPr lang="ro-RO" dirty="0" smtClean="0"/>
              <a:t>nd the algorithms we will present are definitely valid.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3</a:t>
            </a:fld>
            <a:r>
              <a:rPr lang="en-US" dirty="0" smtClean="0"/>
              <a:t>/</a:t>
            </a:r>
            <a:r>
              <a:rPr lang="ro-RO" dirty="0" smtClean="0"/>
              <a:t>32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92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Padres – broker architecture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15" y="1396714"/>
            <a:ext cx="6392167" cy="416300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30</a:t>
            </a:fld>
            <a:r>
              <a:rPr lang="en-US" dirty="0" smtClean="0"/>
              <a:t>/</a:t>
            </a:r>
            <a:r>
              <a:rPr lang="ro-RO" dirty="0" smtClean="0"/>
              <a:t>32</a:t>
            </a:r>
            <a:endParaRPr lang="ro-RO" dirty="0"/>
          </a:p>
        </p:txBody>
      </p:sp>
      <p:sp>
        <p:nvSpPr>
          <p:cNvPr id="6" name="Rectangle 5"/>
          <p:cNvSpPr/>
          <p:nvPr/>
        </p:nvSpPr>
        <p:spPr>
          <a:xfrm>
            <a:off x="1098846" y="6045200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>
                <a:solidFill>
                  <a:srgbClr val="2F2B20"/>
                </a:solidFill>
              </a:rPr>
              <a:t>Figure source: </a:t>
            </a:r>
            <a:r>
              <a:rPr lang="en-US" i="1" dirty="0">
                <a:solidFill>
                  <a:srgbClr val="2F2B20"/>
                </a:solidFill>
              </a:rPr>
              <a:t>The PADRES Distributed Publish/Subscribe System</a:t>
            </a:r>
            <a:r>
              <a:rPr lang="ro-RO" i="1" dirty="0" smtClean="0">
                <a:solidFill>
                  <a:srgbClr val="2F2B20"/>
                </a:solidFill>
              </a:rPr>
              <a:t> (Fidler </a:t>
            </a:r>
            <a:r>
              <a:rPr lang="ro-RO" i="1" dirty="0">
                <a:solidFill>
                  <a:srgbClr val="2F2B20"/>
                </a:solidFill>
              </a:rPr>
              <a:t>et al. </a:t>
            </a:r>
            <a:r>
              <a:rPr lang="ro-RO" i="1" dirty="0" smtClean="0">
                <a:solidFill>
                  <a:srgbClr val="2F2B20"/>
                </a:solidFill>
              </a:rPr>
              <a:t>2005)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2711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Padres – broker internals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7" y="1772816"/>
            <a:ext cx="6420746" cy="36771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31</a:t>
            </a:fld>
            <a:r>
              <a:rPr lang="en-US" dirty="0" smtClean="0"/>
              <a:t>/</a:t>
            </a:r>
            <a:r>
              <a:rPr lang="ro-RO" dirty="0" smtClean="0"/>
              <a:t>32</a:t>
            </a:r>
            <a:endParaRPr lang="ro-RO" dirty="0"/>
          </a:p>
        </p:txBody>
      </p:sp>
      <p:sp>
        <p:nvSpPr>
          <p:cNvPr id="7" name="Rectangle 6"/>
          <p:cNvSpPr/>
          <p:nvPr/>
        </p:nvSpPr>
        <p:spPr>
          <a:xfrm>
            <a:off x="1259632" y="5847080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>
                <a:solidFill>
                  <a:srgbClr val="2F2B20"/>
                </a:solidFill>
              </a:rPr>
              <a:t>Figure source: </a:t>
            </a:r>
            <a:r>
              <a:rPr lang="en-US" i="1" dirty="0">
                <a:solidFill>
                  <a:srgbClr val="2F2B20"/>
                </a:solidFill>
              </a:rPr>
              <a:t>The PADRES Distributed Publish/Subscribe System</a:t>
            </a:r>
            <a:r>
              <a:rPr lang="ro-RO" i="1" dirty="0" smtClean="0">
                <a:solidFill>
                  <a:srgbClr val="2F2B20"/>
                </a:solidFill>
              </a:rPr>
              <a:t> (Fidler </a:t>
            </a:r>
            <a:r>
              <a:rPr lang="ro-RO" i="1" dirty="0">
                <a:solidFill>
                  <a:srgbClr val="2F2B20"/>
                </a:solidFill>
              </a:rPr>
              <a:t>et al. </a:t>
            </a:r>
            <a:r>
              <a:rPr lang="ro-RO" i="1" dirty="0" smtClean="0">
                <a:solidFill>
                  <a:srgbClr val="2F2B20"/>
                </a:solidFill>
              </a:rPr>
              <a:t>2005)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457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Padres – other characteristics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Composite subscriptions:</a:t>
            </a:r>
          </a:p>
          <a:p>
            <a:pPr lvl="1"/>
            <a:r>
              <a:rPr lang="ro-RO" dirty="0"/>
              <a:t>s</a:t>
            </a:r>
            <a:r>
              <a:rPr lang="ro-RO" dirty="0" smtClean="0"/>
              <a:t>equence aggregation</a:t>
            </a:r>
          </a:p>
          <a:p>
            <a:pPr lvl="1"/>
            <a:r>
              <a:rPr lang="ro-RO" dirty="0" smtClean="0"/>
              <a:t>repetition</a:t>
            </a:r>
          </a:p>
          <a:p>
            <a:pPr lvl="1"/>
            <a:r>
              <a:rPr lang="ro-RO" dirty="0" smtClean="0"/>
              <a:t>field references (joins) </a:t>
            </a:r>
          </a:p>
          <a:p>
            <a:pPr marL="411480" lvl="1" indent="0">
              <a:buNone/>
            </a:pPr>
            <a:endParaRPr lang="ro-RO" dirty="0" smtClean="0"/>
          </a:p>
          <a:p>
            <a:r>
              <a:rPr lang="ro-RO" dirty="0" smtClean="0"/>
              <a:t>Historic data access:</a:t>
            </a:r>
          </a:p>
          <a:p>
            <a:pPr lvl="1"/>
            <a:r>
              <a:rPr lang="ro-RO" i="1" dirty="0"/>
              <a:t>t</a:t>
            </a:r>
            <a:r>
              <a:rPr lang="ro-RO" i="1" dirty="0" smtClean="0"/>
              <a:t>ime </a:t>
            </a:r>
            <a:r>
              <a:rPr lang="ro-RO" dirty="0" smtClean="0"/>
              <a:t>predicates added to subscriptions</a:t>
            </a:r>
          </a:p>
          <a:p>
            <a:pPr lvl="1"/>
            <a:r>
              <a:rPr lang="ro-RO" dirty="0" smtClean="0"/>
              <a:t>brokers can store publication databases </a:t>
            </a:r>
          </a:p>
          <a:p>
            <a:pPr lvl="1"/>
            <a:r>
              <a:rPr lang="ro-RO" dirty="0"/>
              <a:t>b</a:t>
            </a:r>
            <a:r>
              <a:rPr lang="ro-RO" dirty="0" smtClean="0"/>
              <a:t>rokers forward old publications matching within subscription time window (including past time)</a:t>
            </a:r>
          </a:p>
          <a:p>
            <a:pPr marL="411480" lvl="1" indent="0">
              <a:buNone/>
            </a:pPr>
            <a:endParaRPr lang="ro-RO" dirty="0"/>
          </a:p>
          <a:p>
            <a:pPr lvl="1"/>
            <a:endParaRPr lang="ro-R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32</a:t>
            </a:fld>
            <a:r>
              <a:rPr lang="en-US" dirty="0" smtClean="0"/>
              <a:t>/</a:t>
            </a:r>
            <a:r>
              <a:rPr lang="ro-RO" smtClean="0"/>
              <a:t>32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6051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Recap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>
                <a:solidFill>
                  <a:srgbClr val="2F2B20"/>
                </a:solidFill>
                <a:latin typeface="Lucida Console" panose="020B0609040504020204" pitchFamily="49" charset="0"/>
              </a:rPr>
              <a:t>handle_message</a:t>
            </a:r>
            <a:r>
              <a:rPr lang="en-US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(Message m) {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	if (m==</a:t>
            </a:r>
            <a:r>
              <a:rPr lang="ro-RO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”</a:t>
            </a:r>
            <a:r>
              <a:rPr lang="en-US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forward(n)”) {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		</a:t>
            </a:r>
            <a:r>
              <a:rPr lang="en-US" sz="1600" dirty="0" err="1">
                <a:solidFill>
                  <a:srgbClr val="2F2B20"/>
                </a:solidFill>
                <a:latin typeface="Lucida Console" panose="020B0609040504020204" pitchFamily="49" charset="0"/>
              </a:rPr>
              <a:t>handle_notification</a:t>
            </a:r>
            <a:r>
              <a:rPr lang="en-US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(source(m),n);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	}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	if (m==</a:t>
            </a:r>
            <a:r>
              <a:rPr lang="ro-RO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”</a:t>
            </a:r>
            <a:r>
              <a:rPr lang="en-US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admin(S,U)”) {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		(FS,FU)=administer(source(m),S,U);			</a:t>
            </a:r>
            <a:r>
              <a:rPr lang="ro-RO" sz="16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	</a:t>
            </a:r>
            <a:r>
              <a:rPr lang="en-US" sz="1600" dirty="0" err="1" smtClean="0">
                <a:solidFill>
                  <a:srgbClr val="2F2B20"/>
                </a:solidFill>
                <a:latin typeface="Lucida Console" panose="020B0609040504020204" pitchFamily="49" charset="0"/>
              </a:rPr>
              <a:t>handle_admin_message</a:t>
            </a:r>
            <a:r>
              <a:rPr lang="en-US" sz="16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(source(m</a:t>
            </a:r>
            <a:r>
              <a:rPr lang="en-US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),FS,FU);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	}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2F2B20"/>
                </a:solidFill>
              </a:rPr>
              <a:t>}</a:t>
            </a:r>
            <a:endParaRPr lang="ro-RO" sz="1600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ro-RO" sz="1600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handle_</a:t>
            </a:r>
            <a:r>
              <a:rPr lang="ro-RO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admin_message</a:t>
            </a:r>
            <a:r>
              <a:rPr lang="en-US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(Node D, </a:t>
            </a:r>
            <a:r>
              <a:rPr lang="ro-RO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Set FS, Set FU</a:t>
            </a:r>
            <a:r>
              <a:rPr lang="en-US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) {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	</a:t>
            </a:r>
            <a:r>
              <a:rPr lang="ro-RO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forall(H in NB-{D}){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		S = {F|(F,H) in FS};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		U = {F|(F,H) in FU};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		if (S!=</a:t>
            </a:r>
            <a:r>
              <a:rPr lang="el-GR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Φ</a:t>
            </a:r>
            <a:r>
              <a:rPr lang="ro-RO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 || U!=</a:t>
            </a:r>
            <a:r>
              <a:rPr lang="el-GR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Φ</a:t>
            </a:r>
            <a:r>
              <a:rPr lang="ro-RO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) {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			send(H,”admin(S,U)”);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		}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	}</a:t>
            </a:r>
            <a:endParaRPr lang="en-US" sz="1600" dirty="0">
              <a:solidFill>
                <a:srgbClr val="2F2B20"/>
              </a:solidFill>
              <a:latin typeface="Lucida Console" panose="020B0609040504020204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2F2B20"/>
                </a:solidFill>
              </a:rPr>
              <a:t>}</a:t>
            </a:r>
            <a:endParaRPr lang="ro-RO" sz="1600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1600" dirty="0">
              <a:solidFill>
                <a:srgbClr val="2F2B2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4</a:t>
            </a:fld>
            <a:r>
              <a:rPr lang="en-US" dirty="0" smtClean="0"/>
              <a:t>/</a:t>
            </a:r>
            <a:r>
              <a:rPr lang="ro-RO" dirty="0" smtClean="0"/>
              <a:t>32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701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Recap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lvl="0" indent="0">
              <a:buClr>
                <a:srgbClr val="A9A57C"/>
              </a:buClr>
              <a:buNone/>
            </a:pPr>
            <a:endParaRPr lang="ro-RO" sz="2000" dirty="0" smtClean="0">
              <a:solidFill>
                <a:srgbClr val="2F2B20"/>
              </a:solidFill>
              <a:latin typeface="Lucida Console" panose="020B0609040504020204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20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synchronized </a:t>
            </a:r>
            <a:r>
              <a:rPr lang="ro-RO" sz="2000" dirty="0">
                <a:solidFill>
                  <a:srgbClr val="2F2B20"/>
                </a:solidFill>
                <a:latin typeface="Lucida Console" panose="020B0609040504020204" pitchFamily="49" charset="0"/>
              </a:rPr>
              <a:t>sub(Client C, Subscription F){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2000" dirty="0">
                <a:solidFill>
                  <a:srgbClr val="2F2B20"/>
                </a:solidFill>
                <a:latin typeface="Lucida Console" panose="020B0609040504020204" pitchFamily="49" charset="0"/>
              </a:rPr>
              <a:t>	(FS,FU)=administer(C,{F},</a:t>
            </a:r>
            <a:r>
              <a:rPr lang="el-GR" sz="2000" dirty="0">
                <a:solidFill>
                  <a:srgbClr val="2F2B20"/>
                </a:solidFill>
                <a:latin typeface="Lucida Console" panose="020B0609040504020204" pitchFamily="49" charset="0"/>
              </a:rPr>
              <a:t>Φ</a:t>
            </a:r>
            <a:r>
              <a:rPr lang="ro-RO" sz="2000" dirty="0">
                <a:solidFill>
                  <a:srgbClr val="2F2B20"/>
                </a:solidFill>
                <a:latin typeface="Lucida Console" panose="020B0609040504020204" pitchFamily="49" charset="0"/>
              </a:rPr>
              <a:t>);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2000" dirty="0">
                <a:solidFill>
                  <a:srgbClr val="2F2B20"/>
                </a:solidFill>
                <a:latin typeface="Lucida Console" panose="020B0609040504020204" pitchFamily="49" charset="0"/>
              </a:rPr>
              <a:t>	handle_admin_message(C,FS,FU);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2000" dirty="0">
                <a:solidFill>
                  <a:srgbClr val="2F2B20"/>
                </a:solidFill>
                <a:latin typeface="Lucida Console" panose="020B0609040504020204" pitchFamily="49" charset="0"/>
              </a:rPr>
              <a:t>}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ro-RO" sz="2000" dirty="0" smtClean="0">
              <a:solidFill>
                <a:srgbClr val="2F2B20"/>
              </a:solidFill>
              <a:latin typeface="Lucida Console" panose="020B0609040504020204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ro-RO" sz="2000" dirty="0">
              <a:solidFill>
                <a:srgbClr val="2F2B20"/>
              </a:solidFill>
              <a:latin typeface="Lucida Console" panose="020B0609040504020204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2000" dirty="0">
                <a:solidFill>
                  <a:srgbClr val="2F2B20"/>
                </a:solidFill>
                <a:latin typeface="Lucida Console" panose="020B0609040504020204" pitchFamily="49" charset="0"/>
              </a:rPr>
              <a:t>synchronized unsub(Client C, Unsubscription F){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2000" dirty="0">
                <a:solidFill>
                  <a:srgbClr val="2F2B20"/>
                </a:solidFill>
                <a:latin typeface="Lucida Console" panose="020B0609040504020204" pitchFamily="49" charset="0"/>
              </a:rPr>
              <a:t>	(FS,FU)=administer(C,</a:t>
            </a:r>
            <a:r>
              <a:rPr lang="el-GR" sz="2000" dirty="0">
                <a:solidFill>
                  <a:srgbClr val="2F2B20"/>
                </a:solidFill>
                <a:latin typeface="Lucida Console" panose="020B0609040504020204" pitchFamily="49" charset="0"/>
              </a:rPr>
              <a:t>Φ</a:t>
            </a:r>
            <a:r>
              <a:rPr lang="ro-RO" sz="2000" dirty="0">
                <a:solidFill>
                  <a:srgbClr val="2F2B20"/>
                </a:solidFill>
                <a:latin typeface="Lucida Console" panose="020B0609040504020204" pitchFamily="49" charset="0"/>
              </a:rPr>
              <a:t>,{F});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2000" dirty="0">
                <a:solidFill>
                  <a:srgbClr val="2F2B20"/>
                </a:solidFill>
                <a:latin typeface="Lucida Console" panose="020B0609040504020204" pitchFamily="49" charset="0"/>
              </a:rPr>
              <a:t>	handle_admin_message(C,FS,FU);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2000" dirty="0">
                <a:solidFill>
                  <a:srgbClr val="2F2B20"/>
                </a:solidFill>
                <a:latin typeface="Lucida Console" panose="020B0609040504020204" pitchFamily="49" charset="0"/>
              </a:rPr>
              <a:t>}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1600" dirty="0">
              <a:solidFill>
                <a:srgbClr val="2F2B2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5</a:t>
            </a:fld>
            <a:r>
              <a:rPr lang="en-US" dirty="0" smtClean="0"/>
              <a:t>/</a:t>
            </a:r>
            <a:r>
              <a:rPr lang="ro-RO" dirty="0" smtClean="0"/>
              <a:t>32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280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Simple Routing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064896" cy="4997152"/>
          </a:xfrm>
        </p:spPr>
        <p:txBody>
          <a:bodyPr>
            <a:noAutofit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ro-RO" sz="1800" dirty="0">
                <a:solidFill>
                  <a:srgbClr val="2F2B20"/>
                </a:solidFill>
                <a:latin typeface="Lucida Console" panose="020B0609040504020204" pitchFamily="49" charset="0"/>
              </a:rPr>
              <a:t>init() {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1800" dirty="0">
                <a:solidFill>
                  <a:srgbClr val="2F2B20"/>
                </a:solidFill>
                <a:latin typeface="Lucida Console" panose="020B0609040504020204" pitchFamily="49" charset="0"/>
              </a:rPr>
              <a:t>	T</a:t>
            </a:r>
            <a:r>
              <a:rPr lang="ro-RO" sz="1800" baseline="-25000" dirty="0">
                <a:solidFill>
                  <a:srgbClr val="2F2B20"/>
                </a:solidFill>
                <a:latin typeface="Lucida Console" panose="020B0609040504020204" pitchFamily="49" charset="0"/>
              </a:rPr>
              <a:t>B </a:t>
            </a:r>
            <a:r>
              <a:rPr lang="ro-RO" sz="18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= </a:t>
            </a:r>
            <a:r>
              <a:rPr lang="el-GR" sz="18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φ</a:t>
            </a:r>
            <a:r>
              <a:rPr lang="ro-RO" sz="1800" dirty="0">
                <a:solidFill>
                  <a:srgbClr val="2F2B20"/>
                </a:solidFill>
                <a:latin typeface="Lucida Console" panose="020B0609040504020204" pitchFamily="49" charset="0"/>
              </a:rPr>
              <a:t>;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1800" dirty="0">
                <a:solidFill>
                  <a:srgbClr val="2F2B20"/>
                </a:solidFill>
                <a:latin typeface="Lucida Console" panose="020B0609040504020204" pitchFamily="49" charset="0"/>
              </a:rPr>
              <a:t>}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ro-RO" sz="1800" dirty="0">
              <a:solidFill>
                <a:srgbClr val="2F2B20"/>
              </a:solidFill>
              <a:latin typeface="Lucida Console" panose="020B0609040504020204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800" dirty="0">
                <a:solidFill>
                  <a:srgbClr val="2F2B20"/>
                </a:solidFill>
                <a:latin typeface="Lucida Console" panose="020B0609040504020204" pitchFamily="49" charset="0"/>
              </a:rPr>
              <a:t>administer(source(m),S,U)</a:t>
            </a:r>
            <a:endParaRPr lang="ro-RO" sz="1800" dirty="0">
              <a:solidFill>
                <a:srgbClr val="2F2B20"/>
              </a:solidFill>
              <a:latin typeface="Lucida Console" panose="020B0609040504020204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1800" dirty="0">
                <a:solidFill>
                  <a:srgbClr val="2F2B20"/>
                </a:solidFill>
                <a:latin typeface="Lucida Console" panose="020B0609040504020204" pitchFamily="49" charset="0"/>
              </a:rPr>
              <a:t>begin {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1800" dirty="0">
                <a:solidFill>
                  <a:srgbClr val="2F2B20"/>
                </a:solidFill>
                <a:latin typeface="Lucida Console" panose="020B0609040504020204" pitchFamily="49" charset="0"/>
              </a:rPr>
              <a:t>	T</a:t>
            </a:r>
            <a:r>
              <a:rPr lang="ro-RO" sz="1800" baseline="-25000" dirty="0">
                <a:solidFill>
                  <a:srgbClr val="2F2B20"/>
                </a:solidFill>
                <a:latin typeface="Lucida Console" panose="020B0609040504020204" pitchFamily="49" charset="0"/>
              </a:rPr>
              <a:t>B </a:t>
            </a:r>
            <a:r>
              <a:rPr lang="ro-RO" sz="1800" dirty="0">
                <a:solidFill>
                  <a:srgbClr val="2F2B20"/>
                </a:solidFill>
                <a:latin typeface="Lucida Console" panose="020B0609040504020204" pitchFamily="49" charset="0"/>
              </a:rPr>
              <a:t>= T</a:t>
            </a:r>
            <a:r>
              <a:rPr lang="ro-RO" sz="1800" baseline="-25000" dirty="0">
                <a:solidFill>
                  <a:srgbClr val="2F2B20"/>
                </a:solidFill>
                <a:latin typeface="Lucida Console" panose="020B0609040504020204" pitchFamily="49" charset="0"/>
              </a:rPr>
              <a:t>B </a:t>
            </a:r>
            <a:r>
              <a:rPr lang="ro-RO" sz="1800" dirty="0">
                <a:solidFill>
                  <a:srgbClr val="2F2B20"/>
                </a:solidFill>
                <a:latin typeface="Lucida Console" panose="020B0609040504020204" pitchFamily="49" charset="0"/>
              </a:rPr>
              <a:t>∪ {(F,source(m))|F ∈ S};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1800" dirty="0">
                <a:solidFill>
                  <a:srgbClr val="2F2B20"/>
                </a:solidFill>
                <a:latin typeface="Lucida Console" panose="020B0609040504020204" pitchFamily="49" charset="0"/>
              </a:rPr>
              <a:t>	T</a:t>
            </a:r>
            <a:r>
              <a:rPr lang="ro-RO" sz="1800" baseline="-25000" dirty="0">
                <a:solidFill>
                  <a:srgbClr val="2F2B20"/>
                </a:solidFill>
                <a:latin typeface="Lucida Console" panose="020B0609040504020204" pitchFamily="49" charset="0"/>
              </a:rPr>
              <a:t>B </a:t>
            </a:r>
            <a:r>
              <a:rPr lang="ro-RO" sz="1800" dirty="0">
                <a:solidFill>
                  <a:srgbClr val="2F2B20"/>
                </a:solidFill>
                <a:latin typeface="Lucida Console" panose="020B0609040504020204" pitchFamily="49" charset="0"/>
              </a:rPr>
              <a:t>= T</a:t>
            </a:r>
            <a:r>
              <a:rPr lang="ro-RO" sz="1800" baseline="-25000" dirty="0">
                <a:solidFill>
                  <a:srgbClr val="2F2B20"/>
                </a:solidFill>
                <a:latin typeface="Lucida Console" panose="020B0609040504020204" pitchFamily="49" charset="0"/>
              </a:rPr>
              <a:t>B </a:t>
            </a:r>
            <a:r>
              <a:rPr lang="ro-RO" sz="1800" dirty="0">
                <a:solidFill>
                  <a:srgbClr val="2F2B20"/>
                </a:solidFill>
                <a:latin typeface="Lucida Console" panose="020B0609040504020204" pitchFamily="49" charset="0"/>
              </a:rPr>
              <a:t>-</a:t>
            </a:r>
            <a:r>
              <a:rPr lang="ro-RO" sz="18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 </a:t>
            </a:r>
            <a:r>
              <a:rPr lang="ro-RO" sz="1800" dirty="0">
                <a:solidFill>
                  <a:srgbClr val="2F2B20"/>
                </a:solidFill>
                <a:latin typeface="Lucida Console" panose="020B0609040504020204" pitchFamily="49" charset="0"/>
              </a:rPr>
              <a:t>{(F,source(m))|F ∈ U</a:t>
            </a:r>
            <a:r>
              <a:rPr lang="ro-RO" sz="18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};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1800" dirty="0">
                <a:solidFill>
                  <a:srgbClr val="2F2B20"/>
                </a:solidFill>
                <a:latin typeface="Lucida Console" panose="020B0609040504020204" pitchFamily="49" charset="0"/>
              </a:rPr>
              <a:t>	</a:t>
            </a:r>
            <a:r>
              <a:rPr lang="ro-RO" sz="18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M</a:t>
            </a:r>
            <a:r>
              <a:rPr lang="ro-RO" sz="1800" baseline="-250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S </a:t>
            </a:r>
            <a:r>
              <a:rPr lang="ro-RO" sz="18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= {(F,H)|H</a:t>
            </a:r>
            <a:r>
              <a:rPr lang="ro-RO" sz="1800" dirty="0">
                <a:latin typeface="Lucida Console" panose="020B0609040504020204" pitchFamily="49" charset="0"/>
              </a:rPr>
              <a:t> </a:t>
            </a:r>
            <a:r>
              <a:rPr lang="ro-RO" sz="1800" dirty="0" smtClean="0">
                <a:latin typeface="Lucida Console" panose="020B0609040504020204" pitchFamily="49" charset="0"/>
              </a:rPr>
              <a:t>∈ NB-{source(m)} and F</a:t>
            </a:r>
            <a:r>
              <a:rPr lang="ro-RO" sz="1800" dirty="0">
                <a:latin typeface="Lucida Console" panose="020B0609040504020204" pitchFamily="49" charset="0"/>
              </a:rPr>
              <a:t> </a:t>
            </a:r>
            <a:r>
              <a:rPr lang="ro-RO" sz="1800" dirty="0" smtClean="0">
                <a:latin typeface="Lucida Console" panose="020B0609040504020204" pitchFamily="49" charset="0"/>
              </a:rPr>
              <a:t>∈ S</a:t>
            </a:r>
            <a:r>
              <a:rPr lang="ro-RO" sz="18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};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ro-RO" sz="1800" dirty="0">
                <a:solidFill>
                  <a:srgbClr val="2F2B20"/>
                </a:solidFill>
                <a:latin typeface="Lucida Console" panose="020B0609040504020204" pitchFamily="49" charset="0"/>
              </a:rPr>
              <a:t>	</a:t>
            </a:r>
            <a:r>
              <a:rPr lang="ro-RO" sz="18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M</a:t>
            </a:r>
            <a:r>
              <a:rPr lang="ro-RO" sz="1800" baseline="-250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U </a:t>
            </a:r>
            <a:r>
              <a:rPr lang="ro-RO" sz="1800" dirty="0">
                <a:solidFill>
                  <a:srgbClr val="2F2B20"/>
                </a:solidFill>
                <a:latin typeface="Lucida Console" panose="020B0609040504020204" pitchFamily="49" charset="0"/>
              </a:rPr>
              <a:t>= {(F,H)|H</a:t>
            </a:r>
            <a:r>
              <a:rPr lang="ro-RO" sz="1800" dirty="0">
                <a:latin typeface="Lucida Console" panose="020B0609040504020204" pitchFamily="49" charset="0"/>
              </a:rPr>
              <a:t> ∈ </a:t>
            </a:r>
            <a:r>
              <a:rPr lang="ro-RO" sz="1800" dirty="0" smtClean="0">
                <a:latin typeface="Lucida Console" panose="020B0609040504020204" pitchFamily="49" charset="0"/>
              </a:rPr>
              <a:t>NB-{</a:t>
            </a:r>
            <a:r>
              <a:rPr lang="ro-RO" sz="1800" dirty="0">
                <a:latin typeface="Lucida Console" panose="020B0609040504020204" pitchFamily="49" charset="0"/>
              </a:rPr>
              <a:t>source(m)} and F ∈ </a:t>
            </a:r>
            <a:r>
              <a:rPr lang="ro-RO" sz="1800" dirty="0" smtClean="0">
                <a:latin typeface="Lucida Console" panose="020B0609040504020204" pitchFamily="49" charset="0"/>
              </a:rPr>
              <a:t>U</a:t>
            </a:r>
            <a:r>
              <a:rPr lang="ro-RO" sz="18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};</a:t>
            </a:r>
            <a:endParaRPr lang="ro-RO" sz="1800" dirty="0">
              <a:solidFill>
                <a:srgbClr val="2F2B20"/>
              </a:solidFill>
              <a:latin typeface="Lucida Console" panose="020B0609040504020204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1800" dirty="0">
                <a:solidFill>
                  <a:srgbClr val="2F2B20"/>
                </a:solidFill>
                <a:latin typeface="Lucida Console" panose="020B0609040504020204" pitchFamily="49" charset="0"/>
              </a:rPr>
              <a:t>	return </a:t>
            </a:r>
            <a:r>
              <a:rPr lang="ro-RO" sz="18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(M</a:t>
            </a:r>
            <a:r>
              <a:rPr lang="ro-RO" sz="1800" baseline="-250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S</a:t>
            </a:r>
            <a:r>
              <a:rPr lang="ro-RO" sz="18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,M</a:t>
            </a:r>
            <a:r>
              <a:rPr lang="ro-RO" sz="1800" baseline="-250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U</a:t>
            </a:r>
            <a:r>
              <a:rPr lang="ro-RO" sz="18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);</a:t>
            </a:r>
            <a:endParaRPr lang="ro-RO" sz="1800" dirty="0">
              <a:solidFill>
                <a:srgbClr val="2F2B20"/>
              </a:solidFill>
              <a:latin typeface="Lucida Console" panose="020B0609040504020204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ro-RO" sz="1800" dirty="0">
                <a:solidFill>
                  <a:srgbClr val="2F2B20"/>
                </a:solidFill>
                <a:latin typeface="Lucida Console" panose="020B0609040504020204" pitchFamily="49" charset="0"/>
              </a:rPr>
              <a:t>}</a:t>
            </a:r>
          </a:p>
          <a:p>
            <a:pPr marL="114300" indent="0">
              <a:buNone/>
            </a:pPr>
            <a:endParaRPr lang="ro-RO" sz="2800" dirty="0"/>
          </a:p>
          <a:p>
            <a:pPr marL="114300" indent="0">
              <a:buNone/>
            </a:pPr>
            <a:endParaRPr lang="ro-RO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6</a:t>
            </a:fld>
            <a:r>
              <a:rPr lang="en-US" dirty="0" smtClean="0"/>
              <a:t>/</a:t>
            </a:r>
            <a:r>
              <a:rPr lang="ro-RO" dirty="0" smtClean="0"/>
              <a:t>32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140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Simple </a:t>
            </a:r>
            <a:r>
              <a:rPr lang="ro-RO" dirty="0" smtClean="0"/>
              <a:t>Routing   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o-RO" sz="2000" dirty="0" smtClean="0"/>
              <a:t>We can observe that when a client registers a new subscription or unsubscription F, only messages that are routed between brokers are </a:t>
            </a:r>
            <a:r>
              <a:rPr lang="ro-RO" sz="2000" i="1" dirty="0" smtClean="0"/>
              <a:t>admin({F},</a:t>
            </a:r>
            <a:r>
              <a:rPr lang="el-GR" sz="2000" i="1" dirty="0" smtClean="0"/>
              <a:t>φ</a:t>
            </a:r>
            <a:r>
              <a:rPr lang="ro-RO" sz="2000" i="1" dirty="0" smtClean="0"/>
              <a:t>) </a:t>
            </a:r>
            <a:r>
              <a:rPr lang="ro-RO" sz="2000" dirty="0" smtClean="0"/>
              <a:t>or respectively </a:t>
            </a:r>
            <a:r>
              <a:rPr lang="ro-RO" sz="2000" i="1" dirty="0" smtClean="0"/>
              <a:t>admin(</a:t>
            </a:r>
            <a:r>
              <a:rPr lang="el-GR" sz="2000" i="1" dirty="0" smtClean="0"/>
              <a:t>φ</a:t>
            </a:r>
            <a:r>
              <a:rPr lang="ro-RO" sz="2000" i="1" dirty="0" smtClean="0"/>
              <a:t>,{F})</a:t>
            </a:r>
            <a:r>
              <a:rPr lang="ro-RO" sz="2000" dirty="0" smtClean="0"/>
              <a:t>.</a:t>
            </a:r>
            <a:r>
              <a:rPr lang="ro-RO" sz="2000" i="1" dirty="0" smtClean="0"/>
              <a:t> </a:t>
            </a:r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lvl="0" indent="0" algn="r">
              <a:buClr>
                <a:srgbClr val="A9A57C"/>
              </a:buClr>
              <a:buNone/>
            </a:pPr>
            <a:r>
              <a:rPr lang="ro-RO" sz="1600" dirty="0">
                <a:solidFill>
                  <a:srgbClr val="2F2B20"/>
                </a:solidFill>
              </a:rPr>
              <a:t>Figure source: </a:t>
            </a:r>
            <a:r>
              <a:rPr lang="ro-RO" sz="1600" i="1" dirty="0">
                <a:solidFill>
                  <a:srgbClr val="2F2B20"/>
                </a:solidFill>
              </a:rPr>
              <a:t>Distributed Event-Based Systems (Muhl et al. 2006)</a:t>
            </a:r>
            <a:r>
              <a:rPr lang="ro-RO" sz="1600" dirty="0">
                <a:solidFill>
                  <a:srgbClr val="2F2B20"/>
                </a:solidFill>
              </a:rPr>
              <a:t> </a:t>
            </a:r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7</a:t>
            </a:fld>
            <a:r>
              <a:rPr lang="en-US" dirty="0" smtClean="0"/>
              <a:t>/</a:t>
            </a:r>
            <a:r>
              <a:rPr lang="ro-RO" dirty="0" smtClean="0"/>
              <a:t>32</a:t>
            </a: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636912"/>
            <a:ext cx="4594430" cy="306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2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Simple </a:t>
            </a:r>
            <a:r>
              <a:rPr lang="ro-RO" dirty="0" smtClean="0"/>
              <a:t>Routing   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lvl="0" indent="0" algn="r">
              <a:buClr>
                <a:srgbClr val="A9A57C"/>
              </a:buClr>
              <a:buNone/>
            </a:pPr>
            <a:endParaRPr lang="ro-RO" sz="1600" dirty="0" smtClean="0">
              <a:solidFill>
                <a:srgbClr val="2F2B20"/>
              </a:solidFill>
            </a:endParaRPr>
          </a:p>
          <a:p>
            <a:pPr marL="114300" lvl="0" indent="0" algn="r">
              <a:buClr>
                <a:srgbClr val="A9A57C"/>
              </a:buClr>
              <a:buNone/>
            </a:pPr>
            <a:endParaRPr lang="ro-RO" sz="1600" dirty="0">
              <a:solidFill>
                <a:srgbClr val="2F2B20"/>
              </a:solidFill>
            </a:endParaRPr>
          </a:p>
          <a:p>
            <a:pPr marL="114300" lvl="0" indent="0" algn="r">
              <a:buClr>
                <a:srgbClr val="A9A57C"/>
              </a:buClr>
              <a:buNone/>
            </a:pPr>
            <a:endParaRPr lang="ro-RO" sz="1600" dirty="0" smtClean="0">
              <a:solidFill>
                <a:srgbClr val="2F2B20"/>
              </a:solidFill>
            </a:endParaRPr>
          </a:p>
          <a:p>
            <a:pPr marL="114300" lvl="0" indent="0" algn="r">
              <a:buClr>
                <a:srgbClr val="A9A57C"/>
              </a:buClr>
              <a:buNone/>
            </a:pPr>
            <a:r>
              <a:rPr lang="ro-RO" sz="1600" dirty="0" smtClean="0">
                <a:solidFill>
                  <a:srgbClr val="2F2B20"/>
                </a:solidFill>
              </a:rPr>
              <a:t>Figure source</a:t>
            </a:r>
            <a:r>
              <a:rPr lang="ro-RO" sz="1600" dirty="0">
                <a:solidFill>
                  <a:srgbClr val="2F2B20"/>
                </a:solidFill>
              </a:rPr>
              <a:t>: </a:t>
            </a:r>
            <a:r>
              <a:rPr lang="ro-RO" sz="1600" i="1" dirty="0" smtClean="0">
                <a:solidFill>
                  <a:srgbClr val="2F2B20"/>
                </a:solidFill>
              </a:rPr>
              <a:t>XSiena – The Content-Based Publish/Subscribe System (Z. Jerzak, 2009)</a:t>
            </a:r>
            <a:r>
              <a:rPr lang="ro-RO" sz="1600" dirty="0" smtClean="0">
                <a:solidFill>
                  <a:srgbClr val="2F2B20"/>
                </a:solidFill>
              </a:rPr>
              <a:t> </a:t>
            </a:r>
            <a:endParaRPr lang="ro-RO" sz="1600" dirty="0">
              <a:solidFill>
                <a:srgbClr val="2F2B20"/>
              </a:solidFill>
            </a:endParaRPr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8</a:t>
            </a:fld>
            <a:r>
              <a:rPr lang="en-US" dirty="0" smtClean="0"/>
              <a:t>/</a:t>
            </a:r>
            <a:r>
              <a:rPr lang="ro-RO" dirty="0" smtClean="0"/>
              <a:t>32</a:t>
            </a:r>
            <a:endParaRPr lang="ro-R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91" y="1600200"/>
            <a:ext cx="4601217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9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Simple </a:t>
            </a:r>
            <a:r>
              <a:rPr lang="ro-RO" dirty="0" smtClean="0"/>
              <a:t>Routing   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i="1" dirty="0"/>
          </a:p>
          <a:p>
            <a:pPr marL="114300" lvl="0" indent="0" algn="r">
              <a:buClr>
                <a:srgbClr val="A9A57C"/>
              </a:buClr>
              <a:buNone/>
            </a:pPr>
            <a:endParaRPr lang="ro-RO" sz="1600" dirty="0" smtClean="0">
              <a:solidFill>
                <a:srgbClr val="2F2B20"/>
              </a:solidFill>
            </a:endParaRPr>
          </a:p>
          <a:p>
            <a:pPr marL="114300" lvl="0" indent="0" algn="r">
              <a:buClr>
                <a:srgbClr val="A9A57C"/>
              </a:buClr>
              <a:buNone/>
            </a:pPr>
            <a:endParaRPr lang="ro-RO" sz="1600" dirty="0">
              <a:solidFill>
                <a:srgbClr val="2F2B20"/>
              </a:solidFill>
            </a:endParaRPr>
          </a:p>
          <a:p>
            <a:pPr marL="114300" lvl="0" indent="0" algn="r">
              <a:buClr>
                <a:srgbClr val="A9A57C"/>
              </a:buClr>
              <a:buNone/>
            </a:pPr>
            <a:endParaRPr lang="ro-RO" sz="1600" dirty="0" smtClean="0">
              <a:solidFill>
                <a:srgbClr val="2F2B20"/>
              </a:solidFill>
            </a:endParaRPr>
          </a:p>
          <a:p>
            <a:pPr marL="114300" lvl="0" indent="0" algn="r">
              <a:buClr>
                <a:srgbClr val="A9A57C"/>
              </a:buClr>
              <a:buNone/>
            </a:pPr>
            <a:r>
              <a:rPr lang="ro-RO" sz="1600" dirty="0" smtClean="0">
                <a:solidFill>
                  <a:srgbClr val="2F2B20"/>
                </a:solidFill>
              </a:rPr>
              <a:t>Figure source</a:t>
            </a:r>
            <a:r>
              <a:rPr lang="ro-RO" sz="1600" dirty="0">
                <a:solidFill>
                  <a:srgbClr val="2F2B20"/>
                </a:solidFill>
              </a:rPr>
              <a:t>: </a:t>
            </a:r>
            <a:r>
              <a:rPr lang="ro-RO" sz="1600" i="1" dirty="0" smtClean="0">
                <a:solidFill>
                  <a:srgbClr val="2F2B20"/>
                </a:solidFill>
              </a:rPr>
              <a:t>XSiena – The Content-Based Publish/Subscribe System (Z. Jerzak, 2009)</a:t>
            </a:r>
            <a:r>
              <a:rPr lang="ro-RO" sz="1600" dirty="0" smtClean="0">
                <a:solidFill>
                  <a:srgbClr val="2F2B20"/>
                </a:solidFill>
              </a:rPr>
              <a:t> </a:t>
            </a:r>
            <a:endParaRPr lang="ro-RO" sz="1600" dirty="0">
              <a:solidFill>
                <a:srgbClr val="2F2B20"/>
              </a:solidFill>
            </a:endParaRPr>
          </a:p>
          <a:p>
            <a:pPr marL="114300" indent="0">
              <a:buNone/>
            </a:pPr>
            <a:endParaRPr lang="ro-RO" sz="2000" i="1" dirty="0" smtClean="0"/>
          </a:p>
          <a:p>
            <a:pPr marL="114300" indent="0">
              <a:buNone/>
            </a:pPr>
            <a:endParaRPr lang="ro-RO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9</a:t>
            </a:fld>
            <a:r>
              <a:rPr lang="en-US" dirty="0" smtClean="0"/>
              <a:t>/</a:t>
            </a:r>
            <a:r>
              <a:rPr lang="ro-RO" dirty="0" smtClean="0"/>
              <a:t>32</a:t>
            </a: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786" y="1528497"/>
            <a:ext cx="4496427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68125</TotalTime>
  <Words>1584</Words>
  <Application>Microsoft Office PowerPoint</Application>
  <PresentationFormat>On-screen Show (4:3)</PresentationFormat>
  <Paragraphs>468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</vt:lpstr>
      <vt:lpstr>Cambria Math</vt:lpstr>
      <vt:lpstr>Lucida Console</vt:lpstr>
      <vt:lpstr>Lucida Sans Unicode</vt:lpstr>
      <vt:lpstr>Adjacency</vt:lpstr>
      <vt:lpstr>Event Based Systems Routing in Publish/Subscribe II</vt:lpstr>
      <vt:lpstr>Contents</vt:lpstr>
      <vt:lpstr>To prove or not to prove ... </vt:lpstr>
      <vt:lpstr>Recap</vt:lpstr>
      <vt:lpstr>Recap</vt:lpstr>
      <vt:lpstr>Simple Routing</vt:lpstr>
      <vt:lpstr>Simple Routing    </vt:lpstr>
      <vt:lpstr>Simple Routing    </vt:lpstr>
      <vt:lpstr>Simple Routing    </vt:lpstr>
      <vt:lpstr>Identity Routing    </vt:lpstr>
      <vt:lpstr>Identity Routing (according Muhl et al. 2006 ... do you think it works?)</vt:lpstr>
      <vt:lpstr>Identity Routing</vt:lpstr>
      <vt:lpstr>Identity Routing</vt:lpstr>
      <vt:lpstr>Identity Routing</vt:lpstr>
      <vt:lpstr>Identity Routing</vt:lpstr>
      <vt:lpstr>Identity Routing</vt:lpstr>
      <vt:lpstr>Identity Routing    </vt:lpstr>
      <vt:lpstr>Coverage Routing</vt:lpstr>
      <vt:lpstr>Topology Changes</vt:lpstr>
      <vt:lpstr>Simple Routing    </vt:lpstr>
      <vt:lpstr>Cyclic Topologies</vt:lpstr>
      <vt:lpstr>Routing with Advertisements</vt:lpstr>
      <vt:lpstr>Routing with Advertisements</vt:lpstr>
      <vt:lpstr>Routing with Advertisements</vt:lpstr>
      <vt:lpstr>Hierarchical Routing</vt:lpstr>
      <vt:lpstr>Hierarchical Routing</vt:lpstr>
      <vt:lpstr>Gryphon – general description</vt:lpstr>
      <vt:lpstr>Gryphon – information flow graph</vt:lpstr>
      <vt:lpstr>Padres – general description</vt:lpstr>
      <vt:lpstr>Padres – broker architecture</vt:lpstr>
      <vt:lpstr>Padres – broker internals</vt:lpstr>
      <vt:lpstr>Padres – other characteristics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</dc:creator>
  <cp:lastModifiedBy>Emanuel Onica</cp:lastModifiedBy>
  <cp:revision>642</cp:revision>
  <dcterms:created xsi:type="dcterms:W3CDTF">2012-06-27T23:47:16Z</dcterms:created>
  <dcterms:modified xsi:type="dcterms:W3CDTF">2019-05-08T17:21:33Z</dcterms:modified>
</cp:coreProperties>
</file>