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5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2"/>
  </p:notesMasterIdLst>
  <p:sldIdLst>
    <p:sldId id="256" r:id="rId2"/>
    <p:sldId id="258" r:id="rId3"/>
    <p:sldId id="281" r:id="rId4"/>
    <p:sldId id="259" r:id="rId5"/>
    <p:sldId id="260" r:id="rId6"/>
    <p:sldId id="257" r:id="rId7"/>
    <p:sldId id="261" r:id="rId8"/>
    <p:sldId id="262" r:id="rId9"/>
    <p:sldId id="286" r:id="rId10"/>
    <p:sldId id="264" r:id="rId11"/>
    <p:sldId id="277" r:id="rId12"/>
    <p:sldId id="290" r:id="rId13"/>
    <p:sldId id="272" r:id="rId14"/>
    <p:sldId id="273" r:id="rId15"/>
    <p:sldId id="274" r:id="rId16"/>
    <p:sldId id="276" r:id="rId17"/>
    <p:sldId id="287" r:id="rId18"/>
    <p:sldId id="265" r:id="rId19"/>
    <p:sldId id="266" r:id="rId20"/>
    <p:sldId id="267" r:id="rId21"/>
    <p:sldId id="292" r:id="rId22"/>
    <p:sldId id="270" r:id="rId23"/>
    <p:sldId id="294" r:id="rId24"/>
    <p:sldId id="271" r:id="rId25"/>
    <p:sldId id="280" r:id="rId26"/>
    <p:sldId id="293" r:id="rId27"/>
    <p:sldId id="279" r:id="rId28"/>
    <p:sldId id="278" r:id="rId29"/>
    <p:sldId id="282" r:id="rId30"/>
    <p:sldId id="283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83" autoAdjust="0"/>
    <p:restoredTop sz="92849" autoAdjust="0"/>
  </p:normalViewPr>
  <p:slideViewPr>
    <p:cSldViewPr>
      <p:cViewPr varScale="1">
        <p:scale>
          <a:sx n="86" d="100"/>
          <a:sy n="86" d="100"/>
        </p:scale>
        <p:origin x="53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D2C23C6-1587-410E-9D11-210456A22052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FD1C73-336B-4737-A19D-5867452D2E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77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267FBEF-2037-4BB4-9B3B-0BEBCC98404B}" type="slidenum">
              <a:rPr lang="en-US"/>
              <a:pPr eaLnBrk="1" hangingPunct="1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68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9559932-B637-431D-9EED-3E96CE51D839}" type="slidenum">
              <a:rPr lang="en-US"/>
              <a:pPr eaLnBrk="1" hangingPunct="1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1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5DA81-10FC-4DF5-A72B-69A6D700E269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D89217EE-F022-49A6-9CCC-2E25D7D35F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94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CC246-D360-49CE-BF82-E2569ED533D5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9AD42-98AD-44AA-8E5F-8657434208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2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46EDA-2188-4A84-91B8-1D0B746CB9A7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48E7DF-E7DD-4E67-8CFE-3D557EC408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9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B3CFA35-A6A7-4AC5-90B8-AA4C7DBDD978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1F1B40-EAFC-4D19-B5FC-7FB7F66013A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2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1A62D-3E96-4C9A-9239-8A4484E4B690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104B83F9-AA4F-44D9-B334-56FEA9091F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45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3D938-04A3-40CB-9716-F308B1BCC89F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5E0B9F-F19E-4858-A80E-05C003843C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4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E85C0-0844-4119-8EBD-2DD3A51934BB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E60741-43D9-4E2E-A953-FC2C78E810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7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DCBED1A-4EA9-4F96-A65C-5CE239EB5E38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E3D1FF-0C16-4EE6-9420-CFB05765F25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4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21F59-80E1-43D9-AE6F-B2179A4F5570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4AF863-9B36-4088-9B56-1544ED608F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7CEB7A5-D102-4F5F-A919-B1BF3271C620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DE1973-373A-4F12-BB81-C38E40CD5E9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9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A724E1B-96BF-4197-988B-A17ACF8DE60E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D2E09A-90CC-4AB5-B8CB-A85A65FA14D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0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28C5F2-2984-4CCB-8204-ACA75012E8DF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ACB5B500-9B4D-4C63-8CDA-CFFBF09EC37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3994" r:id="rId4"/>
    <p:sldLayoutId id="2147483995" r:id="rId5"/>
    <p:sldLayoutId id="2147484002" r:id="rId6"/>
    <p:sldLayoutId id="2147483996" r:id="rId7"/>
    <p:sldLayoutId id="2147484003" r:id="rId8"/>
    <p:sldLayoutId id="2147484004" r:id="rId9"/>
    <p:sldLayoutId id="2147483997" r:id="rId10"/>
    <p:sldLayoutId id="214748399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905000"/>
            <a:ext cx="61722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Resolution Proof Method</a:t>
            </a:r>
            <a:endParaRPr lang="en-US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286000" y="3505200"/>
            <a:ext cx="6172200" cy="1371600"/>
          </a:xfrm>
        </p:spPr>
        <p:txBody>
          <a:bodyPr/>
          <a:lstStyle/>
          <a:p>
            <a:pPr eaLnBrk="1" hangingPunct="1"/>
            <a:r>
              <a:rPr lang="en-US" sz="2400" smtClean="0"/>
              <a:t>IN  PROPOSITIONAL  LOGIC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249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o-RO" sz="3100" b="1" u="sng" dirty="0" smtClean="0"/>
              <a:t>Theorem</a:t>
            </a:r>
            <a:r>
              <a:rPr lang="ro-RO" sz="3100" b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ro-RO" sz="2700" b="1" dirty="0" smtClean="0"/>
              <a:t>(based on Davis-Putman procedure)</a:t>
            </a:r>
            <a:r>
              <a:rPr lang="en-US" sz="2700" b="1" dirty="0" smtClean="0"/>
              <a:t/>
            </a:r>
            <a:br>
              <a:rPr lang="en-US" sz="2700" b="1" dirty="0" smtClean="0"/>
            </a:br>
            <a:endParaRPr lang="en-US" sz="27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802" y="6905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1530991"/>
            <a:ext cx="8029575" cy="3533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600" b="1" dirty="0" smtClean="0"/>
              <a:t>Example 2. Modeling reasoning</a:t>
            </a:r>
            <a:endParaRPr lang="en-US" sz="2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781837" y="4286839"/>
            <a:ext cx="4094963" cy="17329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02" y="1295400"/>
            <a:ext cx="7315200" cy="29914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563562"/>
          </a:xfrm>
        </p:spPr>
        <p:txBody>
          <a:bodyPr>
            <a:normAutofit/>
          </a:bodyPr>
          <a:lstStyle/>
          <a:p>
            <a:r>
              <a:rPr lang="en-US" sz="2400" b="1" dirty="0"/>
              <a:t>Example 2</a:t>
            </a:r>
            <a:r>
              <a:rPr lang="en-US" sz="2400" b="1" dirty="0" smtClean="0"/>
              <a:t> – general Resolution(contd.)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95400"/>
            <a:ext cx="8458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8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15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b="1" dirty="0" smtClean="0"/>
              <a:t>Strategies and Refinements of Resolution</a:t>
            </a:r>
            <a:endParaRPr lang="en-US" sz="2800" b="1" dirty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001000" cy="5178425"/>
          </a:xfrm>
        </p:spPr>
        <p:txBody>
          <a:bodyPr/>
          <a:lstStyle/>
          <a:p>
            <a:r>
              <a:rPr lang="en-GB" b="1" smtClean="0"/>
              <a:t>Strategies:</a:t>
            </a:r>
          </a:p>
          <a:p>
            <a:pPr lvl="1"/>
            <a:r>
              <a:rPr lang="en-GB" smtClean="0"/>
              <a:t>assure that all the possible clauses to be derived are generated </a:t>
            </a:r>
          </a:p>
          <a:p>
            <a:pPr lvl="1"/>
            <a:r>
              <a:rPr lang="en-GB" smtClean="0"/>
              <a:t>try to avoid the derivation of redundant and irrelevant clauses in order to obtain the empty clause.</a:t>
            </a:r>
          </a:p>
          <a:p>
            <a:pPr lvl="1"/>
            <a:r>
              <a:rPr lang="en-GB" b="1" smtClean="0"/>
              <a:t>level-saturation</a:t>
            </a:r>
            <a:r>
              <a:rPr lang="en-GB" smtClean="0"/>
              <a:t> strategy, </a:t>
            </a:r>
            <a:r>
              <a:rPr lang="en-GB" b="1" smtClean="0"/>
              <a:t>deletion </a:t>
            </a:r>
            <a:r>
              <a:rPr lang="en-GB" smtClean="0"/>
              <a:t>strategy,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GB" smtClean="0"/>
              <a:t>    </a:t>
            </a:r>
            <a:r>
              <a:rPr lang="en-GB" b="1" smtClean="0"/>
              <a:t>set-of-support</a:t>
            </a:r>
            <a:r>
              <a:rPr lang="en-GB" smtClean="0"/>
              <a:t> strategy</a:t>
            </a:r>
          </a:p>
          <a:p>
            <a:endParaRPr lang="en-GB" sz="600" b="1" smtClean="0"/>
          </a:p>
          <a:p>
            <a:r>
              <a:rPr lang="en-GB" b="1" smtClean="0"/>
              <a:t>Refinements</a:t>
            </a:r>
          </a:p>
          <a:p>
            <a:pPr lvl="1"/>
            <a:r>
              <a:rPr lang="en-US" sz="2200" smtClean="0"/>
              <a:t>make the resolution process more efficient by imposing  restrictions on the clashing clauses</a:t>
            </a:r>
          </a:p>
          <a:p>
            <a:pPr lvl="1"/>
            <a:r>
              <a:rPr lang="en-US" sz="2200" b="1" smtClean="0"/>
              <a:t>lock</a:t>
            </a:r>
            <a:r>
              <a:rPr lang="en-US" sz="2200" b="1" i="1" smtClean="0"/>
              <a:t> </a:t>
            </a:r>
            <a:r>
              <a:rPr lang="en-US" sz="2200" smtClean="0"/>
              <a:t>resolution,</a:t>
            </a:r>
            <a:r>
              <a:rPr lang="en-US" sz="2200" i="1" smtClean="0"/>
              <a:t> </a:t>
            </a:r>
            <a:r>
              <a:rPr lang="en-US" sz="2200" b="1" smtClean="0"/>
              <a:t>linear </a:t>
            </a:r>
            <a:r>
              <a:rPr lang="en-US" sz="2200" smtClean="0"/>
              <a:t>resolution</a:t>
            </a:r>
            <a:r>
              <a:rPr lang="en-US" sz="2200" i="1" smtClean="0"/>
              <a:t>,</a:t>
            </a:r>
            <a:r>
              <a:rPr lang="en-US" sz="2200" b="1" i="1" smtClean="0"/>
              <a:t>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sz="2200" b="1" i="1" smtClean="0"/>
              <a:t>    </a:t>
            </a:r>
            <a:r>
              <a:rPr lang="en-US" sz="2200" b="1" smtClean="0"/>
              <a:t>semantic </a:t>
            </a:r>
            <a:r>
              <a:rPr lang="en-US" sz="2200" smtClean="0"/>
              <a:t>resolution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7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/>
          <a:lstStyle/>
          <a:p>
            <a:pPr>
              <a:defRPr/>
            </a:pPr>
            <a:r>
              <a:rPr lang="en-US" sz="2400" b="1" u="sng" dirty="0" smtClean="0"/>
              <a:t>Remarks</a:t>
            </a:r>
            <a:endParaRPr lang="en-US" sz="2400" b="1" u="sng" dirty="0"/>
          </a:p>
        </p:txBody>
      </p:sp>
      <p:sp>
        <p:nvSpPr>
          <p:cNvPr id="19459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800" b="1" u="sng" dirty="0" smtClean="0"/>
              <a:t>Strategies of Resolution</a:t>
            </a:r>
            <a:endParaRPr lang="en-US" sz="28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85" y="1600200"/>
            <a:ext cx="8458200" cy="23574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o-RO" b="1" i="1" u="sng" dirty="0" smtClean="0"/>
              <a:t>Algorithm</a:t>
            </a:r>
            <a:r>
              <a:rPr lang="en-US" b="1" dirty="0" smtClean="0"/>
              <a:t>:</a:t>
            </a:r>
            <a:r>
              <a:rPr lang="ro-RO" b="1" i="1" dirty="0" smtClean="0"/>
              <a:t> </a:t>
            </a:r>
            <a:r>
              <a:rPr lang="ro-RO" sz="3100" b="1" dirty="0" smtClean="0"/>
              <a:t>level-saturation-strategy</a:t>
            </a:r>
            <a:endParaRPr lang="en-US" sz="3100" b="1" dirty="0"/>
          </a:p>
        </p:txBody>
      </p:sp>
      <p:pic>
        <p:nvPicPr>
          <p:cNvPr id="2150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066800"/>
            <a:ext cx="7772400" cy="5105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580" y="699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Example </a:t>
            </a:r>
            <a:r>
              <a:rPr lang="en-US" sz="3200" b="1" dirty="0" smtClean="0"/>
              <a:t>3</a:t>
            </a:r>
            <a:endParaRPr 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74850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36646"/>
            <a:ext cx="8077200" cy="17438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1" y="3051174"/>
            <a:ext cx="4648200" cy="26472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8581" y="3027081"/>
            <a:ext cx="3462048" cy="26117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522" y="5662894"/>
            <a:ext cx="8108156" cy="8354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580" y="699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54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b="1" u="sng" dirty="0" smtClean="0"/>
              <a:t>Lock Resolution</a:t>
            </a:r>
            <a:endParaRPr lang="en-US" b="1" u="sng" dirty="0"/>
          </a:p>
        </p:txBody>
      </p:sp>
      <p:pic>
        <p:nvPicPr>
          <p:cNvPr id="2457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143000"/>
            <a:ext cx="8305800" cy="4572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0615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Theorems</a:t>
            </a:r>
            <a:r>
              <a:rPr lang="en-US" dirty="0" smtClean="0"/>
              <a:t> – Lock resolution</a:t>
            </a:r>
            <a:endParaRPr lang="en-US" dirty="0"/>
          </a:p>
        </p:txBody>
      </p:sp>
      <p:pic>
        <p:nvPicPr>
          <p:cNvPr id="2560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524000"/>
            <a:ext cx="8153400" cy="4267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905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b="1" u="sng" dirty="0" smtClean="0"/>
              <a:t>Resolution Proof Method</a:t>
            </a:r>
            <a:endParaRPr lang="en-US" b="1" u="sng" dirty="0"/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305800" cy="4724400"/>
          </a:xfrm>
        </p:spPr>
        <p:txBody>
          <a:bodyPr/>
          <a:lstStyle/>
          <a:p>
            <a:pPr eaLnBrk="1" hangingPunct="1"/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It was proposed by  J.A. Robinson in 1965 as a proof method for classical logics</a:t>
            </a:r>
          </a:p>
          <a:p>
            <a:pPr eaLnBrk="1" hangingPunct="1"/>
            <a:endParaRPr lang="en-US" sz="500" b="1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Dedicated theorem provers based on resolution: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                                   </a:t>
            </a:r>
            <a:r>
              <a:rPr lang="en-US" sz="2200" b="1" smtClean="0">
                <a:latin typeface="Tahoma" panose="020B0604030504040204" pitchFamily="34" charset="0"/>
                <a:cs typeface="Tahoma" panose="020B0604030504040204" pitchFamily="34" charset="0"/>
              </a:rPr>
              <a:t>OTTER, PCPROOVE, AMPHION, Jape</a:t>
            </a:r>
          </a:p>
          <a:p>
            <a:pPr eaLnBrk="1" hangingPunct="1"/>
            <a:endParaRPr lang="en-US" sz="50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It was easily adapted to </a:t>
            </a:r>
            <a:r>
              <a:rPr lang="en-US" sz="2200" i="1" smtClean="0">
                <a:latin typeface="Tahoma" panose="020B0604030504040204" pitchFamily="34" charset="0"/>
                <a:cs typeface="Tahoma" panose="020B0604030504040204" pitchFamily="34" charset="0"/>
              </a:rPr>
              <a:t>nonstandard logics</a:t>
            </a:r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 (modal, temporal, many-valued, non-monotonic).</a:t>
            </a:r>
          </a:p>
          <a:p>
            <a:pPr eaLnBrk="1" hangingPunct="1"/>
            <a:endParaRPr lang="en-US" sz="50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Its basic aim is to check the </a:t>
            </a:r>
            <a:r>
              <a:rPr lang="en-US" sz="2200" b="1" i="1" smtClean="0">
                <a:latin typeface="Tahoma" panose="020B0604030504040204" pitchFamily="34" charset="0"/>
                <a:cs typeface="Tahoma" panose="020B0604030504040204" pitchFamily="34" charset="0"/>
              </a:rPr>
              <a:t>consistency/inconsistency</a:t>
            </a:r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     of a set of clauses.</a:t>
            </a:r>
          </a:p>
          <a:p>
            <a:pPr eaLnBrk="1" hangingPunct="1"/>
            <a:endParaRPr lang="en-US" sz="50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It is based on syntactic considerations =&gt; </a:t>
            </a:r>
            <a:r>
              <a:rPr lang="en-US" sz="2200" b="1" i="1" smtClean="0">
                <a:latin typeface="Tahoma" panose="020B0604030504040204" pitchFamily="34" charset="0"/>
                <a:cs typeface="Tahoma" panose="020B0604030504040204" pitchFamily="34" charset="0"/>
              </a:rPr>
              <a:t>syntactic method</a:t>
            </a:r>
          </a:p>
          <a:p>
            <a:pPr eaLnBrk="1" hangingPunct="1"/>
            <a:endParaRPr lang="en-US" sz="500" b="1" i="1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GB" sz="2200" smtClean="0">
                <a:latin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GB" sz="2200" b="1" i="1" smtClean="0">
                <a:latin typeface="Tahoma" panose="020B0604030504040204" pitchFamily="34" charset="0"/>
                <a:cs typeface="Tahoma" panose="020B0604030504040204" pitchFamily="34" charset="0"/>
              </a:rPr>
              <a:t>validity</a:t>
            </a:r>
            <a:r>
              <a:rPr lang="en-GB" sz="2200" smtClean="0">
                <a:latin typeface="Tahoma" panose="020B0604030504040204" pitchFamily="34" charset="0"/>
                <a:cs typeface="Tahoma" panose="020B0604030504040204" pitchFamily="34" charset="0"/>
              </a:rPr>
              <a:t> of a formula </a:t>
            </a:r>
            <a:r>
              <a:rPr lang="en-GB" sz="2200" b="1" smtClean="0">
                <a:latin typeface="Tahoma" panose="020B0604030504040204" pitchFamily="34" charset="0"/>
                <a:cs typeface="Tahoma" panose="020B0604030504040204" pitchFamily="34" charset="0"/>
              </a:rPr>
              <a:t>is proved by contradiction</a:t>
            </a:r>
            <a:r>
              <a:rPr lang="en-GB" sz="2200" smtClean="0">
                <a:latin typeface="Tahoma" panose="020B0604030504040204" pitchFamily="34" charset="0"/>
                <a:cs typeface="Tahoma" panose="020B0604030504040204" pitchFamily="34" charset="0"/>
              </a:rPr>
              <a:t>=&gt;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sz="2200" b="1" i="1" smtClean="0">
                <a:latin typeface="Tahoma" panose="020B0604030504040204" pitchFamily="34" charset="0"/>
                <a:cs typeface="Tahoma" panose="020B0604030504040204" pitchFamily="34" charset="0"/>
              </a:rPr>
              <a:t>                                                     </a:t>
            </a:r>
            <a:r>
              <a:rPr lang="en-GB" sz="2200" smtClean="0">
                <a:latin typeface="Tahoma" panose="020B0604030504040204" pitchFamily="34" charset="0"/>
                <a:cs typeface="Tahoma" panose="020B0604030504040204" pitchFamily="34" charset="0"/>
              </a:rPr>
              <a:t>=&gt;</a:t>
            </a:r>
            <a:r>
              <a:rPr lang="en-GB" sz="2200" b="1" i="1" smtClean="0">
                <a:latin typeface="Tahoma" panose="020B0604030504040204" pitchFamily="34" charset="0"/>
                <a:cs typeface="Tahoma" panose="020B0604030504040204" pitchFamily="34" charset="0"/>
              </a:rPr>
              <a:t> refutation method</a:t>
            </a:r>
          </a:p>
          <a:p>
            <a:pPr eaLnBrk="1" hangingPunct="1"/>
            <a:endParaRPr lang="en-US" sz="2200" smtClean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747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467600" cy="838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b="1" u="sng" dirty="0" smtClean="0"/>
              <a:t>Remarks</a:t>
            </a:r>
            <a:r>
              <a:rPr lang="en-US" u="sng" dirty="0" smtClean="0"/>
              <a:t/>
            </a:r>
            <a:br>
              <a:rPr lang="en-US" u="sng" dirty="0" smtClean="0"/>
            </a:br>
            <a:endParaRPr lang="en-US" u="sng" dirty="0"/>
          </a:p>
        </p:txBody>
      </p:sp>
      <p:sp>
        <p:nvSpPr>
          <p:cNvPr id="26627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2296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429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Example 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78" y="1524000"/>
            <a:ext cx="4184878" cy="4876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876" y="1578217"/>
            <a:ext cx="3964130" cy="4768365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693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sz="2600" b="1" u="sng" dirty="0" smtClean="0"/>
              <a:t>Example 5</a:t>
            </a:r>
            <a:endParaRPr lang="en-US" sz="2600" b="1" u="sng" dirty="0"/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371600"/>
            <a:ext cx="8001000" cy="4724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4414"/>
            <a:ext cx="7543800" cy="668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45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u="sng" dirty="0" smtClean="0"/>
              <a:t>Linear Resolution </a:t>
            </a:r>
            <a:r>
              <a:rPr lang="en-US" sz="2800" dirty="0" smtClean="0"/>
              <a:t>(Loveland 1971)</a:t>
            </a:r>
            <a:endParaRPr lang="en-US" sz="2800" dirty="0"/>
          </a:p>
        </p:txBody>
      </p:sp>
      <p:pic>
        <p:nvPicPr>
          <p:cNvPr id="3072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990600"/>
            <a:ext cx="7086600" cy="52578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603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600" b="1" dirty="0" smtClean="0"/>
              <a:t>Theoretical results</a:t>
            </a:r>
            <a:endParaRPr lang="en-US" sz="2600" b="1" dirty="0"/>
          </a:p>
        </p:txBody>
      </p:sp>
      <p:sp>
        <p:nvSpPr>
          <p:cNvPr id="3174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6248400" cy="2362200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887" y="6429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219200"/>
            <a:ext cx="7532687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62000"/>
            <a:ext cx="7772399" cy="4953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887" y="6429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784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sz="2600" b="1" u="sng" dirty="0" smtClean="0"/>
              <a:t>Special cases of linear resolution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endParaRPr lang="en-US" b="1" u="sng" dirty="0"/>
          </a:p>
        </p:txBody>
      </p:sp>
      <p:pic>
        <p:nvPicPr>
          <p:cNvPr id="3277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066800"/>
            <a:ext cx="7696200" cy="487045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600" b="1" dirty="0" smtClean="0"/>
              <a:t>Example 6</a:t>
            </a:r>
            <a:endParaRPr lang="en-US" sz="2600" b="1" dirty="0"/>
          </a:p>
        </p:txBody>
      </p:sp>
      <p:pic>
        <p:nvPicPr>
          <p:cNvPr id="3584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295400"/>
            <a:ext cx="7620000" cy="4751388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04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686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"/>
            <a:ext cx="83058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96200" cy="914400"/>
          </a:xfrm>
        </p:spPr>
        <p:txBody>
          <a:bodyPr/>
          <a:lstStyle/>
          <a:p>
            <a:pPr>
              <a:defRPr/>
            </a:pPr>
            <a:r>
              <a:rPr lang="en-US" sz="2200" b="1" u="sng" smtClean="0"/>
              <a:t>DECISION PROBLEMS</a:t>
            </a:r>
            <a:r>
              <a:rPr lang="en-US" sz="2200" smtClean="0"/>
              <a:t> </a:t>
            </a:r>
            <a:r>
              <a:rPr lang="en-US" sz="2200" b="1" smtClean="0"/>
              <a:t>IN</a:t>
            </a:r>
            <a:r>
              <a:rPr lang="en-US" sz="2200" smtClean="0"/>
              <a:t/>
            </a:r>
            <a:br>
              <a:rPr lang="en-US" sz="2200" smtClean="0"/>
            </a:br>
            <a:r>
              <a:rPr lang="en-US" sz="2200" smtClean="0"/>
              <a:t>	        </a:t>
            </a:r>
            <a:r>
              <a:rPr lang="en-US" sz="2200" b="1" u="sng" smtClean="0"/>
              <a:t> PROPOSITIONAL/PREDICATE LOGIC</a:t>
            </a:r>
          </a:p>
        </p:txBody>
      </p:sp>
      <p:sp>
        <p:nvSpPr>
          <p:cNvPr id="10243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b="1" u="sng" dirty="0" smtClean="0"/>
              <a:t>Example 8</a:t>
            </a:r>
            <a:r>
              <a:rPr lang="en-US" sz="3200" b="1" dirty="0" smtClean="0"/>
              <a:t>. Modeling reasoning</a:t>
            </a:r>
            <a:endParaRPr lang="en-US" dirty="0"/>
          </a:p>
        </p:txBody>
      </p:sp>
      <p:pic>
        <p:nvPicPr>
          <p:cNvPr id="3789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219200"/>
            <a:ext cx="8077200" cy="3962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73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0207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i="1" u="sng" dirty="0" smtClean="0"/>
              <a:t>Resolution method 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- </a:t>
            </a:r>
            <a:r>
              <a:rPr lang="en-US" b="1" dirty="0" smtClean="0"/>
              <a:t>formal system for propositional logic -</a:t>
            </a:r>
            <a:endParaRPr lang="en-US" dirty="0"/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447800"/>
            <a:ext cx="7620000" cy="4724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7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 eaLnBrk="1" hangingPunct="1">
              <a:defRPr/>
            </a:pPr>
            <a:r>
              <a:rPr lang="en-US" b="1" u="sng" dirty="0" smtClean="0"/>
              <a:t>Definitions</a:t>
            </a:r>
            <a:endParaRPr lang="en-US" b="1" u="sng" dirty="0"/>
          </a:p>
        </p:txBody>
      </p:sp>
      <p:sp>
        <p:nvSpPr>
          <p:cNvPr id="12291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7848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73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b="1" i="1" u="sng" dirty="0" smtClean="0"/>
              <a:t>Algorithm</a:t>
            </a:r>
            <a:r>
              <a:rPr lang="en-US" sz="2400" b="1" u="sng" dirty="0" smtClean="0"/>
              <a:t>:</a:t>
            </a:r>
            <a:r>
              <a:rPr lang="en-US" sz="2400" b="1" i="1" dirty="0" smtClean="0"/>
              <a:t> </a:t>
            </a:r>
            <a:r>
              <a:rPr lang="en-US" sz="2400" b="1" dirty="0" err="1" smtClean="0"/>
              <a:t>General_propositional_resolution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/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219200"/>
            <a:ext cx="7391400" cy="5029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Theoretical Results</a:t>
            </a:r>
            <a:endParaRPr lang="en-US" b="1" dirty="0"/>
          </a:p>
        </p:txBody>
      </p:sp>
      <p:pic>
        <p:nvPicPr>
          <p:cNvPr id="1433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676400"/>
            <a:ext cx="8305800" cy="4038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90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077200" cy="868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o-RO" b="1" u="sng" dirty="0" smtClean="0"/>
              <a:t>Resolution</a:t>
            </a:r>
            <a:r>
              <a:rPr lang="ro-RO" dirty="0" smtClean="0"/>
              <a:t> </a:t>
            </a:r>
            <a:r>
              <a:rPr lang="en-US" dirty="0" smtClean="0"/>
              <a:t>-</a:t>
            </a:r>
            <a:r>
              <a:rPr lang="ro-RO" dirty="0" smtClean="0"/>
              <a:t> </a:t>
            </a:r>
            <a:r>
              <a:rPr lang="ro-RO" b="1" dirty="0" smtClean="0"/>
              <a:t>a refutation </a:t>
            </a:r>
            <a:r>
              <a:rPr lang="en-US" b="1" dirty="0" smtClean="0"/>
              <a:t>Proof </a:t>
            </a:r>
            <a:r>
              <a:rPr lang="ro-RO" b="1" dirty="0" smtClean="0"/>
              <a:t>method </a:t>
            </a:r>
            <a:endParaRPr lang="en-US" b="1" dirty="0"/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3900" y="1447800"/>
            <a:ext cx="7848600" cy="4572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7" y="90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sz="3200" b="1" u="sng" dirty="0"/>
              <a:t>Example 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12" y="2895600"/>
            <a:ext cx="8229600" cy="5794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12" y="685800"/>
            <a:ext cx="7685088" cy="2038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475046"/>
            <a:ext cx="3414713" cy="8444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0789" y="3455553"/>
            <a:ext cx="4022505" cy="8444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9912" y="4270611"/>
            <a:ext cx="5029200" cy="9351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5486400"/>
            <a:ext cx="8141837" cy="8474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7" y="90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7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2BED6EED9C834F9EF03A14A17975E4" ma:contentTypeVersion="9" ma:contentTypeDescription="Create a new document." ma:contentTypeScope="" ma:versionID="84dc6768494a5f0cafb03c261a7194e6">
  <xsd:schema xmlns:xsd="http://www.w3.org/2001/XMLSchema" xmlns:xs="http://www.w3.org/2001/XMLSchema" xmlns:p="http://schemas.microsoft.com/office/2006/metadata/properties" xmlns:ns2="f7ab6679-d4d8-40a3-aa7a-4381b81cea6a" xmlns:ns3="1818ae71-73b1-42cb-ac66-ac639ea65b22" targetNamespace="http://schemas.microsoft.com/office/2006/metadata/properties" ma:root="true" ma:fieldsID="16dcc865f4a7be2657e9e9fc01e66115" ns2:_="" ns3:_="">
    <xsd:import namespace="f7ab6679-d4d8-40a3-aa7a-4381b81cea6a"/>
    <xsd:import namespace="1818ae71-73b1-42cb-ac66-ac639ea65b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b6679-d4d8-40a3-aa7a-4381b81cea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ef85decb-1301-438d-8b3f-81c7864c2a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18ae71-73b1-42cb-ac66-ac639ea65b22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08b7428d-d722-45f8-9a5d-2f7b44e91f71}" ma:internalName="TaxCatchAll" ma:showField="CatchAllData" ma:web="1818ae71-73b1-42cb-ac66-ac639ea65b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818ae71-73b1-42cb-ac66-ac639ea65b22" xsi:nil="true"/>
    <lcf76f155ced4ddcb4097134ff3c332f xmlns="f7ab6679-d4d8-40a3-aa7a-4381b81cea6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9D55B76-1EFE-4AB8-AEC5-022F98BA46DD}"/>
</file>

<file path=customXml/itemProps2.xml><?xml version="1.0" encoding="utf-8"?>
<ds:datastoreItem xmlns:ds="http://schemas.openxmlformats.org/officeDocument/2006/customXml" ds:itemID="{CCE1283F-4FA6-4615-8EC8-DA0F226AF209}"/>
</file>

<file path=customXml/itemProps3.xml><?xml version="1.0" encoding="utf-8"?>
<ds:datastoreItem xmlns:ds="http://schemas.openxmlformats.org/officeDocument/2006/customXml" ds:itemID="{4FFE8194-765D-4C43-94C3-BD29A07F3181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3301</TotalTime>
  <Words>234</Words>
  <Application>Microsoft Office PowerPoint</Application>
  <PresentationFormat>On-screen Show (4:3)</PresentationFormat>
  <Paragraphs>53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Century Schoolbook</vt:lpstr>
      <vt:lpstr>Tahoma</vt:lpstr>
      <vt:lpstr>Wingdings</vt:lpstr>
      <vt:lpstr>Wingdings 2</vt:lpstr>
      <vt:lpstr>Oriel</vt:lpstr>
      <vt:lpstr>Resolution Proof Method</vt:lpstr>
      <vt:lpstr>Resolution Proof Method</vt:lpstr>
      <vt:lpstr>DECISION PROBLEMS IN           PROPOSITIONAL/PREDICATE LOGIC</vt:lpstr>
      <vt:lpstr>Resolution method  - formal system for propositional logic -</vt:lpstr>
      <vt:lpstr>Definitions</vt:lpstr>
      <vt:lpstr>Algorithm: General_propositional_resolution </vt:lpstr>
      <vt:lpstr>Theoretical Results</vt:lpstr>
      <vt:lpstr>Resolution - a refutation Proof method </vt:lpstr>
      <vt:lpstr>Example 1</vt:lpstr>
      <vt:lpstr>Theorem    (based on Davis-Putman procedure) </vt:lpstr>
      <vt:lpstr>Example 2. Modeling reasoning</vt:lpstr>
      <vt:lpstr>Example 2 – general Resolution(contd.)</vt:lpstr>
      <vt:lpstr>Strategies and Refinements of Resolution</vt:lpstr>
      <vt:lpstr>Remarks</vt:lpstr>
      <vt:lpstr>Strategies of Resolution</vt:lpstr>
      <vt:lpstr>Algorithm: level-saturation-strategy</vt:lpstr>
      <vt:lpstr>Example 3</vt:lpstr>
      <vt:lpstr>Lock Resolution</vt:lpstr>
      <vt:lpstr>Theorems – Lock resolution</vt:lpstr>
      <vt:lpstr>Remarks </vt:lpstr>
      <vt:lpstr>Example 4</vt:lpstr>
      <vt:lpstr>Example 5</vt:lpstr>
      <vt:lpstr>PowerPoint Presentation</vt:lpstr>
      <vt:lpstr>Linear Resolution (Loveland 1971)</vt:lpstr>
      <vt:lpstr>Theoretical results</vt:lpstr>
      <vt:lpstr>PowerPoint Presentation</vt:lpstr>
      <vt:lpstr>Special cases of linear resolution </vt:lpstr>
      <vt:lpstr>Example 6</vt:lpstr>
      <vt:lpstr>PowerPoint Presentation</vt:lpstr>
      <vt:lpstr>Example 8. Modeling reasoning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</dc:creator>
  <cp:lastModifiedBy>Internet</cp:lastModifiedBy>
  <cp:revision>122</cp:revision>
  <dcterms:created xsi:type="dcterms:W3CDTF">2017-11-14T13:30:18Z</dcterms:created>
  <dcterms:modified xsi:type="dcterms:W3CDTF">2021-11-22T09:38:04Z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0x0101003C2BED6EED9C834F9EF03A14A17975E4</vt:lpwstr>
  </property>
  <property fmtid="{D5CDD505-2E9C-101B-9397-08002B2CF9AE}" pid="3" name="MediaServiceImageTags">
    <vt:lpwstr/>
  </property>
</Properties>
</file>