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75D18-F2DC-4586-BC32-3B54721DEC97}" type="datetimeFigureOut">
              <a:rPr lang="en-150" smtClean="0"/>
              <a:t>04/01/2022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CC28-DC43-4BC8-B6B2-4EFB07B8E2E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198850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75D18-F2DC-4586-BC32-3B54721DEC97}" type="datetimeFigureOut">
              <a:rPr lang="en-150" smtClean="0"/>
              <a:t>04/01/2022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CC28-DC43-4BC8-B6B2-4EFB07B8E2E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333568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75D18-F2DC-4586-BC32-3B54721DEC97}" type="datetimeFigureOut">
              <a:rPr lang="en-150" smtClean="0"/>
              <a:t>04/01/2022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CC28-DC43-4BC8-B6B2-4EFB07B8E2E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602068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75D18-F2DC-4586-BC32-3B54721DEC97}" type="datetimeFigureOut">
              <a:rPr lang="en-150" smtClean="0"/>
              <a:t>04/01/2022</a:t>
            </a:fld>
            <a:endParaRPr lang="en-15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CC28-DC43-4BC8-B6B2-4EFB07B8E2E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509809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75D18-F2DC-4586-BC32-3B54721DEC97}" type="datetimeFigureOut">
              <a:rPr lang="en-150" smtClean="0"/>
              <a:t>04/01/2022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CC28-DC43-4BC8-B6B2-4EFB07B8E2E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671212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75D18-F2DC-4586-BC32-3B54721DEC97}" type="datetimeFigureOut">
              <a:rPr lang="en-150" smtClean="0"/>
              <a:t>04/01/2022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CC28-DC43-4BC8-B6B2-4EFB07B8E2E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75949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75D18-F2DC-4586-BC32-3B54721DEC97}" type="datetimeFigureOut">
              <a:rPr lang="en-150" smtClean="0"/>
              <a:t>04/01/2022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CC28-DC43-4BC8-B6B2-4EFB07B8E2E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532569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75D18-F2DC-4586-BC32-3B54721DEC97}" type="datetimeFigureOut">
              <a:rPr lang="en-150" smtClean="0"/>
              <a:t>04/01/2022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CC28-DC43-4BC8-B6B2-4EFB07B8E2E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30637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75D18-F2DC-4586-BC32-3B54721DEC97}" type="datetimeFigureOut">
              <a:rPr lang="en-150" smtClean="0"/>
              <a:t>04/01/2022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CC28-DC43-4BC8-B6B2-4EFB07B8E2E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042371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75D18-F2DC-4586-BC32-3B54721DEC97}" type="datetimeFigureOut">
              <a:rPr lang="en-150" smtClean="0"/>
              <a:t>04/01/2022</a:t>
            </a:fld>
            <a:endParaRPr lang="en-15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CC28-DC43-4BC8-B6B2-4EFB07B8E2E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332179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75D18-F2DC-4586-BC32-3B54721DEC97}" type="datetimeFigureOut">
              <a:rPr lang="en-150" smtClean="0"/>
              <a:t>04/01/2022</a:t>
            </a:fld>
            <a:endParaRPr lang="en-15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CC28-DC43-4BC8-B6B2-4EFB07B8E2E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257086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75D18-F2DC-4586-BC32-3B54721DEC97}" type="datetimeFigureOut">
              <a:rPr lang="en-150" smtClean="0"/>
              <a:t>04/01/2022</a:t>
            </a:fld>
            <a:endParaRPr lang="en-15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CC28-DC43-4BC8-B6B2-4EFB07B8E2E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92221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75D18-F2DC-4586-BC32-3B54721DEC97}" type="datetimeFigureOut">
              <a:rPr lang="en-150" smtClean="0"/>
              <a:t>04/01/2022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CC28-DC43-4BC8-B6B2-4EFB07B8E2E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216181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29575D18-F2DC-4586-BC32-3B54721DEC97}" type="datetimeFigureOut">
              <a:rPr lang="en-150" smtClean="0"/>
              <a:t>04/01/2022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90CCC28-DC43-4BC8-B6B2-4EFB07B8E2E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742516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15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9575D18-F2DC-4586-BC32-3B54721DEC97}" type="datetimeFigureOut">
              <a:rPr lang="en-150" smtClean="0"/>
              <a:t>04/01/2022</a:t>
            </a:fld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90CCC28-DC43-4BC8-B6B2-4EFB07B8E2E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5771048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073FD-ACDB-472A-8FE9-0EC96E78A7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homework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 functions</a:t>
            </a:r>
            <a:endParaRPr lang="en-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4FB7DC-914D-487A-A444-A2CF81863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10214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Veitch-Karnaugh Diagrams Method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 by Turcu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Ciprian-Stelian</a:t>
            </a:r>
            <a:endParaRPr lang="en-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494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D68627-9D5D-455F-9267-6233EE874D91}"/>
              </a:ext>
            </a:extLst>
          </p:cNvPr>
          <p:cNvSpPr txBox="1"/>
          <p:nvPr/>
        </p:nvSpPr>
        <p:spPr>
          <a:xfrm>
            <a:off x="1769423" y="362197"/>
            <a:ext cx="8461169" cy="923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Factorization process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-simple factorization-</a:t>
            </a:r>
            <a:endParaRPr lang="en-1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649652-9412-4549-B411-AFA7A184F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934" y="1619714"/>
            <a:ext cx="2245105" cy="20553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33944C-71D1-4151-AC8A-D30E363EB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268" y="1564641"/>
            <a:ext cx="2317727" cy="21104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FE6C9D-1ACE-4E1B-9F18-31EE6AE5E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5224" y="1619714"/>
            <a:ext cx="2220375" cy="20587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B3C14A4-FF0D-4E3C-831A-C03EC5ED8E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022" y="4389839"/>
            <a:ext cx="2199616" cy="20553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2A4724-84B5-420B-8ACB-34D203D95E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0007" y="4389839"/>
            <a:ext cx="2213936" cy="205537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F29D6AB-A0DB-4146-880B-5B2FD644C1A0}"/>
              </a:ext>
            </a:extLst>
          </p:cNvPr>
          <p:cNvSpPr txBox="1"/>
          <p:nvPr/>
        </p:nvSpPr>
        <p:spPr>
          <a:xfrm>
            <a:off x="914400" y="3740078"/>
            <a:ext cx="3051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Maximal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monom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max1 = x̅1x2x4</a:t>
            </a:r>
            <a:endParaRPr lang="en-150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A934CC-A304-4C1D-9179-F8A77381E138}"/>
              </a:ext>
            </a:extLst>
          </p:cNvPr>
          <p:cNvSpPr txBox="1"/>
          <p:nvPr/>
        </p:nvSpPr>
        <p:spPr>
          <a:xfrm>
            <a:off x="4494810" y="3740078"/>
            <a:ext cx="3051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Maximal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monom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max2 = x̅2x̅3x̅4</a:t>
            </a:r>
            <a:endParaRPr lang="en-150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87C925-50BF-4776-AC7C-17E7D6173746}"/>
              </a:ext>
            </a:extLst>
          </p:cNvPr>
          <p:cNvSpPr txBox="1"/>
          <p:nvPr/>
        </p:nvSpPr>
        <p:spPr>
          <a:xfrm>
            <a:off x="8009906" y="3740078"/>
            <a:ext cx="3051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Maximal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monom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max3 = x1x̅2x̅4</a:t>
            </a:r>
            <a:endParaRPr lang="en-150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E84BAD-2DCD-41C3-AE46-B90F7C24CB5C}"/>
              </a:ext>
            </a:extLst>
          </p:cNvPr>
          <p:cNvSpPr txBox="1"/>
          <p:nvPr/>
        </p:nvSpPr>
        <p:spPr>
          <a:xfrm>
            <a:off x="3378530" y="4785756"/>
            <a:ext cx="2107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Maximal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monom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max4 = x1x̅2x3</a:t>
            </a:r>
            <a:endParaRPr lang="en-150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402F95-88AB-4389-BCD7-012979D620BE}"/>
              </a:ext>
            </a:extLst>
          </p:cNvPr>
          <p:cNvSpPr txBox="1"/>
          <p:nvPr/>
        </p:nvSpPr>
        <p:spPr>
          <a:xfrm>
            <a:off x="8773886" y="4785756"/>
            <a:ext cx="2107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Maximal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monom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max5 = x̅1x̅2x4</a:t>
            </a:r>
            <a:endParaRPr lang="en-150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362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16C9EE-4AF9-48DC-A42A-DB103577A7B6}"/>
              </a:ext>
            </a:extLst>
          </p:cNvPr>
          <p:cNvSpPr txBox="1"/>
          <p:nvPr/>
        </p:nvSpPr>
        <p:spPr>
          <a:xfrm>
            <a:off x="1769423" y="362197"/>
            <a:ext cx="8461169" cy="923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Factorization process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-double factorization-</a:t>
            </a:r>
            <a:endParaRPr lang="en-1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7346FE-0908-4579-9D8D-C6AF03C56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666" y="1564260"/>
            <a:ext cx="2587368" cy="23752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3138F5-CDA0-4F2B-B197-3A9FF7140EAE}"/>
              </a:ext>
            </a:extLst>
          </p:cNvPr>
          <p:cNvSpPr txBox="1"/>
          <p:nvPr/>
        </p:nvSpPr>
        <p:spPr>
          <a:xfrm>
            <a:off x="2928903" y="4043548"/>
            <a:ext cx="29628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Maximal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monom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max6 = x̅1x̅3</a:t>
            </a:r>
            <a:endParaRPr lang="en-150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5F94FB-9EC7-4F5E-9228-9A5491554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967" y="1564260"/>
            <a:ext cx="2616364" cy="23752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43E8E0-C962-4919-BE46-E19C3B0E9943}"/>
              </a:ext>
            </a:extLst>
          </p:cNvPr>
          <p:cNvSpPr txBox="1"/>
          <p:nvPr/>
        </p:nvSpPr>
        <p:spPr>
          <a:xfrm>
            <a:off x="6169230" y="4043548"/>
            <a:ext cx="3253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Maximal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monom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max7 = x3x4</a:t>
            </a:r>
            <a:endParaRPr lang="en-150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76BCDD-E2AA-4C3D-AA7E-C0DE1FA6769D}"/>
              </a:ext>
            </a:extLst>
          </p:cNvPr>
          <p:cNvSpPr txBox="1"/>
          <p:nvPr/>
        </p:nvSpPr>
        <p:spPr>
          <a:xfrm>
            <a:off x="1769423" y="4666245"/>
            <a:ext cx="83780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set of maximal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monoms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M(f)={max1,max2,max3,max4,max5,max6,max7}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={x̅1x2x4, x̅2x̅3x̅4, x1x̅2x̅4, x1x̅2x3, x̅1x̅2x4, x̅1x̅3, x3x4}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150" dirty="0"/>
          </a:p>
          <a:p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3484199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022F9-39AA-467C-8243-EC86D9270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monoms</a:t>
            </a:r>
            <a:endParaRPr lang="en-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A963FF-49B4-4E72-B113-5143152BEB6D}"/>
              </a:ext>
            </a:extLst>
          </p:cNvPr>
          <p:cNvSpPr txBox="1"/>
          <p:nvPr/>
        </p:nvSpPr>
        <p:spPr>
          <a:xfrm>
            <a:off x="810000" y="2168719"/>
            <a:ext cx="105719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 maximal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monom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central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monom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its corresponding group of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minterms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contains at least one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minterm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circled once.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9CAB6E-2F92-4CD3-A94F-897B751D6121}"/>
              </a:ext>
            </a:extLst>
          </p:cNvPr>
          <p:cNvSpPr txBox="1"/>
          <p:nvPr/>
        </p:nvSpPr>
        <p:spPr>
          <a:xfrm>
            <a:off x="5715413" y="2831194"/>
            <a:ext cx="4889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M(f)={max1,max2,max3,max4,max5,max6,max7}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C(f)= {max6, max7}</a:t>
            </a:r>
            <a:endParaRPr lang="en-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6291C5-B257-4A84-B51D-98BCA9D9C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224" y="3101804"/>
            <a:ext cx="3086097" cy="30149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C1B14E-798A-4194-A810-23D9DA200F64}"/>
              </a:ext>
            </a:extLst>
          </p:cNvPr>
          <p:cNvSpPr txBox="1"/>
          <p:nvPr/>
        </p:nvSpPr>
        <p:spPr>
          <a:xfrm>
            <a:off x="5001325" y="3493348"/>
            <a:ext cx="687582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M(f) ≠ C(f)  and C(f) ≠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the second case of simplification.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denote by g = max6 V max7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minterms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covered by g are circled with red and yellow.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M10, m8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not covered by the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cental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monoms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we can cover them in x ways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 1</a:t>
            </a:r>
            <a:r>
              <a:rPr lang="en-US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x</a:t>
            </a:r>
            <a:r>
              <a:rPr lang="en-US" sz="1800" baseline="-25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1</a:t>
            </a: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x</a:t>
            </a:r>
            <a:r>
              <a:rPr lang="en-US" sz="1800" baseline="-25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2</a:t>
            </a: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x</a:t>
            </a:r>
            <a:r>
              <a:rPr lang="en-US" sz="1800" baseline="-25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3</a:t>
            </a: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x</a:t>
            </a:r>
            <a:r>
              <a:rPr lang="en-US" sz="1800" baseline="-25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4</a:t>
            </a: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) = 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 max3 =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x̅1x̅3 V x3x4 V x1x̅2x̅4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 2</a:t>
            </a:r>
            <a:r>
              <a:rPr lang="en-US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x</a:t>
            </a:r>
            <a:r>
              <a:rPr lang="en-US" sz="1800" baseline="-25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1</a:t>
            </a: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x</a:t>
            </a:r>
            <a:r>
              <a:rPr lang="en-US" sz="1800" baseline="-25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2</a:t>
            </a: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x</a:t>
            </a:r>
            <a:r>
              <a:rPr lang="en-US" sz="1800" baseline="-25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3</a:t>
            </a: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x</a:t>
            </a:r>
            <a:r>
              <a:rPr lang="en-US" sz="1800" baseline="-25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4</a:t>
            </a: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) = g V max4 V max2 =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x̅1x̅3 V x3x4 V x1x̅2x3 V x̅2x̅3x̅4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895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45816-DE6B-4AB1-99D9-59A86C8A9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0C76B-44C3-4D46-97F7-F42B42435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61938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4.</a:t>
            </a: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Simplify the following Boolean functions of 4 variables using Veitch diagrams</a:t>
            </a:r>
          </a:p>
          <a:p>
            <a:endParaRPr lang="en-1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8CAF4A-3C71-43DB-A61D-763E1E3C5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521" y="3629708"/>
            <a:ext cx="9392961" cy="8573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D815C3-EDAC-4E42-A0D7-60B26B239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521" y="4646317"/>
            <a:ext cx="9307224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596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A0827-784A-42AB-A455-5178A89B9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89472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Theoretical result</a:t>
            </a:r>
            <a:endParaRPr lang="en-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157F94-984E-44A1-8CE5-493870A7E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05" y="2279073"/>
            <a:ext cx="5623438" cy="4032663"/>
          </a:xfrm>
          <a:prstGeom prst="rect">
            <a:avLst/>
          </a:prstGeom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5492E3-B387-4E29-BBC8-79B42CD1A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209" y="2279073"/>
            <a:ext cx="5641486" cy="403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132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FCD64E-7242-4260-A9C0-38795B8BB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04" y="1533897"/>
            <a:ext cx="5841794" cy="396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51E994-03EC-4F31-8D84-583B78C78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504" y="1533897"/>
            <a:ext cx="5757700" cy="396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3DC2B4-A968-4683-8E1C-923D4AC1957F}"/>
              </a:ext>
            </a:extLst>
          </p:cNvPr>
          <p:cNvSpPr txBox="1"/>
          <p:nvPr/>
        </p:nvSpPr>
        <p:spPr>
          <a:xfrm>
            <a:off x="1497280" y="302821"/>
            <a:ext cx="9197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Veitch-Karnaugh Diagrams Method</a:t>
            </a:r>
            <a:endParaRPr lang="en-150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280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0D3F37F-31BE-4F1D-8DD0-317384D45C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592966"/>
              </p:ext>
            </p:extLst>
          </p:nvPr>
        </p:nvGraphicFramePr>
        <p:xfrm>
          <a:off x="1745013" y="348826"/>
          <a:ext cx="812800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546269020"/>
                    </a:ext>
                  </a:extLst>
                </a:gridCol>
              </a:tblGrid>
              <a:tr h="1293202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7. f7(x1,x2,x3,x4)=</a:t>
                      </a:r>
                      <a:r>
                        <a:rPr lang="en-US" sz="2000" b="0" i="0" kern="12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x̅3x̅4 </a:t>
                      </a:r>
                      <a:r>
                        <a:rPr lang="en-US" sz="2000" b="0" i="0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 </a:t>
                      </a:r>
                      <a:r>
                        <a:rPr lang="en-US" sz="2000" b="0" i="0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x̅1x2x̅3x4 </a:t>
                      </a:r>
                      <a:r>
                        <a:rPr lang="en-US" sz="2000" b="0" i="0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 </a:t>
                      </a:r>
                      <a:r>
                        <a:rPr lang="en-US" sz="2000" b="0" i="0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x2x3x4</a:t>
                      </a:r>
                      <a:r>
                        <a:rPr lang="en-US" sz="2000" b="0" i="0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V </a:t>
                      </a:r>
                      <a:r>
                        <a:rPr lang="en-US" sz="2000" b="0" i="0" kern="1200" dirty="0">
                          <a:solidFill>
                            <a:srgbClr val="CCCC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x1x3</a:t>
                      </a:r>
                      <a:r>
                        <a:rPr lang="en-US" sz="2000" b="0" i="0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V </a:t>
                      </a:r>
                      <a:r>
                        <a:rPr lang="en-US" sz="2000" b="0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x1x̅4</a:t>
                      </a:r>
                      <a:r>
                        <a:rPr lang="en-US" sz="2000" b="0" i="0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r>
                        <a:rPr lang="en-US" sz="2000" b="0" i="0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en-US" sz="2000" b="0" i="0" kern="12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x1x2x̅3x̅4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2000" b="0" i="0" kern="12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x̅1x2x̅3x̅4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2000" b="0" i="0" kern="12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x1x̅2x̅3x̅4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2000" b="0" i="0" kern="12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x̅1x̅2x̅3x̅4 </a:t>
                      </a:r>
                      <a:r>
                        <a:rPr lang="en-US" sz="2000" b="0" i="0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 </a:t>
                      </a:r>
                      <a:r>
                        <a:rPr lang="en-US" sz="2000" b="0" i="0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x̅1x2x̅3x4 </a:t>
                      </a:r>
                      <a:r>
                        <a:rPr lang="en-US" sz="2000" b="0" i="0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2000" b="0" i="0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x̅1x2x3x4</a:t>
                      </a:r>
                      <a:r>
                        <a:rPr lang="en-US" sz="2000" b="0" i="0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V </a:t>
                      </a:r>
                      <a:r>
                        <a:rPr lang="en-US" sz="2000" b="0" i="0" kern="1200" dirty="0">
                          <a:solidFill>
                            <a:srgbClr val="CCCC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x1x2x3x4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2000" b="0" i="0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kern="1200" dirty="0">
                          <a:solidFill>
                            <a:srgbClr val="CCCC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x1x̅2x3x̅4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2000" b="0" i="0" kern="1200" dirty="0">
                          <a:solidFill>
                            <a:srgbClr val="CCCC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x1x̅2x3x4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2000" b="0" i="0" kern="1200" dirty="0">
                          <a:solidFill>
                            <a:srgbClr val="CCCC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x1x2x3x̅4 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=m12 V m4 V m8 V m0 V m5 V m7 V m15 V m11 V m10 V m14</a:t>
                      </a:r>
                      <a:endParaRPr lang="en-150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233981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75EFB7F-7CFD-4B47-8F82-8EFEE5039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286171"/>
              </p:ext>
            </p:extLst>
          </p:nvPr>
        </p:nvGraphicFramePr>
        <p:xfrm>
          <a:off x="1745013" y="1642027"/>
          <a:ext cx="8128000" cy="4319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968113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382435"/>
                    </a:ext>
                  </a:extLst>
                </a:gridCol>
              </a:tblGrid>
              <a:tr h="4319385">
                <a:tc>
                  <a:txBody>
                    <a:bodyPr/>
                    <a:lstStyle/>
                    <a:p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528080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46BDB3B4-031D-45A4-8F96-AFB14223B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413" y="1906916"/>
            <a:ext cx="3624021" cy="37509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6AD676C-2A39-4123-8667-DA90D3EB2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985" y="3248138"/>
            <a:ext cx="361015" cy="36172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2E39A00-ABC5-422E-8094-1FFF11C200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6715" y="3307300"/>
            <a:ext cx="443301" cy="32736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B266F27-BFD7-4BC7-95AE-CBD57A9D3F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1985" y="3882111"/>
            <a:ext cx="380969" cy="28133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A2163D1-2F84-4E6B-B77D-BBB8EE924D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9047" y="3882111"/>
            <a:ext cx="380969" cy="28438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CB58A75-0ABF-431D-8272-62A483CFC5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6715" y="2644130"/>
            <a:ext cx="499047" cy="35960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730CA0D-5C61-4396-A44E-2EDDF1B99D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93050" y="2638237"/>
            <a:ext cx="499048" cy="3655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7925478-95E7-4F28-BC53-967AF81D2F6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48781" y="3904383"/>
            <a:ext cx="380969" cy="25905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787F599-F744-43B7-8FA4-AA630DD19B4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48781" y="4549964"/>
            <a:ext cx="435821" cy="29262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9E14B2E-B24D-46CA-BB57-EF32C75FDFB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48781" y="3306685"/>
            <a:ext cx="412061" cy="29262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1B644ED-6EA3-4E2D-B76C-E2BCD8D55BD7}"/>
              </a:ext>
            </a:extLst>
          </p:cNvPr>
          <p:cNvSpPr txBox="1"/>
          <p:nvPr/>
        </p:nvSpPr>
        <p:spPr>
          <a:xfrm>
            <a:off x="2024413" y="6076950"/>
            <a:ext cx="3624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Veitch Diagram</a:t>
            </a:r>
            <a:endParaRPr lang="en-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194E84-2573-45EC-8C93-AE87E20F1239}"/>
              </a:ext>
            </a:extLst>
          </p:cNvPr>
          <p:cNvSpPr txBox="1"/>
          <p:nvPr/>
        </p:nvSpPr>
        <p:spPr>
          <a:xfrm>
            <a:off x="6032500" y="6146800"/>
            <a:ext cx="3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Factorization process</a:t>
            </a:r>
            <a:endParaRPr lang="en-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3CA20E5-7C24-4477-BF9D-76EE1CFD8A1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05329" y="2600128"/>
            <a:ext cx="539865" cy="3793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4BC3C25-9E8C-4C83-9C29-F4820EFFF18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40669" y="1902893"/>
            <a:ext cx="3708584" cy="375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043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615BC7-CC5C-4568-AE8E-09E0A282FF7A}"/>
              </a:ext>
            </a:extLst>
          </p:cNvPr>
          <p:cNvSpPr txBox="1"/>
          <p:nvPr/>
        </p:nvSpPr>
        <p:spPr>
          <a:xfrm>
            <a:off x="781050" y="336550"/>
            <a:ext cx="10623550" cy="923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Factorization process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-simple factorization-</a:t>
            </a:r>
            <a:endParaRPr lang="en-1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84F393-16E6-4C49-9946-FD363E076BC2}"/>
              </a:ext>
            </a:extLst>
          </p:cNvPr>
          <p:cNvSpPr txBox="1"/>
          <p:nvPr/>
        </p:nvSpPr>
        <p:spPr>
          <a:xfrm>
            <a:off x="496944" y="3652943"/>
            <a:ext cx="3105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Maximal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monom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max1 = x̅1x2x4</a:t>
            </a:r>
            <a:endParaRPr lang="en-150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FDC377-9C67-4624-A959-8A9D2A2F4FFC}"/>
              </a:ext>
            </a:extLst>
          </p:cNvPr>
          <p:cNvSpPr txBox="1"/>
          <p:nvPr/>
        </p:nvSpPr>
        <p:spPr>
          <a:xfrm>
            <a:off x="4007459" y="3652943"/>
            <a:ext cx="302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Maximal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monom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max2 = x̅1x2x3 </a:t>
            </a:r>
            <a:endParaRPr lang="en-150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9EC897D-8B29-4370-8FFD-6D30C5EA2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031" y="1447509"/>
            <a:ext cx="2088977" cy="21794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1F7A616-72BB-465D-98FE-69E59A1A8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869" y="1441572"/>
            <a:ext cx="2137781" cy="21794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93B609-C59A-488D-9BD3-D80A87F4C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3511" y="1465954"/>
            <a:ext cx="2127222" cy="21307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3325EE3-98A1-4025-A989-7823F3514DB6}"/>
              </a:ext>
            </a:extLst>
          </p:cNvPr>
          <p:cNvSpPr txBox="1"/>
          <p:nvPr/>
        </p:nvSpPr>
        <p:spPr>
          <a:xfrm>
            <a:off x="7435424" y="3652943"/>
            <a:ext cx="3316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Maximal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monom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max3 = x2x3x4</a:t>
            </a:r>
            <a:endParaRPr lang="en-150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9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B01673-281F-4F38-B4C0-BAA0B861C059}"/>
              </a:ext>
            </a:extLst>
          </p:cNvPr>
          <p:cNvSpPr txBox="1"/>
          <p:nvPr/>
        </p:nvSpPr>
        <p:spPr>
          <a:xfrm>
            <a:off x="781050" y="336550"/>
            <a:ext cx="10623550" cy="923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Factorization process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-double factorization-</a:t>
            </a:r>
            <a:endParaRPr lang="en-1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E4035-442A-4B9C-865B-C5BACF0B6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686" y="1536881"/>
            <a:ext cx="2649917" cy="27009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619609-9E57-4E9E-AFAC-B250842F7CD0}"/>
              </a:ext>
            </a:extLst>
          </p:cNvPr>
          <p:cNvSpPr txBox="1"/>
          <p:nvPr/>
        </p:nvSpPr>
        <p:spPr>
          <a:xfrm>
            <a:off x="507310" y="4402609"/>
            <a:ext cx="3570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Maximal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monom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max4 = x̅3x̅4</a:t>
            </a:r>
            <a:endParaRPr lang="en-150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CB26FD-472C-47B7-AE62-CBE7296550A9}"/>
              </a:ext>
            </a:extLst>
          </p:cNvPr>
          <p:cNvSpPr txBox="1"/>
          <p:nvPr/>
        </p:nvSpPr>
        <p:spPr>
          <a:xfrm>
            <a:off x="3556873" y="5233522"/>
            <a:ext cx="620198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set of maximal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monoms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M(f)={max1,max2,max3,max4,max5,max6}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={x̅1x2x4, x̅1x2x3, x2x3x4, x̅3x̅4, x1x3, x1x̅4}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1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0B8B1B-F40B-459D-B9FB-1CD5C6467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7977" y="1536881"/>
            <a:ext cx="2579888" cy="27009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4FFB79-0C5C-4AF9-BD3C-4DF96453585A}"/>
              </a:ext>
            </a:extLst>
          </p:cNvPr>
          <p:cNvSpPr txBox="1"/>
          <p:nvPr/>
        </p:nvSpPr>
        <p:spPr>
          <a:xfrm>
            <a:off x="3824666" y="4402609"/>
            <a:ext cx="3130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Maximal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monom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max5 = x1x3</a:t>
            </a:r>
            <a:endParaRPr lang="en-150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733D19-7699-4E2D-9D9D-852BBB5AD9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8239" y="1536881"/>
            <a:ext cx="2605893" cy="27009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A22DF7-CC65-483F-97F0-8332A3A48A22}"/>
              </a:ext>
            </a:extLst>
          </p:cNvPr>
          <p:cNvSpPr txBox="1"/>
          <p:nvPr/>
        </p:nvSpPr>
        <p:spPr>
          <a:xfrm>
            <a:off x="6723013" y="4397130"/>
            <a:ext cx="3396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Maximal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monom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max6 = x1x̅4</a:t>
            </a:r>
            <a:endParaRPr lang="en-150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60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11D03-7CC2-43CB-ABF9-E3AAA6F03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monoms</a:t>
            </a:r>
            <a:endParaRPr lang="en-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3794F6-B4E4-4304-851D-CBFB064F6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sz="1800" b="1" dirty="0">
                <a:cs typeface="Calibri"/>
              </a:rPr>
              <a:t>	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maximal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monom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central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monom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its corresponding group of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minterms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contains at least one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minterm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circled once.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1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351699-06A6-44DA-BB79-97D256FD091F}"/>
              </a:ext>
            </a:extLst>
          </p:cNvPr>
          <p:cNvSpPr txBox="1"/>
          <p:nvPr/>
        </p:nvSpPr>
        <p:spPr>
          <a:xfrm>
            <a:off x="5715413" y="2831194"/>
            <a:ext cx="4889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M(f)={max1,max2,max3,max4,max5,max6}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C(f)= {max4,max5}</a:t>
            </a:r>
            <a:endParaRPr lang="en-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BB95A3-5992-4308-A091-269171935BFA}"/>
              </a:ext>
            </a:extLst>
          </p:cNvPr>
          <p:cNvSpPr txBox="1"/>
          <p:nvPr/>
        </p:nvSpPr>
        <p:spPr>
          <a:xfrm>
            <a:off x="5001325" y="3493348"/>
            <a:ext cx="687582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M(f) ≠ C(f)  and C(f) ≠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the second case of simplification.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denote by g = max4 V max5 = x̅3x̅4 V x1x3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minterms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covered by g are circled with orange.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m5, m7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not covered by the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cental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monom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we can cover them in 3 ways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 1</a:t>
            </a:r>
            <a:r>
              <a:rPr lang="en-US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x</a:t>
            </a:r>
            <a:r>
              <a:rPr lang="en-US" sz="1800" baseline="-25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1</a:t>
            </a: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x</a:t>
            </a:r>
            <a:r>
              <a:rPr lang="en-US" sz="1800" baseline="-25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2</a:t>
            </a: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x</a:t>
            </a:r>
            <a:r>
              <a:rPr lang="en-US" sz="1800" baseline="-25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3</a:t>
            </a: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x</a:t>
            </a:r>
            <a:r>
              <a:rPr lang="en-US" sz="1800" baseline="-25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4</a:t>
            </a: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) =  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 max1 =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x̅3x̅4 V x1x3 V x̅1x2x4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 2</a:t>
            </a:r>
            <a:r>
              <a:rPr lang="en-US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x</a:t>
            </a:r>
            <a:r>
              <a:rPr lang="en-US" sz="1800" baseline="-25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1</a:t>
            </a: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x</a:t>
            </a:r>
            <a:r>
              <a:rPr lang="en-US" sz="1800" baseline="-25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2</a:t>
            </a: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x</a:t>
            </a:r>
            <a:r>
              <a:rPr lang="en-US" sz="1800" baseline="-25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3</a:t>
            </a: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x</a:t>
            </a:r>
            <a:r>
              <a:rPr lang="en-US" sz="1800" baseline="-25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4</a:t>
            </a: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) =  g V max2 V max3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x̅3x̅4 V x1x3 V  x̅1x2x3 V 				   x2x3x4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B1E1A9-E6F1-4C2C-995D-16824A031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643" y="3091023"/>
            <a:ext cx="3134309" cy="31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996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FE46F3A-D720-4238-8007-4749CBBB7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593207"/>
              </p:ext>
            </p:extLst>
          </p:nvPr>
        </p:nvGraphicFramePr>
        <p:xfrm>
          <a:off x="2032000" y="388407"/>
          <a:ext cx="8128000" cy="1496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4066636656"/>
                    </a:ext>
                  </a:extLst>
                </a:gridCol>
              </a:tblGrid>
              <a:tr h="1496484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8.f8(x1,x2,x3,x4)=</a:t>
                      </a:r>
                      <a:r>
                        <a:rPr lang="en-US" b="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x3x4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 </a:t>
                      </a:r>
                      <a:r>
                        <a:rPr lang="en-US" b="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x1x̅2x3x̅4 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 x</a:t>
                      </a:r>
                      <a:r>
                        <a:rPr lang="en-US" b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̅̅2x̅3x̅4 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 x</a:t>
                      </a:r>
                      <a:r>
                        <a:rPr lang="en-US" b="0" dirty="0">
                          <a:solidFill>
                            <a:srgbClr val="CCCC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̅1x̅3 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 </a:t>
                      </a:r>
                      <a:r>
                        <a:rPr lang="en-US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x̅1x4</a:t>
                      </a:r>
                    </a:p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en-US" b="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x1x2x3x4 V x̅1x̅2x3x4 V x̅1x2x3x4 V x1x̅2x3x4 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 </a:t>
                      </a:r>
                      <a:r>
                        <a:rPr lang="en-US" b="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x1x̅2x3x̅4 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 </a:t>
                      </a:r>
                      <a:r>
                        <a:rPr lang="en-US" b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x1x̅2x̅3x̅4 V x̅1x̅2x̅3x̅4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 </a:t>
                      </a:r>
                      <a:r>
                        <a:rPr lang="en-US" b="0" dirty="0">
                          <a:solidFill>
                            <a:srgbClr val="CCCC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x̅1x2x̅3x4 V x̅1x̅2x̅3x4 V x̅1x2x̅3x̅4</a:t>
                      </a:r>
                      <a:endParaRPr lang="en-US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m15 V m3 V m7 V m11 V m10 V m8 V m0 V m5 V m1 V m4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563361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2C351E8-459A-4929-B61A-48FCBDBC63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753026"/>
              </p:ext>
            </p:extLst>
          </p:nvPr>
        </p:nvGraphicFramePr>
        <p:xfrm>
          <a:off x="2032000" y="1884891"/>
          <a:ext cx="8128000" cy="4006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27949860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20501286"/>
                    </a:ext>
                  </a:extLst>
                </a:gridCol>
              </a:tblGrid>
              <a:tr h="4006850">
                <a:tc>
                  <a:txBody>
                    <a:bodyPr/>
                    <a:lstStyle/>
                    <a:p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55652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255E7D5-E16F-47C9-A579-E5EBF809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49" y="2335847"/>
            <a:ext cx="3479800" cy="30161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52920B-363D-4059-A248-76344D2BEC7B}"/>
              </a:ext>
            </a:extLst>
          </p:cNvPr>
          <p:cNvSpPr txBox="1"/>
          <p:nvPr/>
        </p:nvSpPr>
        <p:spPr>
          <a:xfrm>
            <a:off x="2343149" y="6067558"/>
            <a:ext cx="3624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Veitch Diagram</a:t>
            </a:r>
            <a:endParaRPr lang="en-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0A99DF-7EE4-4C05-8E6D-68ED619D2B8F}"/>
              </a:ext>
            </a:extLst>
          </p:cNvPr>
          <p:cNvSpPr txBox="1"/>
          <p:nvPr/>
        </p:nvSpPr>
        <p:spPr>
          <a:xfrm>
            <a:off x="6159500" y="6067558"/>
            <a:ext cx="3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Factorization process</a:t>
            </a:r>
            <a:endParaRPr lang="en-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9D54BE9-50EE-413E-9FE8-52BF59C56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053" y="2335846"/>
            <a:ext cx="3086097" cy="301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7309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532</TotalTime>
  <Words>840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Century Gothic</vt:lpstr>
      <vt:lpstr>Times New Roman</vt:lpstr>
      <vt:lpstr>Wingdings 2</vt:lpstr>
      <vt:lpstr>Quotable</vt:lpstr>
      <vt:lpstr>Individual homework Boolean functions</vt:lpstr>
      <vt:lpstr>Problem statement</vt:lpstr>
      <vt:lpstr>Theoretical result</vt:lpstr>
      <vt:lpstr>PowerPoint Presentation</vt:lpstr>
      <vt:lpstr>PowerPoint Presentation</vt:lpstr>
      <vt:lpstr>PowerPoint Presentation</vt:lpstr>
      <vt:lpstr>PowerPoint Presentation</vt:lpstr>
      <vt:lpstr>Central monoms</vt:lpstr>
      <vt:lpstr>PowerPoint Presentation</vt:lpstr>
      <vt:lpstr>PowerPoint Presentation</vt:lpstr>
      <vt:lpstr>PowerPoint Presentation</vt:lpstr>
      <vt:lpstr>Central monoms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 homework Boolean functions</dc:title>
  <dc:creator>CIPRIAN-STELIAN TURCU</dc:creator>
  <cp:lastModifiedBy>CIPRIAN-STELIAN TURCU</cp:lastModifiedBy>
  <cp:revision>4</cp:revision>
  <dcterms:created xsi:type="dcterms:W3CDTF">2021-12-14T12:37:50Z</dcterms:created>
  <dcterms:modified xsi:type="dcterms:W3CDTF">2022-01-04T17:38:36Z</dcterms:modified>
</cp:coreProperties>
</file>