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0"/>
  </p:notesMasterIdLst>
  <p:handoutMasterIdLst>
    <p:handoutMasterId r:id="rId21"/>
  </p:handoutMasterIdLst>
  <p:sldIdLst>
    <p:sldId id="256"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74" r:id="rId19"/>
  </p:sldIdLst>
  <p:sldSz cx="12192000" cy="6858000"/>
  <p:notesSz cx="6858000" cy="9144000"/>
  <p:defaultTextStyle>
    <a:defPPr rtl="0">
      <a:defRPr lang="ro-r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033" autoAdjust="0"/>
  </p:normalViewPr>
  <p:slideViewPr>
    <p:cSldViewPr snapToGrid="0" snapToObjects="1">
      <p:cViewPr varScale="1">
        <p:scale>
          <a:sx n="83" d="100"/>
          <a:sy n="83" d="100"/>
        </p:scale>
        <p:origin x="451"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2" d="100"/>
          <a:sy n="82" d="100"/>
        </p:scale>
        <p:origin x="312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82190CA-574D-445F-95ED-A36259C58B84}" type="datetime1">
              <a:rPr lang="ro-RO" smtClean="0"/>
              <a:t>03.09.2023</a:t>
            </a:fld>
            <a:endParaRPr lang="ro-RO"/>
          </a:p>
        </p:txBody>
      </p:sp>
      <p:sp>
        <p:nvSpPr>
          <p:cNvPr id="4" name="Substituent subsol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ro-RO" smtClean="0"/>
              <a:t>‹#›</a:t>
            </a:fld>
            <a:endParaRPr lang="ro-RO"/>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4943439-3B5A-4B29-BD24-EA61ACAC7317}" type="datetime1">
              <a:rPr lang="ro-RO" noProof="0" smtClean="0"/>
              <a:t>03.09.2023</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ro-RO" noProof="0" smtClean="0"/>
              <a:t>‹#›</a:t>
            </a:fld>
            <a:endParaRPr lang="ro-RO"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a:t>
            </a:fld>
            <a:endParaRPr lang="ro-RO"/>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10</a:t>
            </a:fld>
            <a:endParaRPr lang="ro-RO"/>
          </a:p>
        </p:txBody>
      </p:sp>
    </p:spTree>
    <p:extLst>
      <p:ext uri="{BB962C8B-B14F-4D97-AF65-F5344CB8AC3E}">
        <p14:creationId xmlns:p14="http://schemas.microsoft.com/office/powerpoint/2010/main" val="242482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11</a:t>
            </a:fld>
            <a:endParaRPr lang="ro-RO"/>
          </a:p>
        </p:txBody>
      </p:sp>
    </p:spTree>
    <p:extLst>
      <p:ext uri="{BB962C8B-B14F-4D97-AF65-F5344CB8AC3E}">
        <p14:creationId xmlns:p14="http://schemas.microsoft.com/office/powerpoint/2010/main" val="115412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12</a:t>
            </a:fld>
            <a:endParaRPr lang="ro-RO"/>
          </a:p>
        </p:txBody>
      </p:sp>
    </p:spTree>
    <p:extLst>
      <p:ext uri="{BB962C8B-B14F-4D97-AF65-F5344CB8AC3E}">
        <p14:creationId xmlns:p14="http://schemas.microsoft.com/office/powerpoint/2010/main" val="2486443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13</a:t>
            </a:fld>
            <a:endParaRPr lang="ro-RO"/>
          </a:p>
        </p:txBody>
      </p:sp>
    </p:spTree>
    <p:extLst>
      <p:ext uri="{BB962C8B-B14F-4D97-AF65-F5344CB8AC3E}">
        <p14:creationId xmlns:p14="http://schemas.microsoft.com/office/powerpoint/2010/main" val="172385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14</a:t>
            </a:fld>
            <a:endParaRPr lang="ro-RO"/>
          </a:p>
        </p:txBody>
      </p:sp>
    </p:spTree>
    <p:extLst>
      <p:ext uri="{BB962C8B-B14F-4D97-AF65-F5344CB8AC3E}">
        <p14:creationId xmlns:p14="http://schemas.microsoft.com/office/powerpoint/2010/main" val="300875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15</a:t>
            </a:fld>
            <a:endParaRPr lang="ro-RO"/>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2</a:t>
            </a:fld>
            <a:endParaRPr lang="ro-RO"/>
          </a:p>
        </p:txBody>
      </p:sp>
    </p:spTree>
    <p:extLst>
      <p:ext uri="{BB962C8B-B14F-4D97-AF65-F5344CB8AC3E}">
        <p14:creationId xmlns:p14="http://schemas.microsoft.com/office/powerpoint/2010/main" val="223349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3</a:t>
            </a:fld>
            <a:endParaRPr lang="ro-RO"/>
          </a:p>
        </p:txBody>
      </p:sp>
    </p:spTree>
    <p:extLst>
      <p:ext uri="{BB962C8B-B14F-4D97-AF65-F5344CB8AC3E}">
        <p14:creationId xmlns:p14="http://schemas.microsoft.com/office/powerpoint/2010/main" val="287718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4</a:t>
            </a:fld>
            <a:endParaRPr lang="ro-RO"/>
          </a:p>
        </p:txBody>
      </p:sp>
    </p:spTree>
    <p:extLst>
      <p:ext uri="{BB962C8B-B14F-4D97-AF65-F5344CB8AC3E}">
        <p14:creationId xmlns:p14="http://schemas.microsoft.com/office/powerpoint/2010/main" val="36421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5</a:t>
            </a:fld>
            <a:endParaRPr lang="ro-RO"/>
          </a:p>
        </p:txBody>
      </p:sp>
    </p:spTree>
    <p:extLst>
      <p:ext uri="{BB962C8B-B14F-4D97-AF65-F5344CB8AC3E}">
        <p14:creationId xmlns:p14="http://schemas.microsoft.com/office/powerpoint/2010/main" val="2453491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6</a:t>
            </a:fld>
            <a:endParaRPr lang="ro-RO"/>
          </a:p>
        </p:txBody>
      </p:sp>
    </p:spTree>
    <p:extLst>
      <p:ext uri="{BB962C8B-B14F-4D97-AF65-F5344CB8AC3E}">
        <p14:creationId xmlns:p14="http://schemas.microsoft.com/office/powerpoint/2010/main" val="377523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7</a:t>
            </a:fld>
            <a:endParaRPr lang="ro-RO"/>
          </a:p>
        </p:txBody>
      </p:sp>
    </p:spTree>
    <p:extLst>
      <p:ext uri="{BB962C8B-B14F-4D97-AF65-F5344CB8AC3E}">
        <p14:creationId xmlns:p14="http://schemas.microsoft.com/office/powerpoint/2010/main" val="257390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8</a:t>
            </a:fld>
            <a:endParaRPr lang="ro-RO"/>
          </a:p>
        </p:txBody>
      </p:sp>
    </p:spTree>
    <p:extLst>
      <p:ext uri="{BB962C8B-B14F-4D97-AF65-F5344CB8AC3E}">
        <p14:creationId xmlns:p14="http://schemas.microsoft.com/office/powerpoint/2010/main" val="15126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F3544625-0ADF-4414-89A2-9E135F0C849F}" type="slidenum">
              <a:rPr lang="ro-RO" smtClean="0"/>
              <a:t>9</a:t>
            </a:fld>
            <a:endParaRPr lang="ro-RO"/>
          </a:p>
        </p:txBody>
      </p:sp>
    </p:spTree>
    <p:extLst>
      <p:ext uri="{BB962C8B-B14F-4D97-AF65-F5344CB8AC3E}">
        <p14:creationId xmlns:p14="http://schemas.microsoft.com/office/powerpoint/2010/main" val="3183615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bg>
      <p:bgRef idx="1003">
        <a:schemeClr val="bg2"/>
      </p:bgRef>
    </p:bg>
    <p:spTree>
      <p:nvGrpSpPr>
        <p:cNvPr id="1" name=""/>
        <p:cNvGrpSpPr/>
        <p:nvPr/>
      </p:nvGrpSpPr>
      <p:grpSpPr>
        <a:xfrm>
          <a:off x="0" y="0"/>
          <a:ext cx="0" cy="0"/>
          <a:chOff x="0" y="0"/>
          <a:chExt cx="0" cy="0"/>
        </a:xfrm>
      </p:grpSpPr>
      <p:pic>
        <p:nvPicPr>
          <p:cNvPr id="7" name="Imagin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n-US" noProof="0"/>
              <a:t>Click to edit Master title style</a:t>
            </a:r>
            <a:endParaRPr lang="ro-RO" noProof="0"/>
          </a:p>
        </p:txBody>
      </p:sp>
      <p:sp>
        <p:nvSpPr>
          <p:cNvPr id="3" name="Subtitlu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ro-RO" noProof="0"/>
          </a:p>
        </p:txBody>
      </p:sp>
      <p:sp>
        <p:nvSpPr>
          <p:cNvPr id="4" name="Substituent dată 3"/>
          <p:cNvSpPr>
            <a:spLocks noGrp="1"/>
          </p:cNvSpPr>
          <p:nvPr>
            <p:ph type="dt" sz="half" idx="10"/>
          </p:nvPr>
        </p:nvSpPr>
        <p:spPr>
          <a:xfrm>
            <a:off x="8932558" y="5870575"/>
            <a:ext cx="1600200" cy="377825"/>
          </a:xfrm>
        </p:spPr>
        <p:txBody>
          <a:bodyPr rtlCol="0"/>
          <a:lstStyle/>
          <a:p>
            <a:pPr rtl="0"/>
            <a:fld id="{74D64C94-40E0-47E3-9783-43048232E988}" type="datetime1">
              <a:rPr lang="ro-RO" noProof="0" smtClean="0"/>
              <a:t>03.09.2023</a:t>
            </a:fld>
            <a:endParaRPr lang="ro-RO" noProof="0"/>
          </a:p>
        </p:txBody>
      </p:sp>
      <p:sp>
        <p:nvSpPr>
          <p:cNvPr id="5" name="Substituent subsol 4"/>
          <p:cNvSpPr>
            <a:spLocks noGrp="1"/>
          </p:cNvSpPr>
          <p:nvPr>
            <p:ph type="ftr" sz="quarter" idx="11"/>
          </p:nvPr>
        </p:nvSpPr>
        <p:spPr>
          <a:xfrm>
            <a:off x="3962399" y="5870575"/>
            <a:ext cx="4893958" cy="377825"/>
          </a:xfrm>
        </p:spPr>
        <p:txBody>
          <a:bodyPr rtlCol="0"/>
          <a:lstStyle/>
          <a:p>
            <a:pPr rtl="0"/>
            <a:endParaRPr lang="ro-RO" noProof="0"/>
          </a:p>
        </p:txBody>
      </p:sp>
      <p:sp>
        <p:nvSpPr>
          <p:cNvPr id="6" name="Substituent număr diapozitiv 5"/>
          <p:cNvSpPr>
            <a:spLocks noGrp="1"/>
          </p:cNvSpPr>
          <p:nvPr>
            <p:ph type="sldNum" sz="quarter" idx="12"/>
          </p:nvPr>
        </p:nvSpPr>
        <p:spPr>
          <a:xfrm>
            <a:off x="10608958" y="5870575"/>
            <a:ext cx="551167" cy="377825"/>
          </a:xfrm>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hasCustomPrompt="1"/>
          </p:nvPr>
        </p:nvSpPr>
        <p:spPr>
          <a:xfrm>
            <a:off x="685800" y="4732865"/>
            <a:ext cx="10131427" cy="566738"/>
          </a:xfrm>
        </p:spPr>
        <p:txBody>
          <a:bodyPr rtlCol="0" anchor="b">
            <a:normAutofit/>
          </a:bodyPr>
          <a:lstStyle>
            <a:lvl1pPr algn="l">
              <a:defRPr sz="2400" b="0"/>
            </a:lvl1pPr>
          </a:lstStyle>
          <a:p>
            <a:pPr rtl="0"/>
            <a:r>
              <a:rPr lang="ro-RO" noProof="0"/>
              <a:t>Clic pentru editare stil titlu Coordonator</a:t>
            </a:r>
          </a:p>
        </p:txBody>
      </p:sp>
      <p:sp>
        <p:nvSpPr>
          <p:cNvPr id="3" name="Substituent imagine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ro-RO" noProof="0"/>
          </a:p>
        </p:txBody>
      </p:sp>
      <p:sp>
        <p:nvSpPr>
          <p:cNvPr id="4" name="Substituent text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Faceți clic pentru a edita stilurile de text coordonator</a:t>
            </a:r>
          </a:p>
        </p:txBody>
      </p:sp>
      <p:sp>
        <p:nvSpPr>
          <p:cNvPr id="5" name="Substituent dată 4"/>
          <p:cNvSpPr>
            <a:spLocks noGrp="1"/>
          </p:cNvSpPr>
          <p:nvPr>
            <p:ph type="dt" sz="half" idx="10"/>
          </p:nvPr>
        </p:nvSpPr>
        <p:spPr/>
        <p:txBody>
          <a:bodyPr rtlCol="0"/>
          <a:lstStyle/>
          <a:p>
            <a:pPr rtl="0"/>
            <a:fld id="{E42EC0E0-D20B-44EB-8E68-DC25D1311F56}" type="datetime1">
              <a:rPr lang="ro-RO" noProof="0" smtClean="0"/>
              <a:t>03.09.2023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n-US" noProof="0"/>
              <a:t>Click to edit Master title style</a:t>
            </a:r>
            <a:endParaRPr lang="ro-RO" noProof="0"/>
          </a:p>
        </p:txBody>
      </p:sp>
      <p:sp>
        <p:nvSpPr>
          <p:cNvPr id="3" name="Substituent text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313FC2E6-6912-4A5A-843E-035963272B39}"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Imagin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setă text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rPr>
              <a:t>”</a:t>
            </a:r>
          </a:p>
        </p:txBody>
      </p:sp>
      <p:sp>
        <p:nvSpPr>
          <p:cNvPr id="14" name="Casetă text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rPr>
              <a:t>„</a:t>
            </a:r>
          </a:p>
        </p:txBody>
      </p:sp>
      <p:sp>
        <p:nvSpPr>
          <p:cNvPr id="16" name="Titlu 1"/>
          <p:cNvSpPr>
            <a:spLocks noGrp="1"/>
          </p:cNvSpPr>
          <p:nvPr>
            <p:ph type="title" hasCustomPrompt="1"/>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ro-RO" noProof="0"/>
              <a:t>Clic pentru editare stil titlu Coordonator</a:t>
            </a:r>
          </a:p>
        </p:txBody>
      </p:sp>
      <p:sp>
        <p:nvSpPr>
          <p:cNvPr id="10" name="Substituent text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ro-RO" noProof="0"/>
              <a:t>Faceți clic pentru a edita stilurile de text coordonator</a:t>
            </a:r>
          </a:p>
        </p:txBody>
      </p:sp>
      <p:sp>
        <p:nvSpPr>
          <p:cNvPr id="3" name="Substituent text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FE4238A5-DE94-48C4-9B58-6398146FB839}"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șă">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n-US" noProof="0"/>
              <a:t>Click to edit Master title style</a:t>
            </a:r>
            <a:endParaRPr lang="ro-RO" noProof="0"/>
          </a:p>
        </p:txBody>
      </p:sp>
      <p:sp>
        <p:nvSpPr>
          <p:cNvPr id="3" name="Substituent text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F8813B48-9240-40D3-8867-E210A7E7EEE4}"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ișă de nume cu citat">
    <p:spTree>
      <p:nvGrpSpPr>
        <p:cNvPr id="1" name=""/>
        <p:cNvGrpSpPr/>
        <p:nvPr/>
      </p:nvGrpSpPr>
      <p:grpSpPr>
        <a:xfrm>
          <a:off x="0" y="0"/>
          <a:ext cx="0" cy="0"/>
          <a:chOff x="0" y="0"/>
          <a:chExt cx="0" cy="0"/>
        </a:xfrm>
      </p:grpSpPr>
      <p:pic>
        <p:nvPicPr>
          <p:cNvPr id="11" name="Imagin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asetă text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rPr>
              <a:t>”</a:t>
            </a:r>
          </a:p>
        </p:txBody>
      </p:sp>
      <p:sp>
        <p:nvSpPr>
          <p:cNvPr id="14" name="Casetă text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o-RO" sz="8000" noProof="0">
                <a:solidFill>
                  <a:schemeClr val="tx1"/>
                </a:solidFill>
                <a:effectLst/>
              </a:rPr>
              <a:t>„</a:t>
            </a:r>
          </a:p>
        </p:txBody>
      </p:sp>
      <p:sp>
        <p:nvSpPr>
          <p:cNvPr id="16" name="Titlu 1"/>
          <p:cNvSpPr>
            <a:spLocks noGrp="1"/>
          </p:cNvSpPr>
          <p:nvPr>
            <p:ph type="title" hasCustomPrompt="1"/>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ro-RO" noProof="0"/>
              <a:t>Clic pentru editare stil titlu Coordonator</a:t>
            </a:r>
          </a:p>
        </p:txBody>
      </p:sp>
      <p:sp>
        <p:nvSpPr>
          <p:cNvPr id="10" name="Substituent text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ro-RO" noProof="0"/>
              <a:t>Faceți clic pentru a edita stilurile de text coordonator</a:t>
            </a:r>
          </a:p>
        </p:txBody>
      </p:sp>
      <p:sp>
        <p:nvSpPr>
          <p:cNvPr id="3" name="Substituent text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EFA0D692-069E-47C8-B38B-301E52D93390}"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hasCustomPrompt="1"/>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ro-RO" noProof="0"/>
              <a:t>Clic pentru editare stil titlu Coordonator</a:t>
            </a:r>
          </a:p>
        </p:txBody>
      </p:sp>
      <p:sp>
        <p:nvSpPr>
          <p:cNvPr id="10" name="Substituent text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ro-RO" noProof="0"/>
              <a:t>Faceți clic pentru a edita stilurile de text coordonator</a:t>
            </a:r>
          </a:p>
        </p:txBody>
      </p:sp>
      <p:sp>
        <p:nvSpPr>
          <p:cNvPr id="3" name="Substituent text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D9279E29-5446-41E0-946C-7BF0BC5EAE6F}"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u 1"/>
          <p:cNvSpPr>
            <a:spLocks noGrp="1"/>
          </p:cNvSpPr>
          <p:nvPr>
            <p:ph type="title" hasCustomPrompt="1"/>
          </p:nvPr>
        </p:nvSpPr>
        <p:spPr>
          <a:xfrm>
            <a:off x="685801" y="609600"/>
            <a:ext cx="10131425" cy="1456267"/>
          </a:xfrm>
        </p:spPr>
        <p:txBody>
          <a:bodyPr rtlCol="0"/>
          <a:lstStyle/>
          <a:p>
            <a:pPr rtl="0"/>
            <a:r>
              <a:rPr lang="ro-RO"/>
              <a:t>Clic pentru editare stil titlu Coordonator</a:t>
            </a:r>
            <a:endParaRPr lang="ro-RO" dirty="0"/>
          </a:p>
        </p:txBody>
      </p:sp>
      <p:sp>
        <p:nvSpPr>
          <p:cNvPr id="3" name="Substituent text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ro-RO" noProof="0" dirty="0"/>
              <a:t>Faceți clic pentru a edita stilurile de </a:t>
            </a:r>
            <a:r>
              <a:rPr lang="ro-RO" noProof="0"/>
              <a:t>text coordonator</a:t>
            </a:r>
            <a:endParaRPr lang="ro-RO"/>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p>
            <a:pPr rtl="0"/>
            <a:fld id="{A6871EB3-BE28-4443-A073-D86E6A85C9EB}" type="datetime1">
              <a:rPr lang="ro-RO" smtClean="0"/>
              <a:t>03.09.2023</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smtClean="0"/>
              <a:t>‹#›</a:t>
            </a:fld>
            <a:endParaRPr lang="ro-RO"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vertical 1"/>
          <p:cNvSpPr>
            <a:spLocks noGrp="1"/>
          </p:cNvSpPr>
          <p:nvPr>
            <p:ph type="title" orient="vert" hasCustomPrompt="1"/>
          </p:nvPr>
        </p:nvSpPr>
        <p:spPr>
          <a:xfrm>
            <a:off x="8658675" y="609599"/>
            <a:ext cx="2158552" cy="5181601"/>
          </a:xfrm>
        </p:spPr>
        <p:txBody>
          <a:bodyPr vert="eaVert" rtlCol="0"/>
          <a:lstStyle/>
          <a:p>
            <a:pPr rtl="0"/>
            <a:r>
              <a:rPr lang="ro-RO"/>
              <a:t>Clic pentru editare stil titlu Coordonator</a:t>
            </a:r>
            <a:endParaRPr lang="ro-RO" dirty="0"/>
          </a:p>
        </p:txBody>
      </p:sp>
      <p:sp>
        <p:nvSpPr>
          <p:cNvPr id="3" name="Substituent text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ro-RO" noProof="0" dirty="0"/>
              <a:t>Faceți clic pentru a edita stilurile de </a:t>
            </a:r>
            <a:r>
              <a:rPr lang="ro-RO" noProof="0"/>
              <a:t>text coordonator</a:t>
            </a:r>
            <a:endParaRPr lang="ro-RO"/>
          </a:p>
          <a:p>
            <a:pPr lvl="1" rtl="0"/>
            <a:r>
              <a:rPr lang="ro-RO"/>
              <a:t>Al doilea nivel</a:t>
            </a:r>
          </a:p>
          <a:p>
            <a:pPr lvl="2" rtl="0"/>
            <a:r>
              <a:rPr lang="ro-RO"/>
              <a:t>Al treilea nivel</a:t>
            </a:r>
          </a:p>
          <a:p>
            <a:pPr lvl="3" rtl="0"/>
            <a:r>
              <a:rPr lang="ro-RO"/>
              <a:t>Al patrulea nivel</a:t>
            </a:r>
          </a:p>
          <a:p>
            <a:pPr lvl="4" rtl="0"/>
            <a:r>
              <a:rPr lang="ro-RO"/>
              <a:t>Al cincilea nivel</a:t>
            </a:r>
            <a:endParaRPr lang="ro-RO" dirty="0"/>
          </a:p>
        </p:txBody>
      </p:sp>
      <p:sp>
        <p:nvSpPr>
          <p:cNvPr id="4" name="Substituent dată 3"/>
          <p:cNvSpPr>
            <a:spLocks noGrp="1"/>
          </p:cNvSpPr>
          <p:nvPr>
            <p:ph type="dt" sz="half" idx="10"/>
          </p:nvPr>
        </p:nvSpPr>
        <p:spPr/>
        <p:txBody>
          <a:bodyPr rtlCol="0"/>
          <a:lstStyle/>
          <a:p>
            <a:pPr rtl="0"/>
            <a:fld id="{9AC00C1B-D607-4474-BF33-7274AC4C16F0}" type="datetime1">
              <a:rPr lang="ro-RO" smtClean="0"/>
              <a:t>03.09.2023</a:t>
            </a:fld>
            <a:endParaRPr lang="ro-RO" dirty="0"/>
          </a:p>
        </p:txBody>
      </p:sp>
      <p:sp>
        <p:nvSpPr>
          <p:cNvPr id="5" name="Substituent subsol 4"/>
          <p:cNvSpPr>
            <a:spLocks noGrp="1"/>
          </p:cNvSpPr>
          <p:nvPr>
            <p:ph type="ftr" sz="quarter" idx="11"/>
          </p:nvPr>
        </p:nvSpPr>
        <p:spPr/>
        <p:txBody>
          <a:bodyPr rtlCol="0"/>
          <a:lstStyle/>
          <a:p>
            <a:pPr rtl="0"/>
            <a:endParaRPr lang="ro-RO" dirty="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smtClean="0"/>
              <a:t>‹#›</a:t>
            </a:fld>
            <a:endParaRPr lang="ro-RO"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conținut 2"/>
          <p:cNvSpPr>
            <a:spLocks noGrp="1"/>
          </p:cNvSpPr>
          <p:nvPr>
            <p:ph idx="1" hasCustomPrompt="1"/>
          </p:nvPr>
        </p:nvSpPr>
        <p:spPr/>
        <p:txBody>
          <a:bodyPr rtlCol="0" anchor="ct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BA84723F-552D-43D4-B313-BD3C5A36EDA9}"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t>‹#›</a:t>
            </a:fld>
            <a:endParaRPr lang="ro-RO"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7" name="Imagin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a:xfrm>
            <a:off x="685800" y="3308581"/>
            <a:ext cx="10131427" cy="1468800"/>
          </a:xfrm>
        </p:spPr>
        <p:txBody>
          <a:bodyPr rtlCol="0" anchor="b"/>
          <a:lstStyle>
            <a:lvl1pPr algn="l">
              <a:defRPr sz="4000" b="0" cap="all"/>
            </a:lvl1pPr>
          </a:lstStyle>
          <a:p>
            <a:pPr rtl="0"/>
            <a:r>
              <a:rPr lang="en-US" noProof="0"/>
              <a:t>Click to edit Master title style</a:t>
            </a:r>
            <a:endParaRPr lang="ro-RO" noProof="0"/>
          </a:p>
        </p:txBody>
      </p:sp>
      <p:sp>
        <p:nvSpPr>
          <p:cNvPr id="3" name="Substituent text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64507B16-C9AC-432C-8273-E06D974111FA}" type="datetime1">
              <a:rPr lang="ro-RO" noProof="0" smtClean="0"/>
              <a:t>03.09.2023</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conținut 2"/>
          <p:cNvSpPr>
            <a:spLocks noGrp="1"/>
          </p:cNvSpPr>
          <p:nvPr>
            <p:ph sz="half" idx="1" hasCustomPrompt="1"/>
          </p:nvPr>
        </p:nvSpPr>
        <p:spPr>
          <a:xfrm>
            <a:off x="685802" y="2142067"/>
            <a:ext cx="4995334" cy="3649134"/>
          </a:xfrm>
        </p:spPr>
        <p:txBody>
          <a:bodyPr rtlCol="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5821895" y="2142067"/>
            <a:ext cx="4995332" cy="3649133"/>
          </a:xfrm>
        </p:spPr>
        <p:txBody>
          <a:bodyPr rtlCol="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4F831695-7B37-4C83-960D-4D8B877603D0}" type="datetime1">
              <a:rPr lang="ro-RO" noProof="0" smtClean="0"/>
              <a:t>03.09.2023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9E57DC2-970A-4B3E-BB1C-7A09969E49DF}" type="slidenum">
              <a:rPr lang="ro-RO" noProof="0" smtClean="0"/>
              <a:t>‹#›</a:t>
            </a:fld>
            <a:endParaRPr lang="ro-RO"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lvl1pPr>
              <a:defRPr/>
            </a:lvl1pPr>
          </a:lstStyle>
          <a:p>
            <a:pPr rtl="0"/>
            <a:r>
              <a:rPr lang="ro-RO" noProof="0"/>
              <a:t>Clic pentru editare stil titlu Coordonator</a:t>
            </a:r>
          </a:p>
        </p:txBody>
      </p:sp>
      <p:sp>
        <p:nvSpPr>
          <p:cNvPr id="3" name="Substituent text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4" name="Substituent conținut 3"/>
          <p:cNvSpPr>
            <a:spLocks noGrp="1"/>
          </p:cNvSpPr>
          <p:nvPr>
            <p:ph sz="half" idx="2" hasCustomPrompt="1"/>
          </p:nvPr>
        </p:nvSpPr>
        <p:spPr>
          <a:xfrm>
            <a:off x="685801" y="2870201"/>
            <a:ext cx="4996923" cy="2920998"/>
          </a:xfrm>
        </p:spPr>
        <p:txBody>
          <a:bodyPr rtlCol="0" anchor="t">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6" name="Substituent conținut 5"/>
          <p:cNvSpPr>
            <a:spLocks noGrp="1"/>
          </p:cNvSpPr>
          <p:nvPr>
            <p:ph sz="quarter" idx="4" hasCustomPrompt="1"/>
          </p:nvPr>
        </p:nvSpPr>
        <p:spPr>
          <a:xfrm>
            <a:off x="5823483" y="2870201"/>
            <a:ext cx="4995334" cy="2920998"/>
          </a:xfrm>
        </p:spPr>
        <p:txBody>
          <a:bodyPr rtlCol="0" anchor="t">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F606D754-F2F0-4295-B675-6C20D8D7813A}" type="datetime1">
              <a:rPr lang="ro-RO" noProof="0" smtClean="0"/>
              <a:t>03.09.2023</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69E57DC2-970A-4B3E-BB1C-7A09969E49DF}" type="slidenum">
              <a:rPr lang="ro-RO" noProof="0" smtClean="0"/>
              <a:t>‹#›</a:t>
            </a:fld>
            <a:endParaRPr lang="ro-RO"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6" name="Imagin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p:nvPr>
        </p:nvSpPr>
        <p:spPr/>
        <p:txBody>
          <a:bodyPr rtlCol="0"/>
          <a:lstStyle/>
          <a:p>
            <a:pPr rtl="0"/>
            <a:r>
              <a:rPr lang="en-US" noProof="0"/>
              <a:t>Click to edit Master title style</a:t>
            </a:r>
            <a:endParaRPr lang="ro-RO" noProof="0"/>
          </a:p>
        </p:txBody>
      </p:sp>
      <p:sp>
        <p:nvSpPr>
          <p:cNvPr id="3" name="Substituent dată 2"/>
          <p:cNvSpPr>
            <a:spLocks noGrp="1"/>
          </p:cNvSpPr>
          <p:nvPr>
            <p:ph type="dt" sz="half" idx="10"/>
          </p:nvPr>
        </p:nvSpPr>
        <p:spPr/>
        <p:txBody>
          <a:bodyPr rtlCol="0"/>
          <a:lstStyle/>
          <a:p>
            <a:pPr rtl="0"/>
            <a:fld id="{BEFAD2C3-5217-49BD-BF36-23148D683182}" type="datetime1">
              <a:rPr lang="ro-RO" noProof="0" smtClean="0"/>
              <a:t>03.09.2023</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69E57DC2-970A-4B3E-BB1C-7A09969E49DF}" type="slidenum">
              <a:rPr lang="ro-RO" noProof="0" smtClean="0"/>
              <a:t>‹#›</a:t>
            </a:fld>
            <a:endParaRPr lang="ro-RO"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5" name="Imagin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Substituent dată 1"/>
          <p:cNvSpPr>
            <a:spLocks noGrp="1"/>
          </p:cNvSpPr>
          <p:nvPr>
            <p:ph type="dt" sz="half" idx="10"/>
          </p:nvPr>
        </p:nvSpPr>
        <p:spPr/>
        <p:txBody>
          <a:bodyPr rtlCol="0"/>
          <a:lstStyle/>
          <a:p>
            <a:pPr rtl="0"/>
            <a:fld id="{C45304B7-3DBD-4E9E-A7A8-5888E3A37B5A}" type="datetime1">
              <a:rPr lang="ro-RO" noProof="0" smtClean="0"/>
              <a:t>03.09.2023</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69E57DC2-970A-4B3E-BB1C-7A09969E49DF}" type="slidenum">
              <a:rPr lang="ro-RO" noProof="0" smtClean="0"/>
              <a:t>‹#›</a:t>
            </a:fld>
            <a:endParaRPr lang="ro-RO"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hasCustomPrompt="1"/>
          </p:nvPr>
        </p:nvSpPr>
        <p:spPr>
          <a:xfrm>
            <a:off x="685800" y="2074333"/>
            <a:ext cx="3680885" cy="1371600"/>
          </a:xfrm>
        </p:spPr>
        <p:txBody>
          <a:bodyPr rtlCol="0" anchor="b">
            <a:normAutofit/>
          </a:bodyPr>
          <a:lstStyle>
            <a:lvl1pPr algn="l">
              <a:defRPr sz="2400" b="0"/>
            </a:lvl1pPr>
          </a:lstStyle>
          <a:p>
            <a:pPr rtl="0"/>
            <a:r>
              <a:rPr lang="ro-RO" noProof="0"/>
              <a:t>Clic pentru editare stil titlu Coordonator</a:t>
            </a:r>
          </a:p>
        </p:txBody>
      </p:sp>
      <p:sp>
        <p:nvSpPr>
          <p:cNvPr id="3" name="Substituent conținut 2"/>
          <p:cNvSpPr>
            <a:spLocks noGrp="1"/>
          </p:cNvSpPr>
          <p:nvPr>
            <p:ph idx="1" hasCustomPrompt="1"/>
          </p:nvPr>
        </p:nvSpPr>
        <p:spPr>
          <a:xfrm>
            <a:off x="4648201" y="609601"/>
            <a:ext cx="6169026" cy="5181600"/>
          </a:xfrm>
        </p:spPr>
        <p:txBody>
          <a:bodyPr rtlCol="0" anchor="ctr">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text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a:t>Faceți clic pentru a edita stilurile de text coordonator</a:t>
            </a:r>
          </a:p>
        </p:txBody>
      </p:sp>
      <p:sp>
        <p:nvSpPr>
          <p:cNvPr id="5" name="Substituent dată 4"/>
          <p:cNvSpPr>
            <a:spLocks noGrp="1"/>
          </p:cNvSpPr>
          <p:nvPr>
            <p:ph type="dt" sz="half" idx="10"/>
          </p:nvPr>
        </p:nvSpPr>
        <p:spPr/>
        <p:txBody>
          <a:bodyPr rtlCol="0"/>
          <a:lstStyle/>
          <a:p>
            <a:pPr rtl="0"/>
            <a:fld id="{08B83A13-30D8-482E-8299-143A2B34F54A}" type="datetime1">
              <a:rPr lang="ro-RO" noProof="0" smtClean="0"/>
              <a:t>03.09.2023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8" name="Imagin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u 1"/>
          <p:cNvSpPr>
            <a:spLocks noGrp="1"/>
          </p:cNvSpPr>
          <p:nvPr>
            <p:ph type="title" hasCustomPrompt="1"/>
          </p:nvPr>
        </p:nvSpPr>
        <p:spPr>
          <a:xfrm>
            <a:off x="685800" y="1600200"/>
            <a:ext cx="6164653" cy="1371600"/>
          </a:xfrm>
        </p:spPr>
        <p:txBody>
          <a:bodyPr rtlCol="0" anchor="b">
            <a:normAutofit/>
          </a:bodyPr>
          <a:lstStyle>
            <a:lvl1pPr algn="l">
              <a:defRPr sz="2800" b="0"/>
            </a:lvl1pPr>
          </a:lstStyle>
          <a:p>
            <a:pPr rtl="0"/>
            <a:r>
              <a:rPr lang="ro-RO" noProof="0"/>
              <a:t>Clic pentru editare stil titlu Coordonator</a:t>
            </a:r>
          </a:p>
        </p:txBody>
      </p:sp>
      <p:sp>
        <p:nvSpPr>
          <p:cNvPr id="14" name="Substituent imagine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ro-RO" noProof="0"/>
          </a:p>
        </p:txBody>
      </p:sp>
      <p:sp>
        <p:nvSpPr>
          <p:cNvPr id="4" name="Substituent text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noProof="0" dirty="0"/>
              <a:t>Faceți clic pentru a edita stilurile de text coordonator</a:t>
            </a:r>
          </a:p>
        </p:txBody>
      </p:sp>
      <p:sp>
        <p:nvSpPr>
          <p:cNvPr id="5" name="Substituent dată 4"/>
          <p:cNvSpPr>
            <a:spLocks noGrp="1"/>
          </p:cNvSpPr>
          <p:nvPr>
            <p:ph type="dt" sz="half" idx="10"/>
          </p:nvPr>
        </p:nvSpPr>
        <p:spPr/>
        <p:txBody>
          <a:bodyPr rtlCol="0"/>
          <a:lstStyle/>
          <a:p>
            <a:pPr rtl="0"/>
            <a:fld id="{8CF7E20A-C1B0-430F-831D-E16086A85644}" type="datetime1">
              <a:rPr lang="ro-RO" noProof="0" smtClean="0"/>
              <a:t>03.09.2023</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ro-RO" noProof="0"/>
              <a:t>Clic pentru editare stil titlu Coordonator</a:t>
            </a:r>
          </a:p>
        </p:txBody>
      </p:sp>
      <p:sp>
        <p:nvSpPr>
          <p:cNvPr id="3" name="Substituent text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A95C1214-842F-428B-A733-4DFECE706F20}" type="datetime1">
              <a:rPr lang="ro-RO" noProof="0" smtClean="0"/>
              <a:t>03.09.2023</a:t>
            </a:fld>
            <a:endParaRPr lang="ro-RO" noProof="0"/>
          </a:p>
        </p:txBody>
      </p:sp>
      <p:sp>
        <p:nvSpPr>
          <p:cNvPr id="5" name="Substituent subsol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ro-RO" noProof="0"/>
          </a:p>
        </p:txBody>
      </p:sp>
      <p:sp>
        <p:nvSpPr>
          <p:cNvPr id="6" name="Substituent număr diapozitiv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ro-RO" noProof="0" smtClean="0"/>
              <a:pPr rtl="0"/>
              <a:t>‹#›</a:t>
            </a:fld>
            <a:endParaRPr lang="ro-RO"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hyperlink" Target="https://github.com/cipric2005/portfolio-websit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ctrTitle"/>
          </p:nvPr>
        </p:nvSpPr>
        <p:spPr>
          <a:xfrm>
            <a:off x="6312023" y="3062796"/>
            <a:ext cx="4848102" cy="826198"/>
          </a:xfrm>
        </p:spPr>
        <p:txBody>
          <a:bodyPr rtlCol="0" anchor="ctr">
            <a:normAutofit/>
          </a:bodyPr>
          <a:lstStyle/>
          <a:p>
            <a:pPr rtl="0"/>
            <a:r>
              <a:rPr lang="ro-RO" b="1" dirty="0"/>
              <a:t>Proiect</a:t>
            </a:r>
            <a:r>
              <a:rPr lang="en-US" b="1" dirty="0"/>
              <a:t> final</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type="subTitle" idx="1"/>
          </p:nvPr>
        </p:nvSpPr>
        <p:spPr>
          <a:xfrm>
            <a:off x="7359587" y="4026373"/>
            <a:ext cx="3800537" cy="1025022"/>
          </a:xfrm>
        </p:spPr>
        <p:txBody>
          <a:bodyPr rtlCol="0" anchor="ctr">
            <a:normAutofit/>
          </a:bodyPr>
          <a:lstStyle/>
          <a:p>
            <a:pPr rtl="0">
              <a:spcAft>
                <a:spcPts val="600"/>
              </a:spcAft>
            </a:pPr>
            <a:r>
              <a:rPr lang="en-US" sz="2400" dirty="0">
                <a:solidFill>
                  <a:schemeClr val="accent1">
                    <a:lumMod val="40000"/>
                    <a:lumOff val="60000"/>
                  </a:schemeClr>
                </a:solidFill>
              </a:rPr>
              <a:t>Ciprian Cojocariu</a:t>
            </a:r>
          </a:p>
          <a:p>
            <a:pPr rtl="0">
              <a:spcAft>
                <a:spcPts val="600"/>
              </a:spcAft>
            </a:pPr>
            <a:r>
              <a:rPr lang="en-US" sz="2400" cap="none" dirty="0">
                <a:solidFill>
                  <a:schemeClr val="accent1">
                    <a:lumMod val="40000"/>
                    <a:lumOff val="60000"/>
                  </a:schemeClr>
                </a:solidFill>
              </a:rPr>
              <a:t>09 </a:t>
            </a:r>
            <a:r>
              <a:rPr lang="en-US" sz="2400" cap="none" dirty="0" err="1">
                <a:solidFill>
                  <a:schemeClr val="accent1">
                    <a:lumMod val="40000"/>
                    <a:lumOff val="60000"/>
                  </a:schemeClr>
                </a:solidFill>
              </a:rPr>
              <a:t>Septembrie</a:t>
            </a:r>
            <a:r>
              <a:rPr lang="en-US" sz="2400" cap="none" dirty="0">
                <a:solidFill>
                  <a:schemeClr val="accent1">
                    <a:lumMod val="40000"/>
                    <a:lumOff val="60000"/>
                  </a:schemeClr>
                </a:solidFill>
              </a:rPr>
              <a:t> 2023</a:t>
            </a:r>
            <a:endParaRPr lang="ro-RO" sz="2400" cap="none"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fr-FR" b="1" dirty="0"/>
              <a:t>JavaScript</a:t>
            </a:r>
            <a:r>
              <a:rPr lang="ro-RO" b="1" dirty="0"/>
              <a:t> – </a:t>
            </a:r>
            <a:r>
              <a:rPr lang="ro-RO" b="1" cap="none" dirty="0"/>
              <a:t>Funcții, parametri</a:t>
            </a:r>
            <a:endParaRPr lang="ro-RO" b="1" dirty="0"/>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1" y="1686308"/>
            <a:ext cx="4688839" cy="397942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700" b="1" i="1" dirty="0">
                <a:solidFill>
                  <a:schemeClr val="accent1">
                    <a:lumMod val="20000"/>
                    <a:lumOff val="80000"/>
                  </a:schemeClr>
                </a:solidFill>
              </a:rPr>
              <a:t>FUNCȚII</a:t>
            </a:r>
            <a:endParaRPr lang="ro-RO" sz="1700" b="1" dirty="0">
              <a:solidFill>
                <a:schemeClr val="accent1">
                  <a:lumMod val="20000"/>
                  <a:lumOff val="80000"/>
                </a:schemeClr>
              </a:solidFill>
            </a:endParaRPr>
          </a:p>
          <a:p>
            <a:pPr lvl="1">
              <a:lnSpc>
                <a:spcPct val="150000"/>
              </a:lnSpc>
              <a:spcAft>
                <a:spcPts val="0"/>
              </a:spcAft>
            </a:pPr>
            <a:r>
              <a:rPr lang="ro-RO" sz="1700" b="1" i="1" dirty="0">
                <a:solidFill>
                  <a:schemeClr val="accent1">
                    <a:lumMod val="20000"/>
                    <a:lumOff val="80000"/>
                  </a:schemeClr>
                </a:solidFill>
              </a:rPr>
              <a:t>funcția</a:t>
            </a:r>
            <a:r>
              <a:rPr lang="ro-RO" sz="1700" dirty="0">
                <a:solidFill>
                  <a:schemeClr val="accent1">
                    <a:lumMod val="20000"/>
                    <a:lumOff val="80000"/>
                  </a:schemeClr>
                </a:solidFill>
              </a:rPr>
              <a:t> este un corp de cod, care realizează o anumită funcționalitate.</a:t>
            </a:r>
          </a:p>
          <a:p>
            <a:pPr lvl="1">
              <a:lnSpc>
                <a:spcPct val="150000"/>
              </a:lnSpc>
              <a:spcAft>
                <a:spcPts val="0"/>
              </a:spcAft>
            </a:pPr>
            <a:r>
              <a:rPr lang="ro-RO" sz="1700" dirty="0">
                <a:solidFill>
                  <a:schemeClr val="accent1">
                    <a:lumMod val="20000"/>
                    <a:lumOff val="80000"/>
                  </a:schemeClr>
                </a:solidFill>
              </a:rPr>
              <a:t>putem executa acest corp de cod ori de câte ori dorim să îl folosim, fără a-l scrie în întregime, din nou.</a:t>
            </a:r>
          </a:p>
          <a:p>
            <a:pPr lvl="1">
              <a:lnSpc>
                <a:spcPct val="150000"/>
              </a:lnSpc>
              <a:spcAft>
                <a:spcPts val="0"/>
              </a:spcAft>
            </a:pPr>
            <a:r>
              <a:rPr lang="ro-RO" sz="1700" dirty="0">
                <a:solidFill>
                  <a:schemeClr val="accent1">
                    <a:lumMod val="20000"/>
                    <a:lumOff val="80000"/>
                  </a:schemeClr>
                </a:solidFill>
              </a:rPr>
              <a:t>funcția poate fi definită în program ca având nevoie de anumite date de intrare, numite </a:t>
            </a:r>
            <a:r>
              <a:rPr lang="ro-RO" sz="1700" b="1" i="1" dirty="0">
                <a:solidFill>
                  <a:schemeClr val="accent1">
                    <a:lumMod val="20000"/>
                    <a:lumOff val="80000"/>
                  </a:schemeClr>
                </a:solidFill>
              </a:rPr>
              <a:t>parametri</a:t>
            </a:r>
            <a:r>
              <a:rPr lang="ro-RO" sz="1700" dirty="0">
                <a:solidFill>
                  <a:schemeClr val="accent1">
                    <a:lumMod val="20000"/>
                    <a:lumOff val="80000"/>
                  </a:schemeClr>
                </a:solidFill>
              </a:rPr>
              <a:t>. Valoarea parametrilor determină valoarea returnată de funcție.</a:t>
            </a:r>
          </a:p>
        </p:txBody>
      </p:sp>
      <p:sp>
        <p:nvSpPr>
          <p:cNvPr id="8" name="Subtitlu 2">
            <a:extLst>
              <a:ext uri="{FF2B5EF4-FFF2-40B4-BE49-F238E27FC236}">
                <a16:creationId xmlns:a16="http://schemas.microsoft.com/office/drawing/2014/main" id="{5C5709D8-E231-C553-154B-259EF1311D22}"/>
              </a:ext>
            </a:extLst>
          </p:cNvPr>
          <p:cNvSpPr txBox="1">
            <a:spLocks/>
          </p:cNvSpPr>
          <p:nvPr/>
        </p:nvSpPr>
        <p:spPr>
          <a:xfrm>
            <a:off x="5709920" y="1686308"/>
            <a:ext cx="5413801" cy="3979422"/>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en-US" sz="1700" b="1" i="1" dirty="0">
                <a:solidFill>
                  <a:schemeClr val="accent1">
                    <a:lumMod val="20000"/>
                    <a:lumOff val="80000"/>
                  </a:schemeClr>
                </a:solidFill>
              </a:rPr>
              <a:t>PARAMETRI</a:t>
            </a:r>
          </a:p>
          <a:p>
            <a:pPr lvl="1">
              <a:lnSpc>
                <a:spcPct val="150000"/>
              </a:lnSpc>
              <a:spcAft>
                <a:spcPts val="0"/>
              </a:spcAft>
            </a:pPr>
            <a:r>
              <a:rPr lang="ro-RO" sz="1700" b="1" i="1" dirty="0">
                <a:solidFill>
                  <a:schemeClr val="accent1">
                    <a:lumMod val="20000"/>
                    <a:lumOff val="80000"/>
                  </a:schemeClr>
                </a:solidFill>
              </a:rPr>
              <a:t>parametrii</a:t>
            </a:r>
            <a:r>
              <a:rPr lang="ro-RO" sz="1700" b="1" dirty="0">
                <a:solidFill>
                  <a:schemeClr val="accent1">
                    <a:lumMod val="20000"/>
                    <a:lumOff val="80000"/>
                  </a:schemeClr>
                </a:solidFill>
              </a:rPr>
              <a:t> </a:t>
            </a:r>
            <a:r>
              <a:rPr lang="ro-RO" sz="1700" dirty="0">
                <a:solidFill>
                  <a:schemeClr val="accent1">
                    <a:lumMod val="20000"/>
                    <a:lumOff val="80000"/>
                  </a:schemeClr>
                </a:solidFill>
              </a:rPr>
              <a:t>reprezintă datele de intrare de care are nevoie funcția, pentru a fi executată corect. Valorile parametrilor nu se </a:t>
            </a:r>
            <a:r>
              <a:rPr lang="ro-RO" sz="1700">
                <a:solidFill>
                  <a:schemeClr val="accent1">
                    <a:lumMod val="20000"/>
                    <a:lumOff val="80000"/>
                  </a:schemeClr>
                </a:solidFill>
              </a:rPr>
              <a:t>cunosc în </a:t>
            </a:r>
            <a:r>
              <a:rPr lang="ro-RO" sz="1700" dirty="0">
                <a:solidFill>
                  <a:schemeClr val="accent1">
                    <a:lumMod val="20000"/>
                    <a:lumOff val="80000"/>
                  </a:schemeClr>
                </a:solidFill>
              </a:rPr>
              <a:t>momentul definirii funcției, dar vor fi transmise acesteia la momentul apelării ei.</a:t>
            </a:r>
          </a:p>
          <a:p>
            <a:pPr lvl="1">
              <a:lnSpc>
                <a:spcPct val="150000"/>
              </a:lnSpc>
              <a:spcAft>
                <a:spcPts val="0"/>
              </a:spcAft>
            </a:pPr>
            <a:r>
              <a:rPr lang="ro-RO" sz="1700" dirty="0">
                <a:solidFill>
                  <a:schemeClr val="accent1">
                    <a:lumMod val="20000"/>
                    <a:lumOff val="80000"/>
                  </a:schemeClr>
                </a:solidFill>
              </a:rPr>
              <a:t>un parametru „ține locul” unei valori de care are nevoie funcția, atunci când este apelată. La apelul ei, valoarea parametrului este transmisă funcției, iar cu această valoare se va executa corpul funcției.</a:t>
            </a:r>
          </a:p>
        </p:txBody>
      </p:sp>
    </p:spTree>
    <p:extLst>
      <p:ext uri="{BB962C8B-B14F-4D97-AF65-F5344CB8AC3E}">
        <p14:creationId xmlns:p14="http://schemas.microsoft.com/office/powerpoint/2010/main" val="321655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541440"/>
            <a:ext cx="10148455" cy="1218755"/>
          </a:xfrm>
        </p:spPr>
        <p:txBody>
          <a:bodyPr rtlCol="0" anchor="t">
            <a:normAutofit/>
          </a:bodyPr>
          <a:lstStyle/>
          <a:p>
            <a:pPr rtl="0"/>
            <a:r>
              <a:rPr lang="fr-FR" b="1" dirty="0" err="1"/>
              <a:t>Proiect</a:t>
            </a:r>
            <a:r>
              <a:rPr lang="fr-FR" b="1" dirty="0"/>
              <a:t> </a:t>
            </a:r>
            <a:r>
              <a:rPr lang="fr-FR" b="1" dirty="0" err="1"/>
              <a:t>practic</a:t>
            </a:r>
            <a:r>
              <a:rPr lang="ro-RO" b="1" dirty="0"/>
              <a:t> – </a:t>
            </a:r>
            <a:r>
              <a:rPr lang="en-US" b="1" cap="none" dirty="0"/>
              <a:t>Site </a:t>
            </a:r>
            <a:r>
              <a:rPr lang="en-US" b="1" cap="none" dirty="0" err="1"/>
              <a:t>prezentare</a:t>
            </a:r>
            <a:r>
              <a:rPr lang="en-US" b="1" cap="none" dirty="0"/>
              <a:t> </a:t>
            </a:r>
            <a:r>
              <a:rPr lang="en-US" b="1" cap="none" dirty="0" err="1"/>
              <a:t>portofoliu</a:t>
            </a:r>
            <a:br>
              <a:rPr lang="en-US" b="1" cap="none" dirty="0"/>
            </a:br>
            <a:r>
              <a:rPr lang="ro-RO" sz="1800" u="sng" cap="none"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https://github.com/cipric2005/portfolio-website</a:t>
            </a:r>
            <a:br>
              <a:rPr lang="en-US" sz="1800" u="sng" cap="none"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u="sng" cap="none" dirty="0">
                <a:solidFill>
                  <a:schemeClr val="accent6">
                    <a:lumMod val="75000"/>
                  </a:schemeClr>
                </a:solidFill>
                <a:effectLst/>
                <a:latin typeface="Calibri" panose="020F0502020204030204" pitchFamily="34" charset="0"/>
                <a:ea typeface="Calibri" panose="020F0502020204030204" pitchFamily="34" charset="0"/>
                <a:cs typeface="Arial" panose="020B0604020202020204" pitchFamily="34" charset="0"/>
              </a:rPr>
              <a:t>https://cipric2005.github.io/</a:t>
            </a:r>
            <a:endParaRPr lang="ro-RO" b="1" dirty="0">
              <a:solidFill>
                <a:schemeClr val="accent6">
                  <a:lumMod val="75000"/>
                </a:schemeClr>
              </a:solidFill>
            </a:endParaRPr>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8044872" y="1760196"/>
            <a:ext cx="3425767" cy="4556364"/>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en-US" sz="1600" b="1" i="1" dirty="0">
                <a:solidFill>
                  <a:schemeClr val="accent1">
                    <a:lumMod val="20000"/>
                    <a:lumOff val="80000"/>
                  </a:schemeClr>
                </a:solidFill>
              </a:rPr>
              <a:t>DESCRIERE</a:t>
            </a:r>
            <a:endParaRPr lang="ro-RO" sz="1600" b="1" dirty="0">
              <a:solidFill>
                <a:schemeClr val="accent1">
                  <a:lumMod val="20000"/>
                  <a:lumOff val="80000"/>
                </a:schemeClr>
              </a:solidFill>
            </a:endParaRPr>
          </a:p>
          <a:p>
            <a:pPr>
              <a:lnSpc>
                <a:spcPct val="150000"/>
              </a:lnSpc>
              <a:spcAft>
                <a:spcPts val="0"/>
              </a:spcAft>
            </a:pPr>
            <a:r>
              <a:rPr lang="ro-RO" sz="1600" dirty="0">
                <a:solidFill>
                  <a:schemeClr val="accent1">
                    <a:lumMod val="20000"/>
                    <a:lumOff val="80000"/>
                  </a:schemeClr>
                </a:solidFill>
              </a:rPr>
              <a:t>Aplicația este un mini-proiect de prezentare servicii și portofoliu proiecte. În acest moment apropiat terminării cursului de WD, nu am finalizate </a:t>
            </a:r>
            <a:r>
              <a:rPr lang="ro-RO" sz="1600" dirty="0" err="1">
                <a:solidFill>
                  <a:schemeClr val="accent1">
                    <a:lumMod val="20000"/>
                    <a:lumOff val="80000"/>
                  </a:schemeClr>
                </a:solidFill>
              </a:rPr>
              <a:t>lucrari</a:t>
            </a:r>
            <a:r>
              <a:rPr lang="ro-RO" sz="1600" dirty="0">
                <a:solidFill>
                  <a:schemeClr val="accent1">
                    <a:lumMod val="20000"/>
                    <a:lumOff val="80000"/>
                  </a:schemeClr>
                </a:solidFill>
              </a:rPr>
              <a:t> pentru portofoliu, dar ele vor fi adăugate pe măsura realizării lor.</a:t>
            </a:r>
          </a:p>
          <a:p>
            <a:pPr>
              <a:lnSpc>
                <a:spcPct val="150000"/>
              </a:lnSpc>
              <a:spcAft>
                <a:spcPts val="0"/>
              </a:spcAft>
            </a:pPr>
            <a:r>
              <a:rPr lang="ro-RO" sz="1600" dirty="0">
                <a:solidFill>
                  <a:schemeClr val="accent1">
                    <a:lumMod val="20000"/>
                    <a:lumOff val="80000"/>
                  </a:schemeClr>
                </a:solidFill>
              </a:rPr>
              <a:t>Website-</a:t>
            </a:r>
            <a:r>
              <a:rPr lang="ro-RO" sz="1600" dirty="0" err="1">
                <a:solidFill>
                  <a:schemeClr val="accent1">
                    <a:lumMod val="20000"/>
                    <a:lumOff val="80000"/>
                  </a:schemeClr>
                </a:solidFill>
              </a:rPr>
              <a:t>ul</a:t>
            </a:r>
            <a:r>
              <a:rPr lang="ro-RO" sz="1600" dirty="0">
                <a:solidFill>
                  <a:schemeClr val="accent1">
                    <a:lumMod val="20000"/>
                    <a:lumOff val="80000"/>
                  </a:schemeClr>
                </a:solidFill>
              </a:rPr>
              <a:t> este </a:t>
            </a:r>
            <a:r>
              <a:rPr lang="ro-RO" sz="1600" dirty="0" err="1">
                <a:solidFill>
                  <a:schemeClr val="accent1">
                    <a:lumMod val="20000"/>
                    <a:lumOff val="80000"/>
                  </a:schemeClr>
                </a:solidFill>
              </a:rPr>
              <a:t>responsive</a:t>
            </a:r>
            <a:r>
              <a:rPr lang="ro-RO" sz="1600" dirty="0">
                <a:solidFill>
                  <a:schemeClr val="accent1">
                    <a:lumMod val="20000"/>
                    <a:lumOff val="80000"/>
                  </a:schemeClr>
                </a:solidFill>
              </a:rPr>
              <a:t> pentru mai multe tipuri de dispozitive (mărimi de ecrane), funcționalitate obținută în special cu ajutorul </a:t>
            </a:r>
            <a:r>
              <a:rPr lang="ro-RO" sz="1600" dirty="0" err="1">
                <a:solidFill>
                  <a:schemeClr val="accent1">
                    <a:lumMod val="20000"/>
                    <a:lumOff val="80000"/>
                  </a:schemeClr>
                </a:solidFill>
              </a:rPr>
              <a:t>framework</a:t>
            </a:r>
            <a:r>
              <a:rPr lang="ro-RO" sz="1600" dirty="0">
                <a:solidFill>
                  <a:schemeClr val="accent1">
                    <a:lumMod val="20000"/>
                    <a:lumOff val="80000"/>
                  </a:schemeClr>
                </a:solidFill>
              </a:rPr>
              <a:t>-ului </a:t>
            </a:r>
            <a:r>
              <a:rPr lang="ro-RO" sz="1600" dirty="0" err="1">
                <a:solidFill>
                  <a:schemeClr val="accent1">
                    <a:lumMod val="20000"/>
                    <a:lumOff val="80000"/>
                  </a:schemeClr>
                </a:solidFill>
              </a:rPr>
              <a:t>Bootstrap</a:t>
            </a:r>
            <a:r>
              <a:rPr lang="ro-RO" sz="1600" dirty="0">
                <a:solidFill>
                  <a:schemeClr val="accent1">
                    <a:lumMod val="20000"/>
                    <a:lumOff val="80000"/>
                  </a:schemeClr>
                </a:solidFill>
              </a:rPr>
              <a:t>, dar și cu cod CSS.</a:t>
            </a:r>
          </a:p>
        </p:txBody>
      </p:sp>
      <p:pic>
        <p:nvPicPr>
          <p:cNvPr id="4" name="Picture 3">
            <a:extLst>
              <a:ext uri="{FF2B5EF4-FFF2-40B4-BE49-F238E27FC236}">
                <a16:creationId xmlns:a16="http://schemas.microsoft.com/office/drawing/2014/main" id="{878D140D-682D-3691-0AFD-F5E877B2B4EF}"/>
              </a:ext>
            </a:extLst>
          </p:cNvPr>
          <p:cNvPicPr>
            <a:picLocks noChangeAspect="1"/>
          </p:cNvPicPr>
          <p:nvPr/>
        </p:nvPicPr>
        <p:blipFill rotWithShape="1">
          <a:blip r:embed="rId5"/>
          <a:srcRect t="25666" b="25522"/>
          <a:stretch/>
        </p:blipFill>
        <p:spPr>
          <a:xfrm>
            <a:off x="812820" y="2083462"/>
            <a:ext cx="6858000" cy="3347515"/>
          </a:xfrm>
          <a:prstGeom prst="rect">
            <a:avLst/>
          </a:prstGeom>
        </p:spPr>
      </p:pic>
      <p:sp>
        <p:nvSpPr>
          <p:cNvPr id="7" name="Titlu 1">
            <a:extLst>
              <a:ext uri="{FF2B5EF4-FFF2-40B4-BE49-F238E27FC236}">
                <a16:creationId xmlns:a16="http://schemas.microsoft.com/office/drawing/2014/main" id="{C1C6A087-3E56-BAD1-8170-56A1F762DF9B}"/>
              </a:ext>
            </a:extLst>
          </p:cNvPr>
          <p:cNvSpPr txBox="1">
            <a:spLocks/>
          </p:cNvSpPr>
          <p:nvPr/>
        </p:nvSpPr>
        <p:spPr>
          <a:xfrm>
            <a:off x="721361" y="5661891"/>
            <a:ext cx="5267036" cy="654669"/>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z="1800" u="sng" cap="none" dirty="0">
                <a:solidFill>
                  <a:schemeClr val="accent6">
                    <a:lumMod val="75000"/>
                  </a:schemeClr>
                </a:solidFill>
                <a:latin typeface="Calibri" panose="020F050202020403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https://github.com/cipric2005/portfolio-website</a:t>
            </a:r>
            <a:endParaRPr lang="en-US" sz="1800" u="sng" cap="none" dirty="0">
              <a:solidFill>
                <a:schemeClr val="accent6">
                  <a:lumMod val="75000"/>
                </a:schemeClr>
              </a:solidFill>
              <a:latin typeface="Calibri" panose="020F0502020204030204" pitchFamily="34" charset="0"/>
              <a:ea typeface="Calibri" panose="020F0502020204030204" pitchFamily="34" charset="0"/>
              <a:cs typeface="Arial" panose="020B0604020202020204" pitchFamily="34" charset="0"/>
            </a:endParaRPr>
          </a:p>
          <a:p>
            <a:r>
              <a:rPr lang="en-US" sz="1800" u="sng" cap="none" dirty="0">
                <a:solidFill>
                  <a:schemeClr val="accent6">
                    <a:lumMod val="75000"/>
                  </a:schemeClr>
                </a:solidFill>
                <a:latin typeface="Calibri" panose="020F0502020204030204" pitchFamily="34" charset="0"/>
                <a:ea typeface="Calibri" panose="020F0502020204030204" pitchFamily="34" charset="0"/>
                <a:cs typeface="Arial" panose="020B0604020202020204" pitchFamily="34" charset="0"/>
              </a:rPr>
              <a:t>https://cipric2005.github.io/</a:t>
            </a:r>
          </a:p>
        </p:txBody>
      </p:sp>
    </p:spTree>
    <p:extLst>
      <p:ext uri="{BB962C8B-B14F-4D97-AF65-F5344CB8AC3E}">
        <p14:creationId xmlns:p14="http://schemas.microsoft.com/office/powerpoint/2010/main" val="222597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ro-RO" b="1" dirty="0"/>
              <a:t>Structura aplicației</a:t>
            </a:r>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1" y="1357460"/>
            <a:ext cx="8181108" cy="484537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700" dirty="0">
                <a:solidFill>
                  <a:schemeClr val="accent1">
                    <a:lumMod val="20000"/>
                    <a:lumOff val="80000"/>
                  </a:schemeClr>
                </a:solidFill>
              </a:rPr>
              <a:t>Aplicația este un </a:t>
            </a:r>
            <a:r>
              <a:rPr lang="ro-RO" sz="1700" b="1" i="1" dirty="0">
                <a:solidFill>
                  <a:schemeClr val="accent1">
                    <a:lumMod val="20000"/>
                    <a:lumOff val="80000"/>
                  </a:schemeClr>
                </a:solidFill>
              </a:rPr>
              <a:t>website de prezentare pe o singură pagină</a:t>
            </a:r>
            <a:r>
              <a:rPr lang="ro-RO" sz="1700" dirty="0">
                <a:solidFill>
                  <a:schemeClr val="accent1">
                    <a:lumMod val="20000"/>
                    <a:lumOff val="80000"/>
                  </a:schemeClr>
                </a:solidFill>
              </a:rPr>
              <a:t>, având următoarele elemente:</a:t>
            </a:r>
          </a:p>
          <a:p>
            <a:pPr>
              <a:lnSpc>
                <a:spcPct val="150000"/>
              </a:lnSpc>
              <a:spcAft>
                <a:spcPts val="0"/>
              </a:spcAft>
            </a:pPr>
            <a:r>
              <a:rPr lang="ro-RO" sz="1700" dirty="0">
                <a:solidFill>
                  <a:schemeClr val="accent1">
                    <a:lumMod val="20000"/>
                    <a:lumOff val="80000"/>
                  </a:schemeClr>
                </a:solidFill>
              </a:rPr>
              <a:t>Meniul de navigare: Home, </a:t>
            </a:r>
            <a:r>
              <a:rPr lang="ro-RO" sz="1700" dirty="0" err="1">
                <a:solidFill>
                  <a:schemeClr val="accent1">
                    <a:lumMod val="20000"/>
                    <a:lumOff val="80000"/>
                  </a:schemeClr>
                </a:solidFill>
              </a:rPr>
              <a:t>About</a:t>
            </a:r>
            <a:r>
              <a:rPr lang="ro-RO" sz="1700" dirty="0">
                <a:solidFill>
                  <a:schemeClr val="accent1">
                    <a:lumMod val="20000"/>
                    <a:lumOff val="80000"/>
                  </a:schemeClr>
                </a:solidFill>
              </a:rPr>
              <a:t>, Services, </a:t>
            </a:r>
            <a:r>
              <a:rPr lang="ro-RO" sz="1700" dirty="0" err="1">
                <a:solidFill>
                  <a:schemeClr val="accent1">
                    <a:lumMod val="20000"/>
                    <a:lumOff val="80000"/>
                  </a:schemeClr>
                </a:solidFill>
              </a:rPr>
              <a:t>Portfolio</a:t>
            </a:r>
            <a:r>
              <a:rPr lang="ro-RO" sz="1700" dirty="0">
                <a:solidFill>
                  <a:schemeClr val="accent1">
                    <a:lumMod val="20000"/>
                    <a:lumOff val="80000"/>
                  </a:schemeClr>
                </a:solidFill>
              </a:rPr>
              <a:t>, Contact</a:t>
            </a:r>
          </a:p>
          <a:p>
            <a:pPr>
              <a:lnSpc>
                <a:spcPct val="150000"/>
              </a:lnSpc>
              <a:spcAft>
                <a:spcPts val="0"/>
              </a:spcAft>
            </a:pPr>
            <a:r>
              <a:rPr lang="ro-RO" sz="1700" dirty="0">
                <a:solidFill>
                  <a:schemeClr val="accent1">
                    <a:lumMod val="20000"/>
                    <a:lumOff val="80000"/>
                  </a:schemeClr>
                </a:solidFill>
              </a:rPr>
              <a:t>Pagina de imagine „</a:t>
            </a:r>
            <a:r>
              <a:rPr lang="ro-RO" sz="1700" b="1" i="1" dirty="0">
                <a:solidFill>
                  <a:schemeClr val="accent1">
                    <a:lumMod val="20000"/>
                    <a:lumOff val="80000"/>
                  </a:schemeClr>
                </a:solidFill>
              </a:rPr>
              <a:t>Home</a:t>
            </a:r>
            <a:r>
              <a:rPr lang="ro-RO" sz="1700" dirty="0">
                <a:solidFill>
                  <a:schemeClr val="accent1">
                    <a:lumMod val="20000"/>
                    <a:lumOff val="80000"/>
                  </a:schemeClr>
                </a:solidFill>
              </a:rPr>
              <a:t>” (</a:t>
            </a:r>
            <a:r>
              <a:rPr lang="ro-RO" sz="1700" dirty="0" err="1">
                <a:solidFill>
                  <a:schemeClr val="accent1">
                    <a:lumMod val="20000"/>
                    <a:lumOff val="80000"/>
                  </a:schemeClr>
                </a:solidFill>
              </a:rPr>
              <a:t>landing</a:t>
            </a:r>
            <a:r>
              <a:rPr lang="ro-RO" sz="1700" dirty="0">
                <a:solidFill>
                  <a:schemeClr val="accent1">
                    <a:lumMod val="20000"/>
                    <a:lumOff val="80000"/>
                  </a:schemeClr>
                </a:solidFill>
              </a:rPr>
              <a:t> page) de tipul „</a:t>
            </a:r>
            <a:r>
              <a:rPr lang="ro-RO" sz="1700" dirty="0" err="1">
                <a:solidFill>
                  <a:schemeClr val="accent1">
                    <a:lumMod val="20000"/>
                    <a:lumOff val="80000"/>
                  </a:schemeClr>
                </a:solidFill>
              </a:rPr>
              <a:t>Hero</a:t>
            </a:r>
            <a:r>
              <a:rPr lang="ro-RO" sz="1700" dirty="0">
                <a:solidFill>
                  <a:schemeClr val="accent1">
                    <a:lumMod val="20000"/>
                    <a:lumOff val="80000"/>
                  </a:schemeClr>
                </a:solidFill>
              </a:rPr>
              <a:t> Page”.</a:t>
            </a:r>
          </a:p>
          <a:p>
            <a:pPr>
              <a:lnSpc>
                <a:spcPct val="150000"/>
              </a:lnSpc>
              <a:spcAft>
                <a:spcPts val="0"/>
              </a:spcAft>
            </a:pPr>
            <a:r>
              <a:rPr lang="ro-RO" sz="1700" dirty="0">
                <a:solidFill>
                  <a:schemeClr val="accent1">
                    <a:lumMod val="20000"/>
                    <a:lumOff val="80000"/>
                  </a:schemeClr>
                </a:solidFill>
              </a:rPr>
              <a:t>Secțiunea „</a:t>
            </a:r>
            <a:r>
              <a:rPr lang="ro-RO" sz="1700" b="1" i="1" dirty="0" err="1">
                <a:solidFill>
                  <a:schemeClr val="accent1">
                    <a:lumMod val="20000"/>
                    <a:lumOff val="80000"/>
                  </a:schemeClr>
                </a:solidFill>
              </a:rPr>
              <a:t>About</a:t>
            </a:r>
            <a:r>
              <a:rPr lang="ro-RO" sz="1700" dirty="0">
                <a:solidFill>
                  <a:schemeClr val="accent1">
                    <a:lumMod val="20000"/>
                    <a:lumOff val="80000"/>
                  </a:schemeClr>
                </a:solidFill>
              </a:rPr>
              <a:t>”, care conține informații profesionale, din experiența mea, relevante pentru rolul de Web </a:t>
            </a:r>
            <a:r>
              <a:rPr lang="ro-RO" sz="1700" dirty="0" err="1">
                <a:solidFill>
                  <a:schemeClr val="accent1">
                    <a:lumMod val="20000"/>
                    <a:lumOff val="80000"/>
                  </a:schemeClr>
                </a:solidFill>
              </a:rPr>
              <a:t>Developer</a:t>
            </a:r>
            <a:endParaRPr lang="ro-RO" sz="1700" dirty="0">
              <a:solidFill>
                <a:schemeClr val="accent1">
                  <a:lumMod val="20000"/>
                  <a:lumOff val="80000"/>
                </a:schemeClr>
              </a:solidFill>
            </a:endParaRPr>
          </a:p>
          <a:p>
            <a:pPr>
              <a:lnSpc>
                <a:spcPct val="150000"/>
              </a:lnSpc>
              <a:spcAft>
                <a:spcPts val="0"/>
              </a:spcAft>
            </a:pPr>
            <a:r>
              <a:rPr lang="ro-RO" sz="1700" dirty="0">
                <a:solidFill>
                  <a:schemeClr val="accent1">
                    <a:lumMod val="20000"/>
                    <a:lumOff val="80000"/>
                  </a:schemeClr>
                </a:solidFill>
              </a:rPr>
              <a:t>Secțiunea „</a:t>
            </a:r>
            <a:r>
              <a:rPr lang="ro-RO" sz="1700" b="1" i="1" dirty="0">
                <a:solidFill>
                  <a:schemeClr val="accent1">
                    <a:lumMod val="20000"/>
                    <a:lumOff val="80000"/>
                  </a:schemeClr>
                </a:solidFill>
              </a:rPr>
              <a:t>Services</a:t>
            </a:r>
            <a:r>
              <a:rPr lang="ro-RO" sz="1700" dirty="0">
                <a:solidFill>
                  <a:schemeClr val="accent1">
                    <a:lumMod val="20000"/>
                    <a:lumOff val="80000"/>
                  </a:schemeClr>
                </a:solidFill>
              </a:rPr>
              <a:t>”, în care sunt prezentate serviciile oferite de mine</a:t>
            </a:r>
          </a:p>
          <a:p>
            <a:pPr>
              <a:lnSpc>
                <a:spcPct val="150000"/>
              </a:lnSpc>
              <a:spcAft>
                <a:spcPts val="0"/>
              </a:spcAft>
            </a:pPr>
            <a:r>
              <a:rPr lang="ro-RO" sz="1700" dirty="0">
                <a:solidFill>
                  <a:schemeClr val="accent1">
                    <a:lumMod val="20000"/>
                    <a:lumOff val="80000"/>
                  </a:schemeClr>
                </a:solidFill>
              </a:rPr>
              <a:t>Secțiunea „</a:t>
            </a:r>
            <a:r>
              <a:rPr lang="ro-RO" sz="1700" b="1" i="1" dirty="0" err="1">
                <a:solidFill>
                  <a:schemeClr val="accent1">
                    <a:lumMod val="20000"/>
                    <a:lumOff val="80000"/>
                  </a:schemeClr>
                </a:solidFill>
              </a:rPr>
              <a:t>Portfolio</a:t>
            </a:r>
            <a:r>
              <a:rPr lang="ro-RO" sz="1700" dirty="0">
                <a:solidFill>
                  <a:schemeClr val="accent1">
                    <a:lumMod val="20000"/>
                    <a:lumOff val="80000"/>
                  </a:schemeClr>
                </a:solidFill>
              </a:rPr>
              <a:t>”, în care urmează să prezint proiectele realizate, ulterior finalizării lor</a:t>
            </a:r>
          </a:p>
          <a:p>
            <a:pPr>
              <a:lnSpc>
                <a:spcPct val="150000"/>
              </a:lnSpc>
              <a:spcAft>
                <a:spcPts val="0"/>
              </a:spcAft>
            </a:pPr>
            <a:r>
              <a:rPr lang="ro-RO" sz="1700" dirty="0">
                <a:solidFill>
                  <a:schemeClr val="accent1">
                    <a:lumMod val="20000"/>
                    <a:lumOff val="80000"/>
                  </a:schemeClr>
                </a:solidFill>
              </a:rPr>
              <a:t>Secțiunea „</a:t>
            </a:r>
            <a:r>
              <a:rPr lang="ro-RO" sz="1700" b="1" i="1" dirty="0">
                <a:solidFill>
                  <a:schemeClr val="accent1">
                    <a:lumMod val="20000"/>
                    <a:lumOff val="80000"/>
                  </a:schemeClr>
                </a:solidFill>
              </a:rPr>
              <a:t>Contact</a:t>
            </a:r>
            <a:r>
              <a:rPr lang="ro-RO" sz="1700" dirty="0">
                <a:solidFill>
                  <a:schemeClr val="accent1">
                    <a:lumMod val="20000"/>
                    <a:lumOff val="80000"/>
                  </a:schemeClr>
                </a:solidFill>
              </a:rPr>
              <a:t>” care dă posibilitatea celor interesați să trimită un mesaj de contact</a:t>
            </a:r>
          </a:p>
          <a:p>
            <a:pPr>
              <a:lnSpc>
                <a:spcPct val="150000"/>
              </a:lnSpc>
              <a:spcAft>
                <a:spcPts val="0"/>
              </a:spcAft>
            </a:pPr>
            <a:r>
              <a:rPr lang="ro-RO" sz="1700" dirty="0">
                <a:solidFill>
                  <a:schemeClr val="accent1">
                    <a:lumMod val="20000"/>
                    <a:lumOff val="80000"/>
                  </a:schemeClr>
                </a:solidFill>
              </a:rPr>
              <a:t>Secțiunea „</a:t>
            </a:r>
            <a:r>
              <a:rPr lang="ro-RO" sz="1700" b="1" i="1" dirty="0" err="1">
                <a:solidFill>
                  <a:schemeClr val="accent1">
                    <a:lumMod val="20000"/>
                    <a:lumOff val="80000"/>
                  </a:schemeClr>
                </a:solidFill>
              </a:rPr>
              <a:t>Footer</a:t>
            </a:r>
            <a:r>
              <a:rPr lang="ro-RO" sz="1700" dirty="0">
                <a:solidFill>
                  <a:schemeClr val="accent1">
                    <a:lumMod val="20000"/>
                    <a:lumOff val="80000"/>
                  </a:schemeClr>
                </a:solidFill>
              </a:rPr>
              <a:t>”, care conține profil </a:t>
            </a:r>
            <a:r>
              <a:rPr lang="ro-RO" sz="1700" dirty="0" err="1">
                <a:solidFill>
                  <a:schemeClr val="accent1">
                    <a:lumMod val="20000"/>
                    <a:lumOff val="80000"/>
                  </a:schemeClr>
                </a:solidFill>
              </a:rPr>
              <a:t>LinkedIn</a:t>
            </a:r>
            <a:r>
              <a:rPr lang="ro-RO" sz="1700" dirty="0">
                <a:solidFill>
                  <a:schemeClr val="accent1">
                    <a:lumMod val="20000"/>
                    <a:lumOff val="80000"/>
                  </a:schemeClr>
                </a:solidFill>
              </a:rPr>
              <a:t> și modalități de contact – e-mail și tel.</a:t>
            </a:r>
          </a:p>
        </p:txBody>
      </p:sp>
      <p:sp>
        <p:nvSpPr>
          <p:cNvPr id="3" name="Subtitlu 2">
            <a:extLst>
              <a:ext uri="{FF2B5EF4-FFF2-40B4-BE49-F238E27FC236}">
                <a16:creationId xmlns:a16="http://schemas.microsoft.com/office/drawing/2014/main" id="{9406E35F-56D2-DE2F-12DA-229CE2F4FB04}"/>
              </a:ext>
            </a:extLst>
          </p:cNvPr>
          <p:cNvSpPr txBox="1">
            <a:spLocks/>
          </p:cNvSpPr>
          <p:nvPr/>
        </p:nvSpPr>
        <p:spPr>
          <a:xfrm>
            <a:off x="9096866" y="1357460"/>
            <a:ext cx="2582944" cy="4645890"/>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fr-FR" sz="1700" b="1" i="1" dirty="0" err="1">
                <a:solidFill>
                  <a:schemeClr val="accent1">
                    <a:lumMod val="20000"/>
                    <a:lumOff val="80000"/>
                  </a:schemeClr>
                </a:solidFill>
              </a:rPr>
              <a:t>Limbaje</a:t>
            </a:r>
            <a:r>
              <a:rPr lang="fr-FR" sz="1700" b="1" i="1" dirty="0">
                <a:solidFill>
                  <a:schemeClr val="accent1">
                    <a:lumMod val="20000"/>
                    <a:lumOff val="80000"/>
                  </a:schemeClr>
                </a:solidFill>
              </a:rPr>
              <a:t> </a:t>
            </a:r>
            <a:r>
              <a:rPr lang="ro-RO" sz="1700" b="1" i="1" dirty="0">
                <a:solidFill>
                  <a:schemeClr val="accent1">
                    <a:lumMod val="20000"/>
                    <a:lumOff val="80000"/>
                  </a:schemeClr>
                </a:solidFill>
              </a:rPr>
              <a:t>și </a:t>
            </a:r>
            <a:r>
              <a:rPr lang="fr-FR" sz="1700" b="1" i="1" dirty="0" err="1">
                <a:solidFill>
                  <a:schemeClr val="accent1">
                    <a:lumMod val="20000"/>
                    <a:lumOff val="80000"/>
                  </a:schemeClr>
                </a:solidFill>
              </a:rPr>
              <a:t>framework-uri</a:t>
            </a:r>
            <a:r>
              <a:rPr lang="fr-FR" sz="1700" dirty="0">
                <a:solidFill>
                  <a:schemeClr val="accent1">
                    <a:lumMod val="20000"/>
                    <a:lumOff val="80000"/>
                  </a:schemeClr>
                </a:solidFill>
              </a:rPr>
              <a:t> </a:t>
            </a:r>
            <a:r>
              <a:rPr lang="fr-FR" sz="1700" dirty="0" err="1">
                <a:solidFill>
                  <a:schemeClr val="accent1">
                    <a:lumMod val="20000"/>
                    <a:lumOff val="80000"/>
                  </a:schemeClr>
                </a:solidFill>
              </a:rPr>
              <a:t>folosite</a:t>
            </a:r>
            <a:r>
              <a:rPr lang="fr-FR" sz="1700" dirty="0">
                <a:solidFill>
                  <a:schemeClr val="accent1">
                    <a:lumMod val="20000"/>
                    <a:lumOff val="80000"/>
                  </a:schemeClr>
                </a:solidFill>
              </a:rPr>
              <a:t>:</a:t>
            </a:r>
            <a:endParaRPr lang="en-US" sz="1700" dirty="0">
              <a:solidFill>
                <a:schemeClr val="accent1">
                  <a:lumMod val="20000"/>
                  <a:lumOff val="80000"/>
                </a:schemeClr>
              </a:solidFill>
            </a:endParaRPr>
          </a:p>
          <a:p>
            <a:pPr>
              <a:lnSpc>
                <a:spcPct val="150000"/>
              </a:lnSpc>
              <a:spcAft>
                <a:spcPts val="0"/>
              </a:spcAft>
            </a:pPr>
            <a:r>
              <a:rPr lang="ro-RO" sz="1700" dirty="0">
                <a:solidFill>
                  <a:schemeClr val="accent1">
                    <a:lumMod val="20000"/>
                    <a:lumOff val="80000"/>
                  </a:schemeClr>
                </a:solidFill>
              </a:rPr>
              <a:t>HTML</a:t>
            </a:r>
            <a:endParaRPr lang="en-US" sz="1700" dirty="0">
              <a:solidFill>
                <a:schemeClr val="accent1">
                  <a:lumMod val="20000"/>
                  <a:lumOff val="80000"/>
                </a:schemeClr>
              </a:solidFill>
            </a:endParaRPr>
          </a:p>
          <a:p>
            <a:pPr>
              <a:lnSpc>
                <a:spcPct val="150000"/>
              </a:lnSpc>
              <a:spcAft>
                <a:spcPts val="0"/>
              </a:spcAft>
            </a:pPr>
            <a:r>
              <a:rPr lang="ro-RO" sz="1700" dirty="0">
                <a:solidFill>
                  <a:schemeClr val="accent1">
                    <a:lumMod val="20000"/>
                    <a:lumOff val="80000"/>
                  </a:schemeClr>
                </a:solidFill>
              </a:rPr>
              <a:t>CSS</a:t>
            </a:r>
            <a:endParaRPr lang="en-US" sz="1700" dirty="0">
              <a:solidFill>
                <a:schemeClr val="accent1">
                  <a:lumMod val="20000"/>
                  <a:lumOff val="80000"/>
                </a:schemeClr>
              </a:solidFill>
            </a:endParaRPr>
          </a:p>
          <a:p>
            <a:pPr>
              <a:lnSpc>
                <a:spcPct val="150000"/>
              </a:lnSpc>
              <a:spcAft>
                <a:spcPts val="0"/>
              </a:spcAft>
            </a:pPr>
            <a:r>
              <a:rPr lang="ro-RO" sz="1700" dirty="0" err="1">
                <a:solidFill>
                  <a:schemeClr val="accent1">
                    <a:lumMod val="20000"/>
                    <a:lumOff val="80000"/>
                  </a:schemeClr>
                </a:solidFill>
              </a:rPr>
              <a:t>Bootstrap</a:t>
            </a:r>
            <a:r>
              <a:rPr lang="en-US" sz="1700" dirty="0">
                <a:solidFill>
                  <a:schemeClr val="accent1">
                    <a:lumMod val="20000"/>
                    <a:lumOff val="80000"/>
                  </a:schemeClr>
                </a:solidFill>
              </a:rPr>
              <a:t>5 (</a:t>
            </a:r>
            <a:r>
              <a:rPr lang="ro-RO" sz="1700" dirty="0" err="1">
                <a:solidFill>
                  <a:schemeClr val="accent1">
                    <a:lumMod val="20000"/>
                    <a:lumOff val="80000"/>
                  </a:schemeClr>
                </a:solidFill>
              </a:rPr>
              <a:t>framework</a:t>
            </a:r>
            <a:r>
              <a:rPr lang="ro-RO" sz="1700" dirty="0">
                <a:solidFill>
                  <a:schemeClr val="accent1">
                    <a:lumMod val="20000"/>
                    <a:lumOff val="80000"/>
                  </a:schemeClr>
                </a:solidFill>
              </a:rPr>
              <a:t> de CSS</a:t>
            </a:r>
            <a:r>
              <a:rPr lang="en-US" sz="1700" dirty="0">
                <a:solidFill>
                  <a:schemeClr val="accent1">
                    <a:lumMod val="20000"/>
                    <a:lumOff val="80000"/>
                  </a:schemeClr>
                </a:solidFill>
              </a:rPr>
              <a:t>)</a:t>
            </a:r>
          </a:p>
          <a:p>
            <a:pPr>
              <a:lnSpc>
                <a:spcPct val="150000"/>
              </a:lnSpc>
              <a:spcAft>
                <a:spcPts val="0"/>
              </a:spcAft>
            </a:pPr>
            <a:r>
              <a:rPr lang="ro-RO" sz="1700" dirty="0" err="1">
                <a:solidFill>
                  <a:schemeClr val="accent1">
                    <a:lumMod val="20000"/>
                    <a:lumOff val="80000"/>
                  </a:schemeClr>
                </a:solidFill>
              </a:rPr>
              <a:t>Javascript</a:t>
            </a:r>
            <a:endParaRPr lang="ro-RO" sz="1700" dirty="0">
              <a:solidFill>
                <a:schemeClr val="accent1">
                  <a:lumMod val="20000"/>
                  <a:lumOff val="80000"/>
                </a:schemeClr>
              </a:solidFill>
            </a:endParaRPr>
          </a:p>
        </p:txBody>
      </p:sp>
    </p:spTree>
    <p:extLst>
      <p:ext uri="{BB962C8B-B14F-4D97-AF65-F5344CB8AC3E}">
        <p14:creationId xmlns:p14="http://schemas.microsoft.com/office/powerpoint/2010/main" val="283177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ro-RO" b="1" dirty="0"/>
              <a:t>Detalii cod </a:t>
            </a:r>
            <a:r>
              <a:rPr lang="ro-RO" b="1" dirty="0" err="1"/>
              <a:t>html</a:t>
            </a:r>
            <a:r>
              <a:rPr lang="ro-RO" b="1" dirty="0"/>
              <a:t>, </a:t>
            </a:r>
            <a:r>
              <a:rPr lang="ro-RO" b="1" dirty="0" err="1"/>
              <a:t>css</a:t>
            </a:r>
            <a:endParaRPr lang="ro-RO" b="1" dirty="0"/>
          </a:p>
        </p:txBody>
      </p:sp>
      <p:sp>
        <p:nvSpPr>
          <p:cNvPr id="3" name="Subtitlu 2">
            <a:extLst>
              <a:ext uri="{FF2B5EF4-FFF2-40B4-BE49-F238E27FC236}">
                <a16:creationId xmlns:a16="http://schemas.microsoft.com/office/drawing/2014/main" id="{9406E35F-56D2-DE2F-12DA-229CE2F4FB04}"/>
              </a:ext>
            </a:extLst>
          </p:cNvPr>
          <p:cNvSpPr txBox="1">
            <a:spLocks/>
          </p:cNvSpPr>
          <p:nvPr/>
        </p:nvSpPr>
        <p:spPr>
          <a:xfrm>
            <a:off x="807143" y="4414981"/>
            <a:ext cx="5737860" cy="196594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500" dirty="0" err="1">
                <a:solidFill>
                  <a:schemeClr val="accent1">
                    <a:lumMod val="20000"/>
                    <a:lumOff val="80000"/>
                  </a:schemeClr>
                </a:solidFill>
              </a:rPr>
              <a:t>Tag-ul</a:t>
            </a:r>
            <a:r>
              <a:rPr lang="ro-RO" sz="1500" dirty="0">
                <a:solidFill>
                  <a:schemeClr val="accent1">
                    <a:lumMod val="20000"/>
                    <a:lumOff val="80000"/>
                  </a:schemeClr>
                </a:solidFill>
              </a:rPr>
              <a:t> &lt;</a:t>
            </a:r>
            <a:r>
              <a:rPr lang="ro-RO" sz="1500" dirty="0" err="1">
                <a:solidFill>
                  <a:schemeClr val="accent1">
                    <a:lumMod val="20000"/>
                    <a:lumOff val="80000"/>
                  </a:schemeClr>
                </a:solidFill>
              </a:rPr>
              <a:t>section</a:t>
            </a:r>
            <a:r>
              <a:rPr lang="ro-RO" sz="1500" dirty="0">
                <a:solidFill>
                  <a:schemeClr val="accent1">
                    <a:lumMod val="20000"/>
                    <a:lumOff val="80000"/>
                  </a:schemeClr>
                </a:solidFill>
              </a:rPr>
              <a:t> </a:t>
            </a:r>
            <a:r>
              <a:rPr lang="ro-RO" sz="1500" dirty="0" err="1">
                <a:solidFill>
                  <a:schemeClr val="accent1">
                    <a:lumMod val="20000"/>
                    <a:lumOff val="80000"/>
                  </a:schemeClr>
                </a:solidFill>
              </a:rPr>
              <a:t>class</a:t>
            </a:r>
            <a:r>
              <a:rPr lang="ro-RO" sz="1500" dirty="0">
                <a:solidFill>
                  <a:schemeClr val="accent1">
                    <a:lumMod val="20000"/>
                    <a:lumOff val="80000"/>
                  </a:schemeClr>
                </a:solidFill>
              </a:rPr>
              <a:t>="</a:t>
            </a:r>
            <a:r>
              <a:rPr lang="ro-RO" sz="1500" dirty="0" err="1">
                <a:solidFill>
                  <a:schemeClr val="accent1">
                    <a:lumMod val="20000"/>
                    <a:lumOff val="80000"/>
                  </a:schemeClr>
                </a:solidFill>
              </a:rPr>
              <a:t>backgrImg</a:t>
            </a:r>
            <a:r>
              <a:rPr lang="ro-RO" sz="1500" dirty="0">
                <a:solidFill>
                  <a:schemeClr val="accent1">
                    <a:lumMod val="20000"/>
                    <a:lumOff val="80000"/>
                  </a:schemeClr>
                </a:solidFill>
              </a:rPr>
              <a:t>" </a:t>
            </a:r>
            <a:r>
              <a:rPr lang="ro-RO" sz="1500" dirty="0" err="1">
                <a:solidFill>
                  <a:schemeClr val="accent1">
                    <a:lumMod val="20000"/>
                    <a:lumOff val="80000"/>
                  </a:schemeClr>
                </a:solidFill>
              </a:rPr>
              <a:t>id</a:t>
            </a:r>
            <a:r>
              <a:rPr lang="ro-RO" sz="1500" dirty="0">
                <a:solidFill>
                  <a:schemeClr val="accent1">
                    <a:lumMod val="20000"/>
                    <a:lumOff val="80000"/>
                  </a:schemeClr>
                </a:solidFill>
              </a:rPr>
              <a:t>="</a:t>
            </a:r>
            <a:r>
              <a:rPr lang="ro-RO" sz="1500" dirty="0" err="1">
                <a:solidFill>
                  <a:schemeClr val="accent1">
                    <a:lumMod val="20000"/>
                    <a:lumOff val="80000"/>
                  </a:schemeClr>
                </a:solidFill>
              </a:rPr>
              <a:t>home</a:t>
            </a:r>
            <a:r>
              <a:rPr lang="ro-RO" sz="1500" dirty="0">
                <a:solidFill>
                  <a:schemeClr val="accent1">
                    <a:lumMod val="20000"/>
                    <a:lumOff val="80000"/>
                  </a:schemeClr>
                </a:solidFill>
              </a:rPr>
              <a:t>"&gt; este un </a:t>
            </a:r>
            <a:r>
              <a:rPr lang="ro-RO" sz="1500" dirty="0" err="1">
                <a:solidFill>
                  <a:schemeClr val="accent1">
                    <a:lumMod val="20000"/>
                    <a:lumOff val="80000"/>
                  </a:schemeClr>
                </a:solidFill>
              </a:rPr>
              <a:t>tag</a:t>
            </a:r>
            <a:r>
              <a:rPr lang="ro-RO" sz="1500" dirty="0">
                <a:solidFill>
                  <a:schemeClr val="accent1">
                    <a:lumMod val="20000"/>
                    <a:lumOff val="80000"/>
                  </a:schemeClr>
                </a:solidFill>
              </a:rPr>
              <a:t> semantic, ce definește și conține imaginea „</a:t>
            </a:r>
            <a:r>
              <a:rPr lang="ro-RO" sz="1500" dirty="0" err="1">
                <a:solidFill>
                  <a:schemeClr val="accent1">
                    <a:lumMod val="20000"/>
                    <a:lumOff val="80000"/>
                  </a:schemeClr>
                </a:solidFill>
              </a:rPr>
              <a:t>Hero</a:t>
            </a:r>
            <a:r>
              <a:rPr lang="ro-RO" sz="1500" dirty="0">
                <a:solidFill>
                  <a:schemeClr val="accent1">
                    <a:lumMod val="20000"/>
                    <a:lumOff val="80000"/>
                  </a:schemeClr>
                </a:solidFill>
              </a:rPr>
              <a:t>” care va fi afișată pe tot ecranul, indiferent de dispozitiv (</a:t>
            </a:r>
            <a:r>
              <a:rPr lang="ro-RO" sz="1500" dirty="0" err="1">
                <a:solidFill>
                  <a:schemeClr val="accent1">
                    <a:lumMod val="20000"/>
                    <a:lumOff val="80000"/>
                  </a:schemeClr>
                </a:solidFill>
              </a:rPr>
              <a:t>class</a:t>
            </a:r>
            <a:r>
              <a:rPr lang="ro-RO" sz="1500" dirty="0">
                <a:solidFill>
                  <a:schemeClr val="accent1">
                    <a:lumMod val="20000"/>
                    <a:lumOff val="80000"/>
                  </a:schemeClr>
                </a:solidFill>
              </a:rPr>
              <a:t>=”container-fluid”) împreună cu textul conținut în elementul &lt;div </a:t>
            </a:r>
            <a:r>
              <a:rPr lang="ro-RO" sz="1500" dirty="0" err="1">
                <a:solidFill>
                  <a:schemeClr val="accent1">
                    <a:lumMod val="20000"/>
                    <a:lumOff val="80000"/>
                  </a:schemeClr>
                </a:solidFill>
              </a:rPr>
              <a:t>class</a:t>
            </a:r>
            <a:r>
              <a:rPr lang="ro-RO" sz="1500" dirty="0">
                <a:solidFill>
                  <a:schemeClr val="accent1">
                    <a:lumMod val="20000"/>
                    <a:lumOff val="80000"/>
                  </a:schemeClr>
                </a:solidFill>
              </a:rPr>
              <a:t>= "</a:t>
            </a:r>
            <a:r>
              <a:rPr lang="ro-RO" sz="1500" dirty="0" err="1">
                <a:solidFill>
                  <a:schemeClr val="accent1">
                    <a:lumMod val="20000"/>
                    <a:lumOff val="80000"/>
                  </a:schemeClr>
                </a:solidFill>
              </a:rPr>
              <a:t>heroText</a:t>
            </a:r>
            <a:r>
              <a:rPr lang="ro-RO" sz="1500" dirty="0">
                <a:solidFill>
                  <a:schemeClr val="accent1">
                    <a:lumMod val="20000"/>
                    <a:lumOff val="80000"/>
                  </a:schemeClr>
                </a:solidFill>
              </a:rPr>
              <a:t>"&gt;. </a:t>
            </a:r>
            <a:r>
              <a:rPr lang="ro-RO" sz="1500" dirty="0" err="1">
                <a:solidFill>
                  <a:schemeClr val="accent1">
                    <a:lumMod val="20000"/>
                    <a:lumOff val="80000"/>
                  </a:schemeClr>
                </a:solidFill>
              </a:rPr>
              <a:t>Tag-ul</a:t>
            </a:r>
            <a:r>
              <a:rPr lang="ro-RO" sz="1500" dirty="0">
                <a:solidFill>
                  <a:schemeClr val="accent1">
                    <a:lumMod val="20000"/>
                    <a:lumOff val="80000"/>
                  </a:schemeClr>
                </a:solidFill>
              </a:rPr>
              <a:t> &lt;</a:t>
            </a:r>
            <a:r>
              <a:rPr lang="ro-RO" sz="1500" dirty="0" err="1">
                <a:solidFill>
                  <a:schemeClr val="accent1">
                    <a:lumMod val="20000"/>
                    <a:lumOff val="80000"/>
                  </a:schemeClr>
                </a:solidFill>
              </a:rPr>
              <a:t>section</a:t>
            </a:r>
            <a:r>
              <a:rPr lang="ro-RO" sz="1500" dirty="0">
                <a:solidFill>
                  <a:schemeClr val="accent1">
                    <a:lumMod val="20000"/>
                    <a:lumOff val="80000"/>
                  </a:schemeClr>
                </a:solidFill>
              </a:rPr>
              <a:t>&gt; mai conține o clasă și un </a:t>
            </a:r>
            <a:r>
              <a:rPr lang="ro-RO" sz="1500" dirty="0" err="1">
                <a:solidFill>
                  <a:schemeClr val="accent1">
                    <a:lumMod val="20000"/>
                    <a:lumOff val="80000"/>
                  </a:schemeClr>
                </a:solidFill>
              </a:rPr>
              <a:t>id</a:t>
            </a:r>
            <a:r>
              <a:rPr lang="ro-RO" sz="1500" dirty="0">
                <a:solidFill>
                  <a:schemeClr val="accent1">
                    <a:lumMod val="20000"/>
                    <a:lumOff val="80000"/>
                  </a:schemeClr>
                </a:solidFill>
              </a:rPr>
              <a:t> pentru stilizare CSS, respectiv "</a:t>
            </a:r>
            <a:r>
              <a:rPr lang="ro-RO" sz="1500" dirty="0" err="1">
                <a:solidFill>
                  <a:schemeClr val="accent1">
                    <a:lumMod val="20000"/>
                    <a:lumOff val="80000"/>
                  </a:schemeClr>
                </a:solidFill>
              </a:rPr>
              <a:t>backgrImg</a:t>
            </a:r>
            <a:r>
              <a:rPr lang="ro-RO" sz="1500" dirty="0">
                <a:solidFill>
                  <a:schemeClr val="accent1">
                    <a:lumMod val="20000"/>
                    <a:lumOff val="80000"/>
                  </a:schemeClr>
                </a:solidFill>
              </a:rPr>
              <a:t>" și "</a:t>
            </a:r>
            <a:r>
              <a:rPr lang="ro-RO" sz="1500" dirty="0" err="1">
                <a:solidFill>
                  <a:schemeClr val="accent1">
                    <a:lumMod val="20000"/>
                    <a:lumOff val="80000"/>
                  </a:schemeClr>
                </a:solidFill>
              </a:rPr>
              <a:t>home</a:t>
            </a:r>
            <a:r>
              <a:rPr lang="ro-RO" sz="1500" dirty="0">
                <a:solidFill>
                  <a:schemeClr val="accent1">
                    <a:lumMod val="20000"/>
                    <a:lumOff val="80000"/>
                  </a:schemeClr>
                </a:solidFill>
              </a:rPr>
              <a:t>".</a:t>
            </a:r>
          </a:p>
        </p:txBody>
      </p:sp>
      <p:pic>
        <p:nvPicPr>
          <p:cNvPr id="4" name="Picture 3">
            <a:extLst>
              <a:ext uri="{FF2B5EF4-FFF2-40B4-BE49-F238E27FC236}">
                <a16:creationId xmlns:a16="http://schemas.microsoft.com/office/drawing/2014/main" id="{C6B0575F-3C52-E80A-B2CC-4B60A51171E5}"/>
              </a:ext>
            </a:extLst>
          </p:cNvPr>
          <p:cNvPicPr>
            <a:picLocks noChangeAspect="1"/>
          </p:cNvPicPr>
          <p:nvPr/>
        </p:nvPicPr>
        <p:blipFill rotWithShape="1">
          <a:blip r:embed="rId4"/>
          <a:srcRect l="29359" r="12308" b="52269"/>
          <a:stretch/>
        </p:blipFill>
        <p:spPr bwMode="auto">
          <a:xfrm>
            <a:off x="807143" y="1357460"/>
            <a:ext cx="5737860" cy="286258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9B8826DF-BDA8-174D-435A-D13F21863C9E}"/>
              </a:ext>
            </a:extLst>
          </p:cNvPr>
          <p:cNvPicPr>
            <a:picLocks noChangeAspect="1"/>
          </p:cNvPicPr>
          <p:nvPr/>
        </p:nvPicPr>
        <p:blipFill rotWithShape="1">
          <a:blip r:embed="rId5"/>
          <a:srcRect l="28846" r="29487" b="65603"/>
          <a:stretch/>
        </p:blipFill>
        <p:spPr bwMode="auto">
          <a:xfrm>
            <a:off x="7075199" y="1357460"/>
            <a:ext cx="4586605" cy="2308860"/>
          </a:xfrm>
          <a:prstGeom prst="rect">
            <a:avLst/>
          </a:prstGeom>
          <a:ln>
            <a:noFill/>
          </a:ln>
          <a:extLst>
            <a:ext uri="{53640926-AAD7-44D8-BBD7-CCE9431645EC}">
              <a14:shadowObscured xmlns:a14="http://schemas.microsoft.com/office/drawing/2010/main"/>
            </a:ext>
          </a:extLst>
        </p:spPr>
      </p:pic>
      <p:sp>
        <p:nvSpPr>
          <p:cNvPr id="10" name="Subtitlu 2">
            <a:extLst>
              <a:ext uri="{FF2B5EF4-FFF2-40B4-BE49-F238E27FC236}">
                <a16:creationId xmlns:a16="http://schemas.microsoft.com/office/drawing/2014/main" id="{4B64AC74-C074-E608-46DC-2A0D5C98C088}"/>
              </a:ext>
            </a:extLst>
          </p:cNvPr>
          <p:cNvSpPr txBox="1">
            <a:spLocks/>
          </p:cNvSpPr>
          <p:nvPr/>
        </p:nvSpPr>
        <p:spPr>
          <a:xfrm>
            <a:off x="7075198" y="4414981"/>
            <a:ext cx="4586606" cy="196594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400" dirty="0">
                <a:solidFill>
                  <a:schemeClr val="accent1">
                    <a:lumMod val="20000"/>
                    <a:lumOff val="80000"/>
                  </a:schemeClr>
                </a:solidFill>
              </a:rPr>
              <a:t>.</a:t>
            </a:r>
            <a:r>
              <a:rPr lang="ro-RO" sz="1400" dirty="0" err="1">
                <a:solidFill>
                  <a:schemeClr val="accent1">
                    <a:lumMod val="20000"/>
                    <a:lumOff val="80000"/>
                  </a:schemeClr>
                </a:solidFill>
              </a:rPr>
              <a:t>backgrImg</a:t>
            </a:r>
            <a:r>
              <a:rPr lang="ro-RO" sz="1400" dirty="0">
                <a:solidFill>
                  <a:schemeClr val="accent1">
                    <a:lumMod val="20000"/>
                    <a:lumOff val="80000"/>
                  </a:schemeClr>
                </a:solidFill>
              </a:rPr>
              <a:t> selectează după clasă, elementul &lt;</a:t>
            </a:r>
            <a:r>
              <a:rPr lang="ro-RO" sz="1400" dirty="0" err="1">
                <a:solidFill>
                  <a:schemeClr val="accent1">
                    <a:lumMod val="20000"/>
                    <a:lumOff val="80000"/>
                  </a:schemeClr>
                </a:solidFill>
              </a:rPr>
              <a:t>section</a:t>
            </a:r>
            <a:r>
              <a:rPr lang="ro-RO" sz="1400" dirty="0">
                <a:solidFill>
                  <a:schemeClr val="accent1">
                    <a:lumMod val="20000"/>
                    <a:lumOff val="80000"/>
                  </a:schemeClr>
                </a:solidFill>
              </a:rPr>
              <a:t> </a:t>
            </a:r>
            <a:r>
              <a:rPr lang="ro-RO" sz="1400" dirty="0" err="1">
                <a:solidFill>
                  <a:schemeClr val="accent1">
                    <a:lumMod val="20000"/>
                    <a:lumOff val="80000"/>
                  </a:schemeClr>
                </a:solidFill>
              </a:rPr>
              <a:t>class</a:t>
            </a:r>
            <a:r>
              <a:rPr lang="ro-RO" sz="1400" dirty="0">
                <a:solidFill>
                  <a:schemeClr val="accent1">
                    <a:lumMod val="20000"/>
                    <a:lumOff val="80000"/>
                  </a:schemeClr>
                </a:solidFill>
              </a:rPr>
              <a:t>="</a:t>
            </a:r>
            <a:r>
              <a:rPr lang="ro-RO" sz="1400" dirty="0" err="1">
                <a:solidFill>
                  <a:schemeClr val="accent1">
                    <a:lumMod val="20000"/>
                    <a:lumOff val="80000"/>
                  </a:schemeClr>
                </a:solidFill>
              </a:rPr>
              <a:t>backgrImg</a:t>
            </a:r>
            <a:r>
              <a:rPr lang="ro-RO" sz="1400" dirty="0">
                <a:solidFill>
                  <a:schemeClr val="accent1">
                    <a:lumMod val="20000"/>
                    <a:lumOff val="80000"/>
                  </a:schemeClr>
                </a:solidFill>
              </a:rPr>
              <a:t>"&gt; asupra căruia va aplica stilizarea definită. Astfel, heroImage1.jpg din linia 9, va ocupa întreg </a:t>
            </a:r>
            <a:r>
              <a:rPr lang="ro-RO" sz="1400" dirty="0" err="1">
                <a:solidFill>
                  <a:schemeClr val="accent1">
                    <a:lumMod val="20000"/>
                    <a:lumOff val="80000"/>
                  </a:schemeClr>
                </a:solidFill>
              </a:rPr>
              <a:t>viewport-ul</a:t>
            </a:r>
            <a:r>
              <a:rPr lang="ro-RO" sz="1400" dirty="0">
                <a:solidFill>
                  <a:schemeClr val="accent1">
                    <a:lumMod val="20000"/>
                    <a:lumOff val="80000"/>
                  </a:schemeClr>
                </a:solidFill>
              </a:rPr>
              <a:t> (height:100vh;). Linia 10 va ajusta automat imaginea la mărimea </a:t>
            </a:r>
            <a:r>
              <a:rPr lang="ro-RO" sz="1400" dirty="0" err="1">
                <a:solidFill>
                  <a:schemeClr val="accent1">
                    <a:lumMod val="20000"/>
                    <a:lumOff val="80000"/>
                  </a:schemeClr>
                </a:solidFill>
              </a:rPr>
              <a:t>viewport</a:t>
            </a:r>
            <a:r>
              <a:rPr lang="ro-RO" sz="1400" dirty="0">
                <a:solidFill>
                  <a:schemeClr val="accent1">
                    <a:lumMod val="20000"/>
                    <a:lumOff val="80000"/>
                  </a:schemeClr>
                </a:solidFill>
              </a:rPr>
              <a:t>-ului (eventual ajustând mărimea, sau prin întindere/îngustare).</a:t>
            </a:r>
          </a:p>
        </p:txBody>
      </p:sp>
    </p:spTree>
    <p:extLst>
      <p:ext uri="{BB962C8B-B14F-4D97-AF65-F5344CB8AC3E}">
        <p14:creationId xmlns:p14="http://schemas.microsoft.com/office/powerpoint/2010/main" val="217073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ro-RO" b="1" dirty="0"/>
              <a:t>Detalii cod </a:t>
            </a:r>
            <a:r>
              <a:rPr lang="ro-RO" b="1" dirty="0" err="1"/>
              <a:t>javascript</a:t>
            </a:r>
            <a:endParaRPr lang="ro-RO" b="1" dirty="0"/>
          </a:p>
        </p:txBody>
      </p:sp>
      <p:sp>
        <p:nvSpPr>
          <p:cNvPr id="3" name="Subtitlu 2">
            <a:extLst>
              <a:ext uri="{FF2B5EF4-FFF2-40B4-BE49-F238E27FC236}">
                <a16:creationId xmlns:a16="http://schemas.microsoft.com/office/drawing/2014/main" id="{9406E35F-56D2-DE2F-12DA-229CE2F4FB04}"/>
              </a:ext>
            </a:extLst>
          </p:cNvPr>
          <p:cNvSpPr txBox="1">
            <a:spLocks/>
          </p:cNvSpPr>
          <p:nvPr/>
        </p:nvSpPr>
        <p:spPr>
          <a:xfrm>
            <a:off x="7379855" y="1497896"/>
            <a:ext cx="4210165" cy="4313789"/>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500" dirty="0">
                <a:solidFill>
                  <a:schemeClr val="accent1">
                    <a:lumMod val="20000"/>
                    <a:lumOff val="80000"/>
                  </a:schemeClr>
                </a:solidFill>
              </a:rPr>
              <a:t>Codul din liniile 2-12 are rolul de a modifica fundalul </a:t>
            </a:r>
            <a:r>
              <a:rPr lang="ro-RO" sz="1500" dirty="0" err="1">
                <a:solidFill>
                  <a:schemeClr val="accent1">
                    <a:lumMod val="20000"/>
                    <a:lumOff val="80000"/>
                  </a:schemeClr>
                </a:solidFill>
              </a:rPr>
              <a:t>navbar</a:t>
            </a:r>
            <a:r>
              <a:rPr lang="ro-RO" sz="1500" dirty="0">
                <a:solidFill>
                  <a:schemeClr val="accent1">
                    <a:lumMod val="20000"/>
                    <a:lumOff val="80000"/>
                  </a:schemeClr>
                </a:solidFill>
              </a:rPr>
              <a:t>-ului pe negru, în timpul derulării paginii pe verticală. Asta deoarece meniul nu ar fi suficient de vizibil la </a:t>
            </a:r>
            <a:r>
              <a:rPr lang="ro-RO" sz="1500" dirty="0" err="1">
                <a:solidFill>
                  <a:schemeClr val="accent1">
                    <a:lumMod val="20000"/>
                    <a:lumOff val="80000"/>
                  </a:schemeClr>
                </a:solidFill>
              </a:rPr>
              <a:t>scroll</a:t>
            </a:r>
            <a:r>
              <a:rPr lang="ro-RO" sz="1500" dirty="0">
                <a:solidFill>
                  <a:schemeClr val="accent1">
                    <a:lumMod val="20000"/>
                    <a:lumOff val="80000"/>
                  </a:schemeClr>
                </a:solidFill>
              </a:rPr>
              <a:t> (lipsă contrast), în lipsa acestei modificări. În linia 2 selectăm meniul - elementul </a:t>
            </a:r>
            <a:r>
              <a:rPr lang="ro-RO" sz="1500" dirty="0" err="1">
                <a:solidFill>
                  <a:schemeClr val="accent1">
                    <a:lumMod val="20000"/>
                    <a:lumOff val="80000"/>
                  </a:schemeClr>
                </a:solidFill>
              </a:rPr>
              <a:t>navbar</a:t>
            </a:r>
            <a:r>
              <a:rPr lang="ro-RO" sz="1500" dirty="0">
                <a:solidFill>
                  <a:schemeClr val="accent1">
                    <a:lumMod val="20000"/>
                    <a:lumOff val="80000"/>
                  </a:schemeClr>
                </a:solidFill>
              </a:rPr>
              <a:t> - și îl reținem în constanta „</a:t>
            </a:r>
            <a:r>
              <a:rPr lang="ro-RO" sz="1500" dirty="0" err="1">
                <a:solidFill>
                  <a:schemeClr val="accent1">
                    <a:lumMod val="20000"/>
                    <a:lumOff val="80000"/>
                  </a:schemeClr>
                </a:solidFill>
              </a:rPr>
              <a:t>header</a:t>
            </a:r>
            <a:r>
              <a:rPr lang="ro-RO" sz="1500" dirty="0">
                <a:solidFill>
                  <a:schemeClr val="accent1">
                    <a:lumMod val="20000"/>
                    <a:lumOff val="80000"/>
                  </a:schemeClr>
                </a:solidFill>
              </a:rPr>
              <a:t>”. Apoi definim o funcție „</a:t>
            </a:r>
            <a:r>
              <a:rPr lang="ro-RO" sz="1500" dirty="0" err="1">
                <a:solidFill>
                  <a:schemeClr val="accent1">
                    <a:lumMod val="20000"/>
                    <a:lumOff val="80000"/>
                  </a:schemeClr>
                </a:solidFill>
              </a:rPr>
              <a:t>onscroll</a:t>
            </a:r>
            <a:r>
              <a:rPr lang="ro-RO" sz="1500" dirty="0">
                <a:solidFill>
                  <a:schemeClr val="accent1">
                    <a:lumMod val="20000"/>
                    <a:lumOff val="80000"/>
                  </a:schemeClr>
                </a:solidFill>
              </a:rPr>
              <a:t>” pe obiectul „</a:t>
            </a:r>
            <a:r>
              <a:rPr lang="ro-RO" sz="1500" dirty="0" err="1">
                <a:solidFill>
                  <a:schemeClr val="accent1">
                    <a:lumMod val="20000"/>
                    <a:lumOff val="80000"/>
                  </a:schemeClr>
                </a:solidFill>
              </a:rPr>
              <a:t>window</a:t>
            </a:r>
            <a:r>
              <a:rPr lang="ro-RO" sz="1500" dirty="0">
                <a:solidFill>
                  <a:schemeClr val="accent1">
                    <a:lumMod val="20000"/>
                    <a:lumOff val="80000"/>
                  </a:schemeClr>
                </a:solidFill>
              </a:rPr>
              <a:t>”, care verifică derularea pe verticală (</a:t>
            </a:r>
            <a:r>
              <a:rPr lang="ro-RO" sz="1500" dirty="0" err="1">
                <a:solidFill>
                  <a:schemeClr val="accent1">
                    <a:lumMod val="20000"/>
                    <a:lumOff val="80000"/>
                  </a:schemeClr>
                </a:solidFill>
              </a:rPr>
              <a:t>scroll</a:t>
            </a:r>
            <a:r>
              <a:rPr lang="ro-RO" sz="1500" dirty="0">
                <a:solidFill>
                  <a:schemeClr val="accent1">
                    <a:lumMod val="20000"/>
                    <a:lumOff val="80000"/>
                  </a:schemeClr>
                </a:solidFill>
              </a:rPr>
              <a:t>) a paginii, iar la un </a:t>
            </a:r>
            <a:r>
              <a:rPr lang="ro-RO" sz="1500" dirty="0" err="1">
                <a:solidFill>
                  <a:schemeClr val="accent1">
                    <a:lumMod val="20000"/>
                    <a:lumOff val="80000"/>
                  </a:schemeClr>
                </a:solidFill>
              </a:rPr>
              <a:t>scroll</a:t>
            </a:r>
            <a:r>
              <a:rPr lang="ro-RO" sz="1500" dirty="0">
                <a:solidFill>
                  <a:schemeClr val="accent1">
                    <a:lumMod val="20000"/>
                    <a:lumOff val="80000"/>
                  </a:schemeClr>
                </a:solidFill>
              </a:rPr>
              <a:t> în jos de minim 100 de pixeli, clasa „</a:t>
            </a:r>
            <a:r>
              <a:rPr lang="ro-RO" sz="1500" dirty="0" err="1">
                <a:solidFill>
                  <a:schemeClr val="accent1">
                    <a:lumMod val="20000"/>
                    <a:lumOff val="80000"/>
                  </a:schemeClr>
                </a:solidFill>
              </a:rPr>
              <a:t>navbarDark</a:t>
            </a:r>
            <a:r>
              <a:rPr lang="ro-RO" sz="1500" dirty="0">
                <a:solidFill>
                  <a:schemeClr val="accent1">
                    <a:lumMod val="20000"/>
                    <a:lumOff val="80000"/>
                  </a:schemeClr>
                </a:solidFill>
              </a:rPr>
              <a:t>” este adăugată elementului </a:t>
            </a:r>
            <a:r>
              <a:rPr lang="ro-RO" sz="1500" dirty="0" err="1">
                <a:solidFill>
                  <a:schemeClr val="accent1">
                    <a:lumMod val="20000"/>
                    <a:lumOff val="80000"/>
                  </a:schemeClr>
                </a:solidFill>
              </a:rPr>
              <a:t>navbar</a:t>
            </a:r>
            <a:r>
              <a:rPr lang="ro-RO" sz="1500" dirty="0">
                <a:solidFill>
                  <a:schemeClr val="accent1">
                    <a:lumMod val="20000"/>
                    <a:lumOff val="80000"/>
                  </a:schemeClr>
                </a:solidFill>
              </a:rPr>
              <a:t> (linia 7) și ulterior se aplică stilizarea CSS (linia 3 din fișierul style.css).</a:t>
            </a:r>
          </a:p>
        </p:txBody>
      </p:sp>
      <p:pic>
        <p:nvPicPr>
          <p:cNvPr id="6" name="Picture 5">
            <a:extLst>
              <a:ext uri="{FF2B5EF4-FFF2-40B4-BE49-F238E27FC236}">
                <a16:creationId xmlns:a16="http://schemas.microsoft.com/office/drawing/2014/main" id="{EE3F44AE-8CE6-E90D-18D5-220F4FA958A2}"/>
              </a:ext>
            </a:extLst>
          </p:cNvPr>
          <p:cNvPicPr>
            <a:picLocks noChangeAspect="1"/>
          </p:cNvPicPr>
          <p:nvPr/>
        </p:nvPicPr>
        <p:blipFill rotWithShape="1">
          <a:blip r:embed="rId4"/>
          <a:srcRect l="29999" t="-1" r="27673" b="51353"/>
          <a:stretch/>
        </p:blipFill>
        <p:spPr bwMode="auto">
          <a:xfrm>
            <a:off x="807143" y="1497896"/>
            <a:ext cx="6166659" cy="43137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285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puncte luminoase">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D44BCB7C-A6FC-4118-9027-468ECFDE6455}"/>
              </a:ext>
            </a:extLst>
          </p:cNvPr>
          <p:cNvSpPr>
            <a:spLocks noGrp="1"/>
          </p:cNvSpPr>
          <p:nvPr>
            <p:ph type="ctrTitle"/>
          </p:nvPr>
        </p:nvSpPr>
        <p:spPr>
          <a:xfrm>
            <a:off x="3614245" y="2732557"/>
            <a:ext cx="4963510" cy="1392887"/>
          </a:xfrm>
        </p:spPr>
        <p:txBody>
          <a:bodyPr rtlCol="0" anchor="ctr">
            <a:normAutofit/>
          </a:bodyPr>
          <a:lstStyle/>
          <a:p>
            <a:pPr algn="ctr" rtl="0"/>
            <a:r>
              <a:rPr lang="ro-RO" b="1" dirty="0"/>
              <a:t>Vă  mulțumesc!</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en-US" b="1" dirty="0"/>
              <a:t>HTML</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0" y="1580223"/>
            <a:ext cx="10131425" cy="4518733"/>
          </a:xfrm>
        </p:spPr>
        <p:txBody>
          <a:bodyPr rtlCol="0" anchor="t">
            <a:normAutofit fontScale="92500"/>
          </a:bodyPr>
          <a:lstStyle/>
          <a:p>
            <a:pPr rtl="0">
              <a:lnSpc>
                <a:spcPct val="150000"/>
              </a:lnSpc>
              <a:spcAft>
                <a:spcPts val="0"/>
              </a:spcAft>
            </a:pPr>
            <a:r>
              <a:rPr lang="ro-RO" b="1" u="sng" dirty="0" err="1">
                <a:solidFill>
                  <a:schemeClr val="accent1">
                    <a:lumMod val="20000"/>
                    <a:lumOff val="80000"/>
                  </a:schemeClr>
                </a:solidFill>
              </a:rPr>
              <a:t>Tag</a:t>
            </a:r>
            <a:r>
              <a:rPr lang="ro-RO" dirty="0">
                <a:solidFill>
                  <a:schemeClr val="accent1">
                    <a:lumMod val="20000"/>
                    <a:lumOff val="80000"/>
                  </a:schemeClr>
                </a:solidFill>
              </a:rPr>
              <a:t>-urile sunt marcaje ce conțin simboluri sau cuvinte predefinite, pe care limbajul HTML le </a:t>
            </a:r>
            <a:r>
              <a:rPr lang="ro-RO" dirty="0" err="1">
                <a:solidFill>
                  <a:schemeClr val="accent1">
                    <a:lumMod val="20000"/>
                    <a:lumOff val="80000"/>
                  </a:schemeClr>
                </a:solidFill>
              </a:rPr>
              <a:t>foloseşte</a:t>
            </a:r>
            <a:r>
              <a:rPr lang="ro-RO" dirty="0">
                <a:solidFill>
                  <a:schemeClr val="accent1">
                    <a:lumMod val="20000"/>
                    <a:lumOff val="80000"/>
                  </a:schemeClr>
                </a:solidFill>
              </a:rPr>
              <a:t>, pentru a transmite browser-ului cum să </a:t>
            </a:r>
            <a:r>
              <a:rPr lang="ro-RO" dirty="0" err="1">
                <a:solidFill>
                  <a:schemeClr val="accent1">
                    <a:lumMod val="20000"/>
                    <a:lumOff val="80000"/>
                  </a:schemeClr>
                </a:solidFill>
              </a:rPr>
              <a:t>afişeze</a:t>
            </a:r>
            <a:r>
              <a:rPr lang="ro-RO" dirty="0">
                <a:solidFill>
                  <a:schemeClr val="accent1">
                    <a:lumMod val="20000"/>
                    <a:lumOff val="80000"/>
                  </a:schemeClr>
                </a:solidFill>
              </a:rPr>
              <a:t> </a:t>
            </a:r>
            <a:r>
              <a:rPr lang="ro-RO" dirty="0" err="1">
                <a:solidFill>
                  <a:schemeClr val="accent1">
                    <a:lumMod val="20000"/>
                    <a:lumOff val="80000"/>
                  </a:schemeClr>
                </a:solidFill>
              </a:rPr>
              <a:t>conţinutul</a:t>
            </a:r>
            <a:r>
              <a:rPr lang="ro-RO" dirty="0">
                <a:solidFill>
                  <a:schemeClr val="accent1">
                    <a:lumMod val="20000"/>
                    <a:lumOff val="80000"/>
                  </a:schemeClr>
                </a:solidFill>
              </a:rPr>
              <a:t> paginii web. Sunt încadrate de parantezele unghiulare „&lt;” și „&gt;”</a:t>
            </a:r>
            <a:r>
              <a:rPr lang="en-US" dirty="0">
                <a:solidFill>
                  <a:schemeClr val="accent1">
                    <a:lumMod val="20000"/>
                    <a:lumOff val="80000"/>
                  </a:schemeClr>
                </a:solidFill>
              </a:rPr>
              <a:t>,</a:t>
            </a:r>
            <a:r>
              <a:rPr lang="ro-RO" dirty="0">
                <a:solidFill>
                  <a:schemeClr val="accent1">
                    <a:lumMod val="20000"/>
                    <a:lumOff val="80000"/>
                  </a:schemeClr>
                </a:solidFill>
              </a:rPr>
              <a:t> între care scriem numele specific al </a:t>
            </a:r>
            <a:r>
              <a:rPr lang="ro-RO" dirty="0" err="1">
                <a:solidFill>
                  <a:schemeClr val="accent1">
                    <a:lumMod val="20000"/>
                    <a:lumOff val="80000"/>
                  </a:schemeClr>
                </a:solidFill>
              </a:rPr>
              <a:t>tag</a:t>
            </a:r>
            <a:r>
              <a:rPr lang="ro-RO" dirty="0">
                <a:solidFill>
                  <a:schemeClr val="accent1">
                    <a:lumMod val="20000"/>
                    <a:lumOff val="80000"/>
                  </a:schemeClr>
                </a:solidFill>
              </a:rPr>
              <a:t>-ului</a:t>
            </a:r>
            <a:r>
              <a:rPr lang="en-US" dirty="0">
                <a:solidFill>
                  <a:schemeClr val="accent1">
                    <a:lumMod val="20000"/>
                    <a:lumOff val="80000"/>
                  </a:schemeClr>
                </a:solidFill>
              </a:rPr>
              <a:t>.</a:t>
            </a:r>
            <a:r>
              <a:rPr lang="ro-RO" dirty="0">
                <a:solidFill>
                  <a:schemeClr val="accent1">
                    <a:lumMod val="20000"/>
                    <a:lumOff val="80000"/>
                  </a:schemeClr>
                </a:solidFill>
              </a:rPr>
              <a:t> </a:t>
            </a:r>
            <a:r>
              <a:rPr lang="ro-RO" dirty="0" err="1">
                <a:solidFill>
                  <a:schemeClr val="accent1">
                    <a:lumMod val="20000"/>
                    <a:lumOff val="80000"/>
                  </a:schemeClr>
                </a:solidFill>
              </a:rPr>
              <a:t>Tag-ul</a:t>
            </a:r>
            <a:r>
              <a:rPr lang="ro-RO" dirty="0">
                <a:solidFill>
                  <a:schemeClr val="accent1">
                    <a:lumMod val="20000"/>
                    <a:lumOff val="80000"/>
                  </a:schemeClr>
                </a:solidFill>
              </a:rPr>
              <a:t> arată începutul </a:t>
            </a:r>
            <a:r>
              <a:rPr lang="en-US" dirty="0">
                <a:solidFill>
                  <a:schemeClr val="accent1">
                    <a:lumMod val="20000"/>
                    <a:lumOff val="80000"/>
                  </a:schemeClr>
                </a:solidFill>
              </a:rPr>
              <a:t>&lt;p&gt; </a:t>
            </a:r>
            <a:r>
              <a:rPr lang="ro-RO" dirty="0">
                <a:solidFill>
                  <a:schemeClr val="accent1">
                    <a:lumMod val="20000"/>
                    <a:lumOff val="80000"/>
                  </a:schemeClr>
                </a:solidFill>
              </a:rPr>
              <a:t>sau sfârșitul</a:t>
            </a:r>
            <a:r>
              <a:rPr lang="en-US" dirty="0">
                <a:solidFill>
                  <a:schemeClr val="accent1">
                    <a:lumMod val="20000"/>
                    <a:lumOff val="80000"/>
                  </a:schemeClr>
                </a:solidFill>
              </a:rPr>
              <a:t> &lt;/p&gt; </a:t>
            </a:r>
            <a:r>
              <a:rPr lang="ro-RO" dirty="0">
                <a:solidFill>
                  <a:schemeClr val="accent1">
                    <a:lumMod val="20000"/>
                    <a:lumOff val="80000"/>
                  </a:schemeClr>
                </a:solidFill>
              </a:rPr>
              <a:t>unui element HTML</a:t>
            </a:r>
            <a:r>
              <a:rPr lang="en-US" dirty="0">
                <a:solidFill>
                  <a:schemeClr val="accent1">
                    <a:lumMod val="20000"/>
                    <a:lumOff val="80000"/>
                  </a:schemeClr>
                </a:solidFill>
              </a:rPr>
              <a:t> (p - </a:t>
            </a:r>
            <a:r>
              <a:rPr lang="en-US" dirty="0" err="1">
                <a:solidFill>
                  <a:schemeClr val="accent1">
                    <a:lumMod val="20000"/>
                    <a:lumOff val="80000"/>
                  </a:schemeClr>
                </a:solidFill>
              </a:rPr>
              <a:t>paragra</a:t>
            </a:r>
            <a:r>
              <a:rPr lang="ro-RO" dirty="0">
                <a:solidFill>
                  <a:schemeClr val="accent1">
                    <a:lumMod val="20000"/>
                    <a:lumOff val="80000"/>
                  </a:schemeClr>
                </a:solidFill>
              </a:rPr>
              <a:t>f</a:t>
            </a:r>
            <a:r>
              <a:rPr lang="en-US" dirty="0">
                <a:solidFill>
                  <a:schemeClr val="accent1">
                    <a:lumMod val="20000"/>
                    <a:lumOff val="80000"/>
                  </a:schemeClr>
                </a:solidFill>
              </a:rPr>
              <a:t>, </a:t>
            </a:r>
            <a:r>
              <a:rPr lang="ro-RO" dirty="0">
                <a:solidFill>
                  <a:schemeClr val="accent1">
                    <a:lumMod val="20000"/>
                    <a:lumOff val="80000"/>
                  </a:schemeClr>
                </a:solidFill>
              </a:rPr>
              <a:t>î</a:t>
            </a:r>
            <a:r>
              <a:rPr lang="en-US" dirty="0">
                <a:solidFill>
                  <a:schemeClr val="accent1">
                    <a:lumMod val="20000"/>
                    <a:lumOff val="80000"/>
                  </a:schemeClr>
                </a:solidFill>
              </a:rPr>
              <a:t>n </a:t>
            </a:r>
            <a:r>
              <a:rPr lang="en-US" dirty="0" err="1">
                <a:solidFill>
                  <a:schemeClr val="accent1">
                    <a:lumMod val="20000"/>
                    <a:lumOff val="80000"/>
                  </a:schemeClr>
                </a:solidFill>
              </a:rPr>
              <a:t>cazul</a:t>
            </a:r>
            <a:r>
              <a:rPr lang="en-US" dirty="0">
                <a:solidFill>
                  <a:schemeClr val="accent1">
                    <a:lumMod val="20000"/>
                    <a:lumOff val="80000"/>
                  </a:schemeClr>
                </a:solidFill>
              </a:rPr>
              <a:t> de fa</a:t>
            </a:r>
            <a:r>
              <a:rPr lang="ro-RO" dirty="0" err="1">
                <a:solidFill>
                  <a:schemeClr val="accent1">
                    <a:lumMod val="20000"/>
                    <a:lumOff val="80000"/>
                  </a:schemeClr>
                </a:solidFill>
              </a:rPr>
              <a:t>ță</a:t>
            </a:r>
            <a:r>
              <a:rPr lang="ro-RO" dirty="0">
                <a:solidFill>
                  <a:schemeClr val="accent1">
                    <a:lumMod val="20000"/>
                    <a:lumOff val="80000"/>
                  </a:schemeClr>
                </a:solidFill>
              </a:rPr>
              <a:t>).</a:t>
            </a:r>
          </a:p>
          <a:p>
            <a:pPr rtl="0">
              <a:lnSpc>
                <a:spcPct val="150000"/>
              </a:lnSpc>
              <a:spcAft>
                <a:spcPts val="0"/>
              </a:spcAft>
            </a:pPr>
            <a:r>
              <a:rPr lang="ro-RO" b="1" u="sng" dirty="0" err="1">
                <a:solidFill>
                  <a:schemeClr val="accent1">
                    <a:lumMod val="20000"/>
                    <a:lumOff val="80000"/>
                  </a:schemeClr>
                </a:solidFill>
              </a:rPr>
              <a:t>Head</a:t>
            </a:r>
            <a:r>
              <a:rPr lang="ro-RO" dirty="0">
                <a:solidFill>
                  <a:schemeClr val="accent1">
                    <a:lumMod val="20000"/>
                    <a:lumOff val="80000"/>
                  </a:schemeClr>
                </a:solidFill>
              </a:rPr>
              <a:t>—</a:t>
            </a:r>
            <a:r>
              <a:rPr lang="ro-RO" dirty="0" err="1">
                <a:solidFill>
                  <a:schemeClr val="accent1">
                    <a:lumMod val="20000"/>
                    <a:lumOff val="80000"/>
                  </a:schemeClr>
                </a:solidFill>
              </a:rPr>
              <a:t>ul</a:t>
            </a:r>
            <a:r>
              <a:rPr lang="ro-RO" dirty="0">
                <a:solidFill>
                  <a:schemeClr val="accent1">
                    <a:lumMod val="20000"/>
                    <a:lumOff val="80000"/>
                  </a:schemeClr>
                </a:solidFill>
              </a:rPr>
              <a:t> </a:t>
            </a:r>
            <a:r>
              <a:rPr lang="en-US" dirty="0">
                <a:solidFill>
                  <a:schemeClr val="accent1">
                    <a:lumMod val="20000"/>
                    <a:lumOff val="80000"/>
                  </a:schemeClr>
                </a:solidFill>
              </a:rPr>
              <a:t>&lt;head&gt; </a:t>
            </a:r>
            <a:r>
              <a:rPr lang="ro-RO" dirty="0">
                <a:solidFill>
                  <a:schemeClr val="accent1">
                    <a:lumMod val="20000"/>
                    <a:lumOff val="80000"/>
                  </a:schemeClr>
                </a:solidFill>
              </a:rPr>
              <a:t>este un element care nu adaugă nimic conținutului paginii, dar oferă diverse informații despre pagină. În interiorul său apar elemente prin care transmitem browser-ului: titlul paginii &lt;</a:t>
            </a:r>
            <a:r>
              <a:rPr lang="ro-RO" dirty="0" err="1">
                <a:solidFill>
                  <a:schemeClr val="accent1">
                    <a:lumMod val="20000"/>
                    <a:lumOff val="80000"/>
                  </a:schemeClr>
                </a:solidFill>
              </a:rPr>
              <a:t>title</a:t>
            </a:r>
            <a:r>
              <a:rPr lang="ro-RO" dirty="0">
                <a:solidFill>
                  <a:schemeClr val="accent1">
                    <a:lumMod val="20000"/>
                    <a:lumOff val="80000"/>
                  </a:schemeClr>
                </a:solidFill>
              </a:rPr>
              <a:t>&gt;, calea către </a:t>
            </a:r>
            <a:r>
              <a:rPr lang="ro-RO" dirty="0" err="1">
                <a:solidFill>
                  <a:schemeClr val="accent1">
                    <a:lumMod val="20000"/>
                    <a:lumOff val="80000"/>
                  </a:schemeClr>
                </a:solidFill>
              </a:rPr>
              <a:t>fisierele</a:t>
            </a:r>
            <a:r>
              <a:rPr lang="ro-RO" dirty="0">
                <a:solidFill>
                  <a:schemeClr val="accent1">
                    <a:lumMod val="20000"/>
                    <a:lumOff val="80000"/>
                  </a:schemeClr>
                </a:solidFill>
              </a:rPr>
              <a:t> CSS sau </a:t>
            </a:r>
            <a:r>
              <a:rPr lang="ro-RO" dirty="0" err="1">
                <a:solidFill>
                  <a:schemeClr val="accent1">
                    <a:lumMod val="20000"/>
                    <a:lumOff val="80000"/>
                  </a:schemeClr>
                </a:solidFill>
              </a:rPr>
              <a:t>framework</a:t>
            </a:r>
            <a:r>
              <a:rPr lang="ro-RO" dirty="0">
                <a:solidFill>
                  <a:schemeClr val="accent1">
                    <a:lumMod val="20000"/>
                    <a:lumOff val="80000"/>
                  </a:schemeClr>
                </a:solidFill>
              </a:rPr>
              <a:t>-urile utilizate (ex. </a:t>
            </a:r>
            <a:r>
              <a:rPr lang="ro-RO" dirty="0" err="1">
                <a:solidFill>
                  <a:schemeClr val="accent1">
                    <a:lumMod val="20000"/>
                    <a:lumOff val="80000"/>
                  </a:schemeClr>
                </a:solidFill>
              </a:rPr>
              <a:t>Bootstrap</a:t>
            </a:r>
            <a:r>
              <a:rPr lang="ro-RO" dirty="0">
                <a:solidFill>
                  <a:schemeClr val="accent1">
                    <a:lumMod val="20000"/>
                    <a:lumOff val="80000"/>
                  </a:schemeClr>
                </a:solidFill>
              </a:rPr>
              <a:t>), anumite librării (ex. Font </a:t>
            </a:r>
            <a:r>
              <a:rPr lang="ro-RO" dirty="0" err="1">
                <a:solidFill>
                  <a:schemeClr val="accent1">
                    <a:lumMod val="20000"/>
                    <a:lumOff val="80000"/>
                  </a:schemeClr>
                </a:solidFill>
              </a:rPr>
              <a:t>Awesome</a:t>
            </a:r>
            <a:r>
              <a:rPr lang="ro-RO" dirty="0">
                <a:solidFill>
                  <a:schemeClr val="accent1">
                    <a:lumMod val="20000"/>
                    <a:lumOff val="80000"/>
                  </a:schemeClr>
                </a:solidFill>
              </a:rPr>
              <a:t>), cum ar trebui citit documentul de browser (</a:t>
            </a:r>
            <a:r>
              <a:rPr lang="ro-RO" dirty="0" err="1">
                <a:solidFill>
                  <a:schemeClr val="accent1">
                    <a:lumMod val="20000"/>
                    <a:lumOff val="80000"/>
                  </a:schemeClr>
                </a:solidFill>
              </a:rPr>
              <a:t>char</a:t>
            </a:r>
            <a:r>
              <a:rPr lang="ro-RO" dirty="0">
                <a:solidFill>
                  <a:schemeClr val="accent1">
                    <a:lumMod val="20000"/>
                    <a:lumOff val="80000"/>
                  </a:schemeClr>
                </a:solidFill>
              </a:rPr>
              <a:t> set) sau o descriere a conținutului paginii &lt;meta&gt;, </a:t>
            </a:r>
            <a:r>
              <a:rPr lang="ro-RO" dirty="0" err="1">
                <a:solidFill>
                  <a:schemeClr val="accent1">
                    <a:lumMod val="20000"/>
                    <a:lumOff val="80000"/>
                  </a:schemeClr>
                </a:solidFill>
              </a:rPr>
              <a:t>dpv</a:t>
            </a:r>
            <a:r>
              <a:rPr lang="ro-RO" dirty="0">
                <a:solidFill>
                  <a:schemeClr val="accent1">
                    <a:lumMod val="20000"/>
                    <a:lumOff val="80000"/>
                  </a:schemeClr>
                </a:solidFill>
              </a:rPr>
              <a:t> SEO.</a:t>
            </a:r>
          </a:p>
          <a:p>
            <a:pPr rtl="0">
              <a:lnSpc>
                <a:spcPct val="150000"/>
              </a:lnSpc>
              <a:spcAft>
                <a:spcPts val="0"/>
              </a:spcAft>
            </a:pPr>
            <a:r>
              <a:rPr lang="ro-RO" b="1" u="sng" dirty="0">
                <a:solidFill>
                  <a:schemeClr val="accent1">
                    <a:lumMod val="20000"/>
                    <a:lumOff val="80000"/>
                  </a:schemeClr>
                </a:solidFill>
              </a:rPr>
              <a:t>Body</a:t>
            </a:r>
            <a:r>
              <a:rPr lang="ro-RO" dirty="0">
                <a:solidFill>
                  <a:schemeClr val="accent1">
                    <a:lumMod val="20000"/>
                    <a:lumOff val="80000"/>
                  </a:schemeClr>
                </a:solidFill>
              </a:rPr>
              <a:t>-</a:t>
            </a:r>
            <a:r>
              <a:rPr lang="ro-RO" dirty="0" err="1">
                <a:solidFill>
                  <a:schemeClr val="accent1">
                    <a:lumMod val="20000"/>
                    <a:lumOff val="80000"/>
                  </a:schemeClr>
                </a:solidFill>
              </a:rPr>
              <a:t>ul</a:t>
            </a:r>
            <a:r>
              <a:rPr lang="ro-RO" dirty="0">
                <a:solidFill>
                  <a:schemeClr val="accent1">
                    <a:lumMod val="20000"/>
                    <a:lumOff val="80000"/>
                  </a:schemeClr>
                </a:solidFill>
              </a:rPr>
              <a:t> </a:t>
            </a:r>
            <a:r>
              <a:rPr lang="en-US" dirty="0">
                <a:solidFill>
                  <a:schemeClr val="accent1">
                    <a:lumMod val="20000"/>
                    <a:lumOff val="80000"/>
                  </a:schemeClr>
                </a:solidFill>
              </a:rPr>
              <a:t>&lt;body&gt; </a:t>
            </a:r>
            <a:r>
              <a:rPr lang="ro-RO" dirty="0">
                <a:solidFill>
                  <a:schemeClr val="accent1">
                    <a:lumMod val="20000"/>
                    <a:lumOff val="80000"/>
                  </a:schemeClr>
                </a:solidFill>
              </a:rPr>
              <a:t>este elementul în interiorul căruia este cuprins tot conținutul paginii. Împreună cu &lt;</a:t>
            </a:r>
            <a:r>
              <a:rPr lang="ro-RO" dirty="0" err="1">
                <a:solidFill>
                  <a:schemeClr val="accent1">
                    <a:lumMod val="20000"/>
                    <a:lumOff val="80000"/>
                  </a:schemeClr>
                </a:solidFill>
              </a:rPr>
              <a:t>head</a:t>
            </a:r>
            <a:r>
              <a:rPr lang="ro-RO" dirty="0">
                <a:solidFill>
                  <a:schemeClr val="accent1">
                    <a:lumMod val="20000"/>
                    <a:lumOff val="80000"/>
                  </a:schemeClr>
                </a:solidFill>
              </a:rPr>
              <a:t>&gt;, este al 2</a:t>
            </a:r>
            <a:r>
              <a:rPr lang="en-US" dirty="0">
                <a:solidFill>
                  <a:schemeClr val="accent1">
                    <a:lumMod val="20000"/>
                    <a:lumOff val="80000"/>
                  </a:schemeClr>
                </a:solidFill>
              </a:rPr>
              <a:t>-</a:t>
            </a:r>
            <a:r>
              <a:rPr lang="ro-RO" dirty="0">
                <a:solidFill>
                  <a:schemeClr val="accent1">
                    <a:lumMod val="20000"/>
                    <a:lumOff val="80000"/>
                  </a:schemeClr>
                </a:solidFill>
              </a:rPr>
              <a:t>lea copil al elementului &lt;</a:t>
            </a:r>
            <a:r>
              <a:rPr lang="ro-RO" dirty="0" err="1">
                <a:solidFill>
                  <a:schemeClr val="accent1">
                    <a:lumMod val="20000"/>
                    <a:lumOff val="80000"/>
                  </a:schemeClr>
                </a:solidFill>
              </a:rPr>
              <a:t>html</a:t>
            </a:r>
            <a:r>
              <a:rPr lang="ro-RO" dirty="0">
                <a:solidFill>
                  <a:schemeClr val="accent1">
                    <a:lumMod val="20000"/>
                    <a:lumOff val="80000"/>
                  </a:schemeClr>
                </a:solidFill>
              </a:rPr>
              <a:t>&gt;, care este elementul principal al paginii. În &lt;body&gt; vom pune absolut toate elementele care dorim să fie afișate de către browser.</a:t>
            </a:r>
          </a:p>
        </p:txBody>
      </p:sp>
    </p:spTree>
    <p:extLst>
      <p:ext uri="{BB962C8B-B14F-4D97-AF65-F5344CB8AC3E}">
        <p14:creationId xmlns:p14="http://schemas.microsoft.com/office/powerpoint/2010/main" val="372880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ro-RO" b="1" dirty="0" err="1"/>
              <a:t>css</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0" y="1589101"/>
            <a:ext cx="10131425" cy="4820574"/>
          </a:xfrm>
        </p:spPr>
        <p:txBody>
          <a:bodyPr rtlCol="0" anchor="t">
            <a:normAutofit/>
          </a:bodyPr>
          <a:lstStyle/>
          <a:p>
            <a:pPr rtl="0">
              <a:lnSpc>
                <a:spcPct val="150000"/>
              </a:lnSpc>
              <a:spcAft>
                <a:spcPts val="0"/>
              </a:spcAft>
            </a:pPr>
            <a:r>
              <a:rPr lang="ro-RO" sz="1700" b="1" u="sng" dirty="0">
                <a:solidFill>
                  <a:schemeClr val="accent1">
                    <a:lumMod val="20000"/>
                    <a:lumOff val="80000"/>
                  </a:schemeClr>
                </a:solidFill>
              </a:rPr>
              <a:t>Specificitatea</a:t>
            </a:r>
            <a:r>
              <a:rPr lang="ro-RO" sz="1700" dirty="0">
                <a:solidFill>
                  <a:schemeClr val="accent1">
                    <a:lumMod val="20000"/>
                    <a:lumOff val="80000"/>
                  </a:schemeClr>
                </a:solidFill>
              </a:rPr>
              <a:t> este un scor/rang, care decide ce declarație de stil trebuie utilizată pentru un element. Cu cât o regulă dispune de mai mulți selectori HTML, de clasă și de </a:t>
            </a:r>
            <a:r>
              <a:rPr lang="ro-RO" sz="1700" dirty="0" err="1">
                <a:solidFill>
                  <a:schemeClr val="accent1">
                    <a:lumMod val="20000"/>
                    <a:lumOff val="80000"/>
                  </a:schemeClr>
                </a:solidFill>
              </a:rPr>
              <a:t>id</a:t>
            </a:r>
            <a:r>
              <a:rPr lang="ro-RO" sz="1700" dirty="0">
                <a:solidFill>
                  <a:schemeClr val="accent1">
                    <a:lumMod val="20000"/>
                    <a:lumOff val="80000"/>
                  </a:schemeClr>
                </a:solidFill>
              </a:rPr>
              <a:t>, cu atât scorul ei crește</a:t>
            </a:r>
            <a:r>
              <a:rPr lang="en-150" sz="1700" dirty="0">
                <a:solidFill>
                  <a:schemeClr val="accent1">
                    <a:lumMod val="20000"/>
                    <a:lumOff val="80000"/>
                  </a:schemeClr>
                </a:solidFill>
              </a:rPr>
              <a:t>.</a:t>
            </a:r>
            <a:r>
              <a:rPr lang="ro-RO" sz="1700" dirty="0">
                <a:solidFill>
                  <a:schemeClr val="accent1">
                    <a:lumMod val="20000"/>
                    <a:lumOff val="80000"/>
                  </a:schemeClr>
                </a:solidFill>
              </a:rPr>
              <a:t> În caz</a:t>
            </a:r>
            <a:r>
              <a:rPr lang="en-150" sz="1700" dirty="0" err="1">
                <a:solidFill>
                  <a:schemeClr val="accent1">
                    <a:lumMod val="20000"/>
                    <a:lumOff val="80000"/>
                  </a:schemeClr>
                </a:solidFill>
              </a:rPr>
              <a:t>ul</a:t>
            </a:r>
            <a:r>
              <a:rPr lang="ro-RO" sz="1700" dirty="0">
                <a:solidFill>
                  <a:schemeClr val="accent1">
                    <a:lumMod val="20000"/>
                    <a:lumOff val="80000"/>
                  </a:schemeClr>
                </a:solidFill>
              </a:rPr>
              <a:t> </a:t>
            </a:r>
            <a:r>
              <a:rPr lang="en-150" sz="1700" dirty="0" err="1">
                <a:solidFill>
                  <a:schemeClr val="accent1">
                    <a:lumMod val="20000"/>
                    <a:lumOff val="80000"/>
                  </a:schemeClr>
                </a:solidFill>
              </a:rPr>
              <a:t>unui</a:t>
            </a:r>
            <a:r>
              <a:rPr lang="en-150" sz="1700" dirty="0">
                <a:solidFill>
                  <a:schemeClr val="accent1">
                    <a:lumMod val="20000"/>
                    <a:lumOff val="80000"/>
                  </a:schemeClr>
                </a:solidFill>
              </a:rPr>
              <a:t> </a:t>
            </a:r>
            <a:r>
              <a:rPr lang="ro-RO" sz="1700" dirty="0">
                <a:solidFill>
                  <a:schemeClr val="accent1">
                    <a:lumMod val="20000"/>
                    <a:lumOff val="80000"/>
                  </a:schemeClr>
                </a:solidFill>
              </a:rPr>
              <a:t>conflict</a:t>
            </a:r>
            <a:r>
              <a:rPr lang="en-150" sz="1700" dirty="0">
                <a:solidFill>
                  <a:schemeClr val="accent1">
                    <a:lumMod val="20000"/>
                    <a:lumOff val="80000"/>
                  </a:schemeClr>
                </a:solidFill>
              </a:rPr>
              <a:t> </a:t>
            </a:r>
            <a:r>
              <a:rPr lang="ro-RO" sz="1700" dirty="0">
                <a:solidFill>
                  <a:schemeClr val="accent1">
                    <a:lumMod val="20000"/>
                    <a:lumOff val="80000"/>
                  </a:schemeClr>
                </a:solidFill>
              </a:rPr>
              <a:t>între reguli, regula cu scorul cel mai mare se va aplica elementului.</a:t>
            </a:r>
          </a:p>
          <a:p>
            <a:pPr lvl="1">
              <a:lnSpc>
                <a:spcPct val="150000"/>
              </a:lnSpc>
              <a:spcAft>
                <a:spcPts val="0"/>
              </a:spcAft>
            </a:pPr>
            <a:r>
              <a:rPr lang="ro-RO" sz="1700" dirty="0" err="1">
                <a:solidFill>
                  <a:schemeClr val="accent1">
                    <a:lumMod val="20000"/>
                    <a:lumOff val="80000"/>
                  </a:schemeClr>
                </a:solidFill>
              </a:rPr>
              <a:t>Id-urile</a:t>
            </a:r>
            <a:r>
              <a:rPr lang="ro-RO" sz="1700" dirty="0">
                <a:solidFill>
                  <a:schemeClr val="accent1">
                    <a:lumMod val="20000"/>
                    <a:lumOff val="80000"/>
                  </a:schemeClr>
                </a:solidFill>
              </a:rPr>
              <a:t> au valoarea 100</a:t>
            </a:r>
          </a:p>
          <a:p>
            <a:pPr lvl="1">
              <a:lnSpc>
                <a:spcPct val="150000"/>
              </a:lnSpc>
              <a:spcAft>
                <a:spcPts val="0"/>
              </a:spcAft>
            </a:pPr>
            <a:r>
              <a:rPr lang="ro-RO" sz="1700" dirty="0">
                <a:solidFill>
                  <a:schemeClr val="accent1">
                    <a:lumMod val="20000"/>
                    <a:lumOff val="80000"/>
                  </a:schemeClr>
                </a:solidFill>
              </a:rPr>
              <a:t>Clasele au valoarea 10</a:t>
            </a:r>
          </a:p>
          <a:p>
            <a:pPr lvl="1">
              <a:lnSpc>
                <a:spcPct val="150000"/>
              </a:lnSpc>
              <a:spcAft>
                <a:spcPts val="0"/>
              </a:spcAft>
            </a:pPr>
            <a:r>
              <a:rPr lang="ro-RO" sz="1700" dirty="0">
                <a:solidFill>
                  <a:schemeClr val="accent1">
                    <a:lumMod val="20000"/>
                    <a:lumOff val="80000"/>
                  </a:schemeClr>
                </a:solidFill>
              </a:rPr>
              <a:t>Selectorii HTML au valoarea 1.</a:t>
            </a:r>
          </a:p>
          <a:p>
            <a:pPr rtl="0">
              <a:lnSpc>
                <a:spcPct val="150000"/>
              </a:lnSpc>
              <a:spcAft>
                <a:spcPts val="0"/>
              </a:spcAft>
            </a:pPr>
            <a:r>
              <a:rPr lang="en-US" sz="1700" b="1" u="sng" dirty="0">
                <a:solidFill>
                  <a:schemeClr val="accent1">
                    <a:lumMod val="20000"/>
                    <a:lumOff val="80000"/>
                  </a:schemeClr>
                </a:solidFill>
              </a:rPr>
              <a:t>C</a:t>
            </a:r>
            <a:r>
              <a:rPr lang="ro-RO" sz="1700" b="1" u="sng" dirty="0">
                <a:solidFill>
                  <a:schemeClr val="accent1">
                    <a:lumMod val="20000"/>
                    <a:lumOff val="80000"/>
                  </a:schemeClr>
                </a:solidFill>
              </a:rPr>
              <a:t>las</a:t>
            </a:r>
            <a:r>
              <a:rPr lang="en-US" sz="1700" b="1" u="sng" dirty="0">
                <a:solidFill>
                  <a:schemeClr val="accent1">
                    <a:lumMod val="20000"/>
                    <a:lumOff val="80000"/>
                  </a:schemeClr>
                </a:solidFill>
              </a:rPr>
              <a:t>a</a:t>
            </a:r>
            <a:r>
              <a:rPr lang="ro-RO" sz="1700" dirty="0">
                <a:solidFill>
                  <a:schemeClr val="accent1">
                    <a:lumMod val="20000"/>
                    <a:lumOff val="80000"/>
                  </a:schemeClr>
                </a:solidFill>
              </a:rPr>
              <a:t> se folosește în CSS pentru a selecta mai multe elemente HTML. Clasa apare în HTML ca și atribut al elementelor ce vor fi selectate. Ex</a:t>
            </a:r>
            <a:r>
              <a:rPr lang="en-US" sz="1700" dirty="0">
                <a:solidFill>
                  <a:schemeClr val="accent1">
                    <a:lumMod val="20000"/>
                    <a:lumOff val="80000"/>
                  </a:schemeClr>
                </a:solidFill>
              </a:rPr>
              <a:t>.: .</a:t>
            </a:r>
            <a:r>
              <a:rPr lang="en-US" sz="1700" dirty="0" err="1">
                <a:solidFill>
                  <a:schemeClr val="accent1">
                    <a:lumMod val="20000"/>
                    <a:lumOff val="80000"/>
                  </a:schemeClr>
                </a:solidFill>
              </a:rPr>
              <a:t>imgStyle</a:t>
            </a:r>
            <a:r>
              <a:rPr lang="en-US" sz="1700" dirty="0">
                <a:solidFill>
                  <a:schemeClr val="accent1">
                    <a:lumMod val="20000"/>
                    <a:lumOff val="80000"/>
                  </a:schemeClr>
                </a:solidFill>
              </a:rPr>
              <a:t> {… CSS</a:t>
            </a:r>
            <a:r>
              <a:rPr lang="en-150" sz="1700" dirty="0">
                <a:solidFill>
                  <a:schemeClr val="accent1">
                    <a:lumMod val="20000"/>
                    <a:lumOff val="80000"/>
                  </a:schemeClr>
                </a:solidFill>
              </a:rPr>
              <a:t> code</a:t>
            </a:r>
            <a:r>
              <a:rPr lang="en-US" sz="1700" dirty="0">
                <a:solidFill>
                  <a:schemeClr val="accent1">
                    <a:lumMod val="20000"/>
                    <a:lumOff val="80000"/>
                  </a:schemeClr>
                </a:solidFill>
              </a:rPr>
              <a:t>…} </a:t>
            </a:r>
            <a:r>
              <a:rPr lang="en-US" sz="1700" dirty="0" err="1">
                <a:solidFill>
                  <a:schemeClr val="accent1">
                    <a:lumMod val="20000"/>
                    <a:lumOff val="80000"/>
                  </a:schemeClr>
                </a:solidFill>
              </a:rPr>
              <a:t>selecteaz</a:t>
            </a:r>
            <a:r>
              <a:rPr lang="ro-RO" sz="1700" dirty="0">
                <a:solidFill>
                  <a:schemeClr val="accent1">
                    <a:lumMod val="20000"/>
                    <a:lumOff val="80000"/>
                  </a:schemeClr>
                </a:solidFill>
              </a:rPr>
              <a:t>ă elementele </a:t>
            </a:r>
            <a:r>
              <a:rPr lang="en-150" sz="1700" dirty="0">
                <a:solidFill>
                  <a:schemeClr val="accent1">
                    <a:lumMod val="20000"/>
                    <a:lumOff val="80000"/>
                  </a:schemeClr>
                </a:solidFill>
              </a:rPr>
              <a:t>HTML </a:t>
            </a:r>
            <a:r>
              <a:rPr lang="ro-RO" sz="1700" dirty="0">
                <a:solidFill>
                  <a:schemeClr val="accent1">
                    <a:lumMod val="20000"/>
                    <a:lumOff val="80000"/>
                  </a:schemeClr>
                </a:solidFill>
              </a:rPr>
              <a:t>c</a:t>
            </a:r>
            <a:r>
              <a:rPr lang="en-150" sz="1700" dirty="0">
                <a:solidFill>
                  <a:schemeClr val="accent1">
                    <a:lumMod val="20000"/>
                    <a:lumOff val="80000"/>
                  </a:schemeClr>
                </a:solidFill>
              </a:rPr>
              <a:t>are au</a:t>
            </a:r>
            <a:r>
              <a:rPr lang="ro-RO" sz="1700" dirty="0">
                <a:solidFill>
                  <a:schemeClr val="accent1">
                    <a:lumMod val="20000"/>
                    <a:lumOff val="80000"/>
                  </a:schemeClr>
                </a:solidFill>
              </a:rPr>
              <a:t> </a:t>
            </a:r>
            <a:r>
              <a:rPr lang="en-150" sz="1700" dirty="0" err="1">
                <a:solidFill>
                  <a:schemeClr val="accent1">
                    <a:lumMod val="20000"/>
                    <a:lumOff val="80000"/>
                  </a:schemeClr>
                </a:solidFill>
              </a:rPr>
              <a:t>atributul</a:t>
            </a:r>
            <a:r>
              <a:rPr lang="en-150" sz="1700" dirty="0">
                <a:solidFill>
                  <a:schemeClr val="accent1">
                    <a:lumMod val="20000"/>
                    <a:lumOff val="80000"/>
                  </a:schemeClr>
                </a:solidFill>
              </a:rPr>
              <a:t> </a:t>
            </a:r>
            <a:r>
              <a:rPr lang="ro-RO" sz="1700" dirty="0" err="1">
                <a:solidFill>
                  <a:schemeClr val="accent1">
                    <a:lumMod val="20000"/>
                    <a:lumOff val="80000"/>
                  </a:schemeClr>
                </a:solidFill>
              </a:rPr>
              <a:t>class</a:t>
            </a:r>
            <a:r>
              <a:rPr lang="ro-RO" sz="1700" dirty="0">
                <a:solidFill>
                  <a:schemeClr val="accent1">
                    <a:lumMod val="20000"/>
                    <a:lumOff val="80000"/>
                  </a:schemeClr>
                </a:solidFill>
              </a:rPr>
              <a:t>=</a:t>
            </a:r>
            <a:r>
              <a:rPr lang="en-150" sz="1700" dirty="0">
                <a:solidFill>
                  <a:schemeClr val="accent1">
                    <a:lumMod val="20000"/>
                    <a:lumOff val="80000"/>
                  </a:schemeClr>
                </a:solidFill>
              </a:rPr>
              <a:t>“</a:t>
            </a:r>
            <a:r>
              <a:rPr lang="en-US" sz="1700" dirty="0" err="1">
                <a:solidFill>
                  <a:schemeClr val="accent1">
                    <a:lumMod val="20000"/>
                    <a:lumOff val="80000"/>
                  </a:schemeClr>
                </a:solidFill>
              </a:rPr>
              <a:t>imgStyle</a:t>
            </a:r>
            <a:r>
              <a:rPr lang="en-150" sz="1700" dirty="0">
                <a:solidFill>
                  <a:schemeClr val="accent1">
                    <a:lumMod val="20000"/>
                    <a:lumOff val="80000"/>
                  </a:schemeClr>
                </a:solidFill>
              </a:rPr>
              <a:t>”.</a:t>
            </a:r>
            <a:endParaRPr lang="ro-RO" sz="1700" dirty="0">
              <a:solidFill>
                <a:schemeClr val="accent1">
                  <a:lumMod val="20000"/>
                  <a:lumOff val="80000"/>
                </a:schemeClr>
              </a:solidFill>
            </a:endParaRPr>
          </a:p>
          <a:p>
            <a:pPr rtl="0">
              <a:lnSpc>
                <a:spcPct val="150000"/>
              </a:lnSpc>
              <a:spcAft>
                <a:spcPts val="0"/>
              </a:spcAft>
            </a:pPr>
            <a:r>
              <a:rPr lang="en-US" sz="1700" b="1" u="sng" dirty="0">
                <a:solidFill>
                  <a:schemeClr val="accent1">
                    <a:lumMod val="20000"/>
                    <a:lumOff val="80000"/>
                  </a:schemeClr>
                </a:solidFill>
              </a:rPr>
              <a:t>I</a:t>
            </a:r>
            <a:r>
              <a:rPr lang="ro-RO" sz="1700" b="1" u="sng" dirty="0">
                <a:solidFill>
                  <a:schemeClr val="accent1">
                    <a:lumMod val="20000"/>
                    <a:lumOff val="80000"/>
                  </a:schemeClr>
                </a:solidFill>
              </a:rPr>
              <a:t>d</a:t>
            </a:r>
            <a:r>
              <a:rPr lang="en-US" sz="1700" dirty="0">
                <a:solidFill>
                  <a:schemeClr val="accent1">
                    <a:lumMod val="20000"/>
                    <a:lumOff val="80000"/>
                  </a:schemeClr>
                </a:solidFill>
              </a:rPr>
              <a:t>-</a:t>
            </a:r>
            <a:r>
              <a:rPr lang="en-US" sz="1700" dirty="0" err="1">
                <a:solidFill>
                  <a:schemeClr val="accent1">
                    <a:lumMod val="20000"/>
                    <a:lumOff val="80000"/>
                  </a:schemeClr>
                </a:solidFill>
              </a:rPr>
              <a:t>ul</a:t>
            </a:r>
            <a:r>
              <a:rPr lang="ro-RO" sz="1700" dirty="0">
                <a:solidFill>
                  <a:schemeClr val="accent1">
                    <a:lumMod val="20000"/>
                    <a:lumOff val="80000"/>
                  </a:schemeClr>
                </a:solidFill>
              </a:rPr>
              <a:t> se folosește în CSS pentru a selecta un singur element, iar în HTML </a:t>
            </a:r>
            <a:r>
              <a:rPr lang="ro-RO" sz="1700" dirty="0" err="1">
                <a:solidFill>
                  <a:schemeClr val="accent1">
                    <a:lumMod val="20000"/>
                    <a:lumOff val="80000"/>
                  </a:schemeClr>
                </a:solidFill>
              </a:rPr>
              <a:t>id-ul</a:t>
            </a:r>
            <a:r>
              <a:rPr lang="ro-RO" sz="1700" dirty="0">
                <a:solidFill>
                  <a:schemeClr val="accent1">
                    <a:lumMod val="20000"/>
                    <a:lumOff val="80000"/>
                  </a:schemeClr>
                </a:solidFill>
              </a:rPr>
              <a:t> este un atribut al elementului respectiv.</a:t>
            </a:r>
            <a:r>
              <a:rPr lang="en-150" sz="1700" dirty="0">
                <a:solidFill>
                  <a:schemeClr val="accent1">
                    <a:lumMod val="20000"/>
                    <a:lumOff val="80000"/>
                  </a:schemeClr>
                </a:solidFill>
              </a:rPr>
              <a:t> </a:t>
            </a:r>
            <a:r>
              <a:rPr lang="ro-RO" sz="1700" dirty="0">
                <a:solidFill>
                  <a:schemeClr val="accent1">
                    <a:lumMod val="20000"/>
                    <a:lumOff val="80000"/>
                  </a:schemeClr>
                </a:solidFill>
              </a:rPr>
              <a:t>Ex</a:t>
            </a:r>
            <a:r>
              <a:rPr lang="en-US" sz="1700" dirty="0">
                <a:solidFill>
                  <a:schemeClr val="accent1">
                    <a:lumMod val="20000"/>
                    <a:lumOff val="80000"/>
                  </a:schemeClr>
                </a:solidFill>
              </a:rPr>
              <a:t>.: </a:t>
            </a:r>
            <a:r>
              <a:rPr lang="en-150" sz="1700" dirty="0">
                <a:solidFill>
                  <a:schemeClr val="accent1">
                    <a:lumMod val="20000"/>
                    <a:lumOff val="80000"/>
                  </a:schemeClr>
                </a:solidFill>
              </a:rPr>
              <a:t>#bestProduct</a:t>
            </a:r>
            <a:r>
              <a:rPr lang="en-US" sz="1700" dirty="0">
                <a:solidFill>
                  <a:schemeClr val="accent1">
                    <a:lumMod val="20000"/>
                    <a:lumOff val="80000"/>
                  </a:schemeClr>
                </a:solidFill>
              </a:rPr>
              <a:t> {… CSS</a:t>
            </a:r>
            <a:r>
              <a:rPr lang="en-150" sz="1700" dirty="0">
                <a:solidFill>
                  <a:schemeClr val="accent1">
                    <a:lumMod val="20000"/>
                    <a:lumOff val="80000"/>
                  </a:schemeClr>
                </a:solidFill>
              </a:rPr>
              <a:t> code</a:t>
            </a:r>
            <a:r>
              <a:rPr lang="en-US" sz="1700" dirty="0">
                <a:solidFill>
                  <a:schemeClr val="accent1">
                    <a:lumMod val="20000"/>
                    <a:lumOff val="80000"/>
                  </a:schemeClr>
                </a:solidFill>
              </a:rPr>
              <a:t>…} </a:t>
            </a:r>
            <a:r>
              <a:rPr lang="en-US" sz="1700" dirty="0" err="1">
                <a:solidFill>
                  <a:schemeClr val="accent1">
                    <a:lumMod val="20000"/>
                    <a:lumOff val="80000"/>
                  </a:schemeClr>
                </a:solidFill>
              </a:rPr>
              <a:t>selecteaz</a:t>
            </a:r>
            <a:r>
              <a:rPr lang="ro-RO" sz="1700" dirty="0">
                <a:solidFill>
                  <a:schemeClr val="accent1">
                    <a:lumMod val="20000"/>
                    <a:lumOff val="80000"/>
                  </a:schemeClr>
                </a:solidFill>
              </a:rPr>
              <a:t>ă </a:t>
            </a:r>
            <a:r>
              <a:rPr lang="en-150" sz="1700" dirty="0" err="1">
                <a:solidFill>
                  <a:schemeClr val="accent1">
                    <a:lumMod val="20000"/>
                    <a:lumOff val="80000"/>
                  </a:schemeClr>
                </a:solidFill>
              </a:rPr>
              <a:t>doar</a:t>
            </a:r>
            <a:r>
              <a:rPr lang="en-150" sz="1700" dirty="0">
                <a:solidFill>
                  <a:schemeClr val="accent1">
                    <a:lumMod val="20000"/>
                    <a:lumOff val="80000"/>
                  </a:schemeClr>
                </a:solidFill>
              </a:rPr>
              <a:t> </a:t>
            </a:r>
            <a:r>
              <a:rPr lang="ro-RO" sz="1700" dirty="0">
                <a:solidFill>
                  <a:schemeClr val="accent1">
                    <a:lumMod val="20000"/>
                    <a:lumOff val="80000"/>
                  </a:schemeClr>
                </a:solidFill>
              </a:rPr>
              <a:t>element</a:t>
            </a:r>
            <a:r>
              <a:rPr lang="en-150" sz="1700" dirty="0" err="1">
                <a:solidFill>
                  <a:schemeClr val="accent1">
                    <a:lumMod val="20000"/>
                    <a:lumOff val="80000"/>
                  </a:schemeClr>
                </a:solidFill>
              </a:rPr>
              <a:t>ul</a:t>
            </a:r>
            <a:r>
              <a:rPr lang="ro-RO" sz="1700" dirty="0">
                <a:solidFill>
                  <a:schemeClr val="accent1">
                    <a:lumMod val="20000"/>
                    <a:lumOff val="80000"/>
                  </a:schemeClr>
                </a:solidFill>
              </a:rPr>
              <a:t> </a:t>
            </a:r>
            <a:r>
              <a:rPr lang="en-150" sz="1700" dirty="0">
                <a:solidFill>
                  <a:schemeClr val="accent1">
                    <a:lumMod val="20000"/>
                    <a:lumOff val="80000"/>
                  </a:schemeClr>
                </a:solidFill>
              </a:rPr>
              <a:t>HTML </a:t>
            </a:r>
            <a:r>
              <a:rPr lang="ro-RO" sz="1700" dirty="0">
                <a:solidFill>
                  <a:schemeClr val="accent1">
                    <a:lumMod val="20000"/>
                    <a:lumOff val="80000"/>
                  </a:schemeClr>
                </a:solidFill>
              </a:rPr>
              <a:t>c</a:t>
            </a:r>
            <a:r>
              <a:rPr lang="en-150" sz="1700" dirty="0">
                <a:solidFill>
                  <a:schemeClr val="accent1">
                    <a:lumMod val="20000"/>
                    <a:lumOff val="80000"/>
                  </a:schemeClr>
                </a:solidFill>
              </a:rPr>
              <a:t>are </a:t>
            </a:r>
            <a:r>
              <a:rPr lang="en-150" sz="1700" dirty="0" err="1">
                <a:solidFill>
                  <a:schemeClr val="accent1">
                    <a:lumMod val="20000"/>
                    <a:lumOff val="80000"/>
                  </a:schemeClr>
                </a:solidFill>
              </a:rPr>
              <a:t>are</a:t>
            </a:r>
            <a:r>
              <a:rPr lang="ro-RO" sz="1700" dirty="0">
                <a:solidFill>
                  <a:schemeClr val="accent1">
                    <a:lumMod val="20000"/>
                    <a:lumOff val="80000"/>
                  </a:schemeClr>
                </a:solidFill>
              </a:rPr>
              <a:t> </a:t>
            </a:r>
            <a:r>
              <a:rPr lang="en-150" sz="1700" dirty="0" err="1">
                <a:solidFill>
                  <a:schemeClr val="accent1">
                    <a:lumMod val="20000"/>
                    <a:lumOff val="80000"/>
                  </a:schemeClr>
                </a:solidFill>
              </a:rPr>
              <a:t>atributul</a:t>
            </a:r>
            <a:r>
              <a:rPr lang="en-150" sz="1700" dirty="0">
                <a:solidFill>
                  <a:schemeClr val="accent1">
                    <a:lumMod val="20000"/>
                    <a:lumOff val="80000"/>
                  </a:schemeClr>
                </a:solidFill>
              </a:rPr>
              <a:t> id</a:t>
            </a:r>
            <a:r>
              <a:rPr lang="ro-RO" sz="1700" dirty="0">
                <a:solidFill>
                  <a:schemeClr val="accent1">
                    <a:lumMod val="20000"/>
                    <a:lumOff val="80000"/>
                  </a:schemeClr>
                </a:solidFill>
              </a:rPr>
              <a:t>=</a:t>
            </a:r>
            <a:r>
              <a:rPr lang="en-150" sz="1700" dirty="0">
                <a:solidFill>
                  <a:schemeClr val="accent1">
                    <a:lumMod val="20000"/>
                    <a:lumOff val="80000"/>
                  </a:schemeClr>
                </a:solidFill>
              </a:rPr>
              <a:t>“</a:t>
            </a:r>
            <a:r>
              <a:rPr lang="en-150" sz="1700" dirty="0" err="1">
                <a:solidFill>
                  <a:schemeClr val="accent1">
                    <a:lumMod val="20000"/>
                    <a:lumOff val="80000"/>
                  </a:schemeClr>
                </a:solidFill>
              </a:rPr>
              <a:t>bestProduct</a:t>
            </a:r>
            <a:r>
              <a:rPr lang="en-150" sz="1700" dirty="0">
                <a:solidFill>
                  <a:schemeClr val="accent1">
                    <a:lumMod val="20000"/>
                    <a:lumOff val="80000"/>
                  </a:schemeClr>
                </a:solidFill>
              </a:rPr>
              <a:t>”.</a:t>
            </a:r>
            <a:endParaRPr lang="ro-RO" sz="1700" dirty="0">
              <a:solidFill>
                <a:schemeClr val="accent1">
                  <a:lumMod val="20000"/>
                  <a:lumOff val="80000"/>
                </a:schemeClr>
              </a:solidFill>
            </a:endParaRPr>
          </a:p>
        </p:txBody>
      </p:sp>
    </p:spTree>
    <p:extLst>
      <p:ext uri="{BB962C8B-B14F-4D97-AF65-F5344CB8AC3E}">
        <p14:creationId xmlns:p14="http://schemas.microsoft.com/office/powerpoint/2010/main" val="299774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ro-RO" b="1" dirty="0" err="1"/>
              <a:t>Css</a:t>
            </a:r>
            <a:r>
              <a:rPr lang="en-US" b="1" dirty="0"/>
              <a:t> – </a:t>
            </a:r>
            <a:r>
              <a:rPr lang="en-US" b="1" cap="none" dirty="0" err="1"/>
              <a:t>Tipuri</a:t>
            </a:r>
            <a:r>
              <a:rPr lang="en-US" b="1" cap="none" dirty="0"/>
              <a:t> de </a:t>
            </a:r>
            <a:r>
              <a:rPr lang="en-US" b="1" cap="none" dirty="0" err="1"/>
              <a:t>selectori</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1" y="1580223"/>
            <a:ext cx="4924886" cy="4518733"/>
          </a:xfrm>
        </p:spPr>
        <p:txBody>
          <a:bodyPr rtlCol="0" anchor="t">
            <a:noAutofit/>
          </a:bodyPr>
          <a:lstStyle/>
          <a:p>
            <a:pPr rtl="0">
              <a:lnSpc>
                <a:spcPct val="150000"/>
              </a:lnSpc>
              <a:spcAft>
                <a:spcPts val="0"/>
              </a:spcAft>
            </a:pPr>
            <a:r>
              <a:rPr lang="ro-RO" sz="1700" b="1" u="sng" dirty="0">
                <a:solidFill>
                  <a:schemeClr val="accent1">
                    <a:lumMod val="20000"/>
                    <a:lumOff val="80000"/>
                  </a:schemeClr>
                </a:solidFill>
              </a:rPr>
              <a:t>Selectori simpli</a:t>
            </a:r>
            <a:r>
              <a:rPr lang="en-US" sz="1700" dirty="0">
                <a:solidFill>
                  <a:schemeClr val="accent1">
                    <a:lumMod val="20000"/>
                    <a:lumOff val="80000"/>
                  </a:schemeClr>
                </a:solidFill>
              </a:rPr>
              <a:t> -</a:t>
            </a:r>
            <a:r>
              <a:rPr lang="ro-RO" sz="1700" dirty="0">
                <a:solidFill>
                  <a:schemeClr val="accent1">
                    <a:lumMod val="20000"/>
                    <a:lumOff val="80000"/>
                  </a:schemeClr>
                </a:solidFill>
              </a:rPr>
              <a:t> selectează folosindu-se doar de:</a:t>
            </a:r>
          </a:p>
          <a:p>
            <a:pPr lvl="1">
              <a:lnSpc>
                <a:spcPct val="150000"/>
              </a:lnSpc>
              <a:spcAft>
                <a:spcPts val="0"/>
              </a:spcAft>
            </a:pPr>
            <a:r>
              <a:rPr lang="pt-BR" sz="1700" i="1" dirty="0">
                <a:solidFill>
                  <a:schemeClr val="accent1">
                    <a:lumMod val="20000"/>
                    <a:lumOff val="80000"/>
                  </a:schemeClr>
                </a:solidFill>
              </a:rPr>
              <a:t>element</a:t>
            </a:r>
            <a:r>
              <a:rPr lang="pt-BR" sz="1700" dirty="0">
                <a:solidFill>
                  <a:schemeClr val="accent1">
                    <a:lumMod val="20000"/>
                    <a:lumOff val="80000"/>
                  </a:schemeClr>
                </a:solidFill>
              </a:rPr>
              <a:t> - p, a, h1</a:t>
            </a:r>
          </a:p>
          <a:p>
            <a:pPr lvl="1">
              <a:lnSpc>
                <a:spcPct val="150000"/>
              </a:lnSpc>
              <a:spcAft>
                <a:spcPts val="0"/>
              </a:spcAft>
            </a:pPr>
            <a:r>
              <a:rPr lang="ro-RO" sz="1700" i="1" dirty="0">
                <a:solidFill>
                  <a:schemeClr val="accent1">
                    <a:lumMod val="20000"/>
                    <a:lumOff val="80000"/>
                  </a:schemeClr>
                </a:solidFill>
              </a:rPr>
              <a:t>clasă</a:t>
            </a:r>
            <a:r>
              <a:rPr lang="ro-RO" sz="1700" dirty="0">
                <a:solidFill>
                  <a:schemeClr val="accent1">
                    <a:lumMod val="20000"/>
                    <a:lumOff val="80000"/>
                  </a:schemeClr>
                </a:solidFill>
              </a:rPr>
              <a:t>: .clasa1, .</a:t>
            </a:r>
            <a:r>
              <a:rPr lang="ro-RO" sz="1700" dirty="0" err="1">
                <a:solidFill>
                  <a:schemeClr val="accent1">
                    <a:lumMod val="20000"/>
                    <a:lumOff val="80000"/>
                  </a:schemeClr>
                </a:solidFill>
              </a:rPr>
              <a:t>textTitlu</a:t>
            </a:r>
            <a:endParaRPr lang="en-US" sz="1700" dirty="0">
              <a:solidFill>
                <a:schemeClr val="accent1">
                  <a:lumMod val="20000"/>
                  <a:lumOff val="80000"/>
                </a:schemeClr>
              </a:solidFill>
            </a:endParaRPr>
          </a:p>
          <a:p>
            <a:pPr lvl="1">
              <a:lnSpc>
                <a:spcPct val="150000"/>
              </a:lnSpc>
              <a:spcAft>
                <a:spcPts val="0"/>
              </a:spcAft>
            </a:pPr>
            <a:r>
              <a:rPr lang="ro-RO" sz="1700" i="1" dirty="0" err="1">
                <a:solidFill>
                  <a:schemeClr val="accent1">
                    <a:lumMod val="20000"/>
                    <a:lumOff val="80000"/>
                  </a:schemeClr>
                </a:solidFill>
              </a:rPr>
              <a:t>id</a:t>
            </a:r>
            <a:r>
              <a:rPr lang="ro-RO" sz="1700" dirty="0">
                <a:solidFill>
                  <a:schemeClr val="accent1">
                    <a:lumMod val="20000"/>
                    <a:lumOff val="80000"/>
                  </a:schemeClr>
                </a:solidFill>
              </a:rPr>
              <a:t>: #target</a:t>
            </a:r>
          </a:p>
          <a:p>
            <a:pPr rtl="0">
              <a:lnSpc>
                <a:spcPct val="150000"/>
              </a:lnSpc>
              <a:spcAft>
                <a:spcPts val="0"/>
              </a:spcAft>
            </a:pPr>
            <a:r>
              <a:rPr lang="ro-RO" sz="1700" b="1" u="sng" dirty="0">
                <a:solidFill>
                  <a:schemeClr val="accent1">
                    <a:lumMod val="20000"/>
                    <a:lumOff val="80000"/>
                  </a:schemeClr>
                </a:solidFill>
              </a:rPr>
              <a:t>Selectori combinatori</a:t>
            </a:r>
            <a:r>
              <a:rPr lang="ro-RO" sz="1700" dirty="0">
                <a:solidFill>
                  <a:schemeClr val="accent1">
                    <a:lumMod val="20000"/>
                    <a:lumOff val="80000"/>
                  </a:schemeClr>
                </a:solidFill>
              </a:rPr>
              <a:t> - selectează pe baza unei relații între elementele care apar în criteriul de selecție:</a:t>
            </a:r>
          </a:p>
          <a:p>
            <a:pPr lvl="1">
              <a:lnSpc>
                <a:spcPct val="150000"/>
              </a:lnSpc>
              <a:spcAft>
                <a:spcPts val="0"/>
              </a:spcAft>
            </a:pPr>
            <a:r>
              <a:rPr lang="ro-RO" sz="1700" dirty="0">
                <a:solidFill>
                  <a:schemeClr val="accent1">
                    <a:lumMod val="20000"/>
                    <a:lumOff val="80000"/>
                  </a:schemeClr>
                </a:solidFill>
              </a:rPr>
              <a:t> </a:t>
            </a:r>
            <a:r>
              <a:rPr lang="ro-RO" sz="1700" i="1" dirty="0" err="1">
                <a:solidFill>
                  <a:schemeClr val="accent1">
                    <a:lumMod val="20000"/>
                    <a:lumOff val="80000"/>
                  </a:schemeClr>
                </a:solidFill>
              </a:rPr>
              <a:t>descendant</a:t>
            </a:r>
            <a:r>
              <a:rPr lang="ro-RO" sz="1700" dirty="0">
                <a:solidFill>
                  <a:schemeClr val="accent1">
                    <a:lumMod val="20000"/>
                    <a:lumOff val="80000"/>
                  </a:schemeClr>
                </a:solidFill>
              </a:rPr>
              <a:t> selector (</a:t>
            </a:r>
            <a:r>
              <a:rPr lang="ro-RO" sz="1700" dirty="0" err="1">
                <a:solidFill>
                  <a:schemeClr val="accent1">
                    <a:lumMod val="20000"/>
                    <a:lumOff val="80000"/>
                  </a:schemeClr>
                </a:solidFill>
              </a:rPr>
              <a:t>space</a:t>
            </a:r>
            <a:r>
              <a:rPr lang="ro-RO" sz="1700" dirty="0">
                <a:solidFill>
                  <a:schemeClr val="accent1">
                    <a:lumMod val="20000"/>
                    <a:lumOff val="80000"/>
                  </a:schemeClr>
                </a:solidFill>
              </a:rPr>
              <a:t>)</a:t>
            </a:r>
          </a:p>
          <a:p>
            <a:pPr lvl="1">
              <a:lnSpc>
                <a:spcPct val="150000"/>
              </a:lnSpc>
              <a:spcAft>
                <a:spcPts val="0"/>
              </a:spcAft>
            </a:pPr>
            <a:r>
              <a:rPr lang="ro-RO" sz="1700" i="1" dirty="0" err="1">
                <a:solidFill>
                  <a:schemeClr val="accent1">
                    <a:lumMod val="20000"/>
                    <a:lumOff val="80000"/>
                  </a:schemeClr>
                </a:solidFill>
              </a:rPr>
              <a:t>child</a:t>
            </a:r>
            <a:r>
              <a:rPr lang="ro-RO" sz="1700" dirty="0">
                <a:solidFill>
                  <a:schemeClr val="accent1">
                    <a:lumMod val="20000"/>
                    <a:lumOff val="80000"/>
                  </a:schemeClr>
                </a:solidFill>
              </a:rPr>
              <a:t> selector (&gt;)</a:t>
            </a:r>
          </a:p>
          <a:p>
            <a:pPr lvl="1">
              <a:lnSpc>
                <a:spcPct val="150000"/>
              </a:lnSpc>
              <a:spcAft>
                <a:spcPts val="0"/>
              </a:spcAft>
            </a:pPr>
            <a:r>
              <a:rPr lang="ro-RO" sz="1700" i="1" dirty="0" err="1">
                <a:solidFill>
                  <a:schemeClr val="accent1">
                    <a:lumMod val="20000"/>
                    <a:lumOff val="80000"/>
                  </a:schemeClr>
                </a:solidFill>
              </a:rPr>
              <a:t>adjacent</a:t>
            </a:r>
            <a:r>
              <a:rPr lang="ro-RO" sz="1700" dirty="0">
                <a:solidFill>
                  <a:schemeClr val="accent1">
                    <a:lumMod val="20000"/>
                    <a:lumOff val="80000"/>
                  </a:schemeClr>
                </a:solidFill>
              </a:rPr>
              <a:t> </a:t>
            </a:r>
            <a:r>
              <a:rPr lang="ro-RO" sz="1700" dirty="0" err="1">
                <a:solidFill>
                  <a:schemeClr val="accent1">
                    <a:lumMod val="20000"/>
                    <a:lumOff val="80000"/>
                  </a:schemeClr>
                </a:solidFill>
              </a:rPr>
              <a:t>sibling</a:t>
            </a:r>
            <a:r>
              <a:rPr lang="ro-RO" sz="1700" dirty="0">
                <a:solidFill>
                  <a:schemeClr val="accent1">
                    <a:lumMod val="20000"/>
                    <a:lumOff val="80000"/>
                  </a:schemeClr>
                </a:solidFill>
              </a:rPr>
              <a:t> selector (+)</a:t>
            </a:r>
          </a:p>
          <a:p>
            <a:pPr lvl="1">
              <a:lnSpc>
                <a:spcPct val="150000"/>
              </a:lnSpc>
              <a:spcAft>
                <a:spcPts val="0"/>
              </a:spcAft>
            </a:pPr>
            <a:r>
              <a:rPr lang="ro-RO" sz="1700" i="1" dirty="0">
                <a:solidFill>
                  <a:schemeClr val="accent1">
                    <a:lumMod val="20000"/>
                    <a:lumOff val="80000"/>
                  </a:schemeClr>
                </a:solidFill>
              </a:rPr>
              <a:t>general</a:t>
            </a:r>
            <a:r>
              <a:rPr lang="ro-RO" sz="1700" dirty="0">
                <a:solidFill>
                  <a:schemeClr val="accent1">
                    <a:lumMod val="20000"/>
                    <a:lumOff val="80000"/>
                  </a:schemeClr>
                </a:solidFill>
              </a:rPr>
              <a:t> </a:t>
            </a:r>
            <a:r>
              <a:rPr lang="ro-RO" sz="1700" dirty="0" err="1">
                <a:solidFill>
                  <a:schemeClr val="accent1">
                    <a:lumMod val="20000"/>
                    <a:lumOff val="80000"/>
                  </a:schemeClr>
                </a:solidFill>
              </a:rPr>
              <a:t>sibling</a:t>
            </a:r>
            <a:r>
              <a:rPr lang="ro-RO" sz="1700" dirty="0">
                <a:solidFill>
                  <a:schemeClr val="accent1">
                    <a:lumMod val="20000"/>
                    <a:lumOff val="80000"/>
                  </a:schemeClr>
                </a:solidFill>
              </a:rPr>
              <a:t> selector (~)</a:t>
            </a:r>
          </a:p>
        </p:txBody>
      </p:sp>
      <p:sp>
        <p:nvSpPr>
          <p:cNvPr id="8" name="Subtitlu 2">
            <a:extLst>
              <a:ext uri="{FF2B5EF4-FFF2-40B4-BE49-F238E27FC236}">
                <a16:creationId xmlns:a16="http://schemas.microsoft.com/office/drawing/2014/main" id="{7ECDEB45-6D2A-2BEC-B1E6-4518F67CA13D}"/>
              </a:ext>
            </a:extLst>
          </p:cNvPr>
          <p:cNvSpPr txBox="1">
            <a:spLocks/>
          </p:cNvSpPr>
          <p:nvPr/>
        </p:nvSpPr>
        <p:spPr>
          <a:xfrm>
            <a:off x="6291834" y="1580223"/>
            <a:ext cx="4924886" cy="45187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150000"/>
              </a:lnSpc>
              <a:spcAft>
                <a:spcPts val="0"/>
              </a:spcAft>
            </a:pPr>
            <a:r>
              <a:rPr lang="ro-RO" sz="1700" b="1" u="sng" dirty="0">
                <a:solidFill>
                  <a:schemeClr val="accent1">
                    <a:lumMod val="20000"/>
                    <a:lumOff val="80000"/>
                  </a:schemeClr>
                </a:solidFill>
              </a:rPr>
              <a:t>Pseudo-selectori</a:t>
            </a:r>
            <a:r>
              <a:rPr lang="ro-RO" sz="1700" dirty="0">
                <a:solidFill>
                  <a:schemeClr val="accent1">
                    <a:lumMod val="20000"/>
                    <a:lumOff val="80000"/>
                  </a:schemeClr>
                </a:solidFill>
              </a:rPr>
              <a:t> - selectează pe baza unei stări a elementului, sau doar o anumită parte a acestuia:</a:t>
            </a:r>
          </a:p>
          <a:p>
            <a:pPr lvl="1">
              <a:lnSpc>
                <a:spcPct val="150000"/>
              </a:lnSpc>
              <a:spcAft>
                <a:spcPts val="0"/>
              </a:spcAft>
            </a:pPr>
            <a:r>
              <a:rPr lang="pt-BR" sz="1700" i="1" dirty="0">
                <a:solidFill>
                  <a:schemeClr val="accent1">
                    <a:lumMod val="20000"/>
                    <a:lumOff val="80000"/>
                  </a:schemeClr>
                </a:solidFill>
              </a:rPr>
              <a:t>de clas</a:t>
            </a:r>
            <a:r>
              <a:rPr lang="ro-RO" sz="1700" i="1" dirty="0">
                <a:solidFill>
                  <a:schemeClr val="accent1">
                    <a:lumMod val="20000"/>
                    <a:lumOff val="80000"/>
                  </a:schemeClr>
                </a:solidFill>
              </a:rPr>
              <a:t>ă</a:t>
            </a:r>
            <a:r>
              <a:rPr lang="pt-BR" sz="1700" dirty="0">
                <a:solidFill>
                  <a:schemeClr val="accent1">
                    <a:lumMod val="20000"/>
                    <a:lumOff val="80000"/>
                  </a:schemeClr>
                </a:solidFill>
              </a:rPr>
              <a:t> – a:hover, input:checked, a.highlight:hover - selecteaza pe baza st</a:t>
            </a:r>
            <a:r>
              <a:rPr lang="ro-RO" sz="1700" dirty="0">
                <a:solidFill>
                  <a:schemeClr val="accent1">
                    <a:lumMod val="20000"/>
                    <a:lumOff val="80000"/>
                  </a:schemeClr>
                </a:solidFill>
              </a:rPr>
              <a:t>ă</a:t>
            </a:r>
            <a:r>
              <a:rPr lang="pt-BR" sz="1700" dirty="0">
                <a:solidFill>
                  <a:schemeClr val="accent1">
                    <a:lumMod val="20000"/>
                    <a:lumOff val="80000"/>
                  </a:schemeClr>
                </a:solidFill>
              </a:rPr>
              <a:t>r</a:t>
            </a:r>
            <a:r>
              <a:rPr lang="ro-RO" sz="1700" dirty="0">
                <a:solidFill>
                  <a:schemeClr val="accent1">
                    <a:lumMod val="20000"/>
                    <a:lumOff val="80000"/>
                  </a:schemeClr>
                </a:solidFill>
              </a:rPr>
              <a:t>i</a:t>
            </a:r>
            <a:r>
              <a:rPr lang="pt-BR" sz="1700" dirty="0">
                <a:solidFill>
                  <a:schemeClr val="accent1">
                    <a:lumMod val="20000"/>
                    <a:lumOff val="80000"/>
                  </a:schemeClr>
                </a:solidFill>
              </a:rPr>
              <a:t>i</a:t>
            </a:r>
            <a:endParaRPr lang="en-US" sz="1700" dirty="0">
              <a:solidFill>
                <a:schemeClr val="accent1">
                  <a:lumMod val="20000"/>
                  <a:lumOff val="80000"/>
                </a:schemeClr>
              </a:solidFill>
            </a:endParaRPr>
          </a:p>
          <a:p>
            <a:pPr lvl="1">
              <a:lnSpc>
                <a:spcPct val="150000"/>
              </a:lnSpc>
              <a:spcAft>
                <a:spcPts val="0"/>
              </a:spcAft>
            </a:pPr>
            <a:r>
              <a:rPr lang="ro-RO" sz="1700" i="1" dirty="0">
                <a:solidFill>
                  <a:schemeClr val="accent1">
                    <a:lumMod val="20000"/>
                    <a:lumOff val="80000"/>
                  </a:schemeClr>
                </a:solidFill>
              </a:rPr>
              <a:t>de element </a:t>
            </a:r>
            <a:r>
              <a:rPr lang="ro-RO" sz="1700" dirty="0">
                <a:solidFill>
                  <a:schemeClr val="accent1">
                    <a:lumMod val="20000"/>
                    <a:lumOff val="80000"/>
                  </a:schemeClr>
                </a:solidFill>
              </a:rPr>
              <a:t>– p::first-line, </a:t>
            </a:r>
            <a:r>
              <a:rPr lang="ro-RO" sz="1700" dirty="0" err="1">
                <a:solidFill>
                  <a:schemeClr val="accent1">
                    <a:lumMod val="20000"/>
                    <a:lumOff val="80000"/>
                  </a:schemeClr>
                </a:solidFill>
              </a:rPr>
              <a:t>p.intro</a:t>
            </a:r>
            <a:r>
              <a:rPr lang="ro-RO" sz="1700" dirty="0">
                <a:solidFill>
                  <a:schemeClr val="accent1">
                    <a:lumMod val="20000"/>
                    <a:lumOff val="80000"/>
                  </a:schemeClr>
                </a:solidFill>
              </a:rPr>
              <a:t>::</a:t>
            </a:r>
            <a:r>
              <a:rPr lang="ro-RO" sz="1700" dirty="0" err="1">
                <a:solidFill>
                  <a:schemeClr val="accent1">
                    <a:lumMod val="20000"/>
                    <a:lumOff val="80000"/>
                  </a:schemeClr>
                </a:solidFill>
              </a:rPr>
              <a:t>first-letter</a:t>
            </a:r>
            <a:r>
              <a:rPr lang="ro-RO" sz="1700" dirty="0">
                <a:solidFill>
                  <a:schemeClr val="accent1">
                    <a:lumMod val="20000"/>
                    <a:lumOff val="80000"/>
                  </a:schemeClr>
                </a:solidFill>
              </a:rPr>
              <a:t> - selectează doar o anumită parte din element</a:t>
            </a:r>
          </a:p>
          <a:p>
            <a:pPr>
              <a:lnSpc>
                <a:spcPct val="150000"/>
              </a:lnSpc>
              <a:spcAft>
                <a:spcPts val="0"/>
              </a:spcAft>
            </a:pPr>
            <a:r>
              <a:rPr lang="ro-RO" sz="1700" b="1" u="sng" dirty="0">
                <a:solidFill>
                  <a:schemeClr val="accent1">
                    <a:lumMod val="20000"/>
                    <a:lumOff val="80000"/>
                  </a:schemeClr>
                </a:solidFill>
              </a:rPr>
              <a:t>Selectori de atribut</a:t>
            </a:r>
            <a:r>
              <a:rPr lang="ro-RO" sz="1700" dirty="0">
                <a:solidFill>
                  <a:schemeClr val="accent1">
                    <a:lumMod val="20000"/>
                    <a:lumOff val="80000"/>
                  </a:schemeClr>
                </a:solidFill>
              </a:rPr>
              <a:t>: – selectează în funcție de</a:t>
            </a:r>
            <a:r>
              <a:rPr lang="en-US" sz="1700" dirty="0">
                <a:solidFill>
                  <a:schemeClr val="accent1">
                    <a:lumMod val="20000"/>
                    <a:lumOff val="80000"/>
                  </a:schemeClr>
                </a:solidFill>
              </a:rPr>
              <a:t>:</a:t>
            </a:r>
          </a:p>
          <a:p>
            <a:pPr lvl="1">
              <a:lnSpc>
                <a:spcPct val="150000"/>
              </a:lnSpc>
              <a:spcAft>
                <a:spcPts val="0"/>
              </a:spcAft>
            </a:pPr>
            <a:r>
              <a:rPr lang="ro-RO" sz="1700" i="1" dirty="0">
                <a:solidFill>
                  <a:schemeClr val="accent1">
                    <a:lumMod val="20000"/>
                    <a:lumOff val="80000"/>
                  </a:schemeClr>
                </a:solidFill>
              </a:rPr>
              <a:t>atribut</a:t>
            </a:r>
            <a:r>
              <a:rPr lang="en-US" sz="1700" dirty="0">
                <a:solidFill>
                  <a:schemeClr val="accent1">
                    <a:lumMod val="20000"/>
                    <a:lumOff val="80000"/>
                  </a:schemeClr>
                </a:solidFill>
              </a:rPr>
              <a:t> - </a:t>
            </a:r>
            <a:r>
              <a:rPr lang="ro-RO" sz="1700" dirty="0">
                <a:solidFill>
                  <a:schemeClr val="accent1">
                    <a:lumMod val="20000"/>
                    <a:lumOff val="80000"/>
                  </a:schemeClr>
                </a:solidFill>
              </a:rPr>
              <a:t>a[</a:t>
            </a:r>
            <a:r>
              <a:rPr lang="ro-RO" sz="1700" dirty="0" err="1">
                <a:solidFill>
                  <a:schemeClr val="accent1">
                    <a:lumMod val="20000"/>
                    <a:lumOff val="80000"/>
                  </a:schemeClr>
                </a:solidFill>
              </a:rPr>
              <a:t>href</a:t>
            </a:r>
            <a:r>
              <a:rPr lang="ro-RO" sz="1700" dirty="0">
                <a:solidFill>
                  <a:schemeClr val="accent1">
                    <a:lumMod val="20000"/>
                    <a:lumOff val="80000"/>
                  </a:schemeClr>
                </a:solidFill>
              </a:rPr>
              <a:t>]</a:t>
            </a:r>
            <a:endParaRPr lang="en-US" sz="1700" dirty="0">
              <a:solidFill>
                <a:schemeClr val="accent1">
                  <a:lumMod val="20000"/>
                  <a:lumOff val="80000"/>
                </a:schemeClr>
              </a:solidFill>
            </a:endParaRPr>
          </a:p>
          <a:p>
            <a:pPr lvl="1">
              <a:lnSpc>
                <a:spcPct val="150000"/>
              </a:lnSpc>
              <a:spcAft>
                <a:spcPts val="0"/>
              </a:spcAft>
            </a:pPr>
            <a:r>
              <a:rPr lang="ro-RO" sz="1700" i="1" dirty="0">
                <a:solidFill>
                  <a:schemeClr val="accent1">
                    <a:lumMod val="20000"/>
                    <a:lumOff val="80000"/>
                  </a:schemeClr>
                </a:solidFill>
              </a:rPr>
              <a:t>valoarea unui atribut</a:t>
            </a:r>
            <a:r>
              <a:rPr lang="en-US" sz="1700" dirty="0">
                <a:solidFill>
                  <a:schemeClr val="accent1">
                    <a:lumMod val="20000"/>
                    <a:lumOff val="80000"/>
                  </a:schemeClr>
                </a:solidFill>
              </a:rPr>
              <a:t> - </a:t>
            </a:r>
            <a:r>
              <a:rPr lang="ro-RO" sz="1700" dirty="0">
                <a:solidFill>
                  <a:schemeClr val="accent1">
                    <a:lumMod val="20000"/>
                    <a:lumOff val="80000"/>
                  </a:schemeClr>
                </a:solidFill>
              </a:rPr>
              <a:t>a[</a:t>
            </a:r>
            <a:r>
              <a:rPr lang="ro-RO" sz="1700" dirty="0" err="1">
                <a:solidFill>
                  <a:schemeClr val="accent1">
                    <a:lumMod val="20000"/>
                    <a:lumOff val="80000"/>
                  </a:schemeClr>
                </a:solidFill>
              </a:rPr>
              <a:t>target</a:t>
            </a:r>
            <a:r>
              <a:rPr lang="ro-RO" sz="1700" dirty="0">
                <a:solidFill>
                  <a:schemeClr val="accent1">
                    <a:lumMod val="20000"/>
                    <a:lumOff val="80000"/>
                  </a:schemeClr>
                </a:solidFill>
              </a:rPr>
              <a:t>=„..."]</a:t>
            </a:r>
          </a:p>
        </p:txBody>
      </p:sp>
    </p:spTree>
    <p:extLst>
      <p:ext uri="{BB962C8B-B14F-4D97-AF65-F5344CB8AC3E}">
        <p14:creationId xmlns:p14="http://schemas.microsoft.com/office/powerpoint/2010/main" val="407802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fr-FR" b="1" dirty="0"/>
              <a:t>JavaScript</a:t>
            </a:r>
            <a:r>
              <a:rPr lang="ro-RO" b="1" dirty="0"/>
              <a:t> - </a:t>
            </a:r>
            <a:r>
              <a:rPr lang="fr-FR" b="1" cap="none" dirty="0" err="1"/>
              <a:t>Variabile</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0" y="1589101"/>
            <a:ext cx="10131425" cy="1020934"/>
          </a:xfrm>
        </p:spPr>
        <p:txBody>
          <a:bodyPr rtlCol="0" anchor="t">
            <a:normAutofit/>
          </a:bodyPr>
          <a:lstStyle/>
          <a:p>
            <a:pPr rtl="0">
              <a:lnSpc>
                <a:spcPct val="150000"/>
              </a:lnSpc>
              <a:spcAft>
                <a:spcPts val="0"/>
              </a:spcAft>
            </a:pPr>
            <a:r>
              <a:rPr lang="ro-RO" sz="1700" b="1" u="sng" dirty="0">
                <a:solidFill>
                  <a:schemeClr val="accent1">
                    <a:lumMod val="20000"/>
                    <a:lumOff val="80000"/>
                  </a:schemeClr>
                </a:solidFill>
              </a:rPr>
              <a:t>Variabilele</a:t>
            </a:r>
            <a:r>
              <a:rPr lang="ro-RO" sz="1700" dirty="0">
                <a:solidFill>
                  <a:schemeClr val="accent1">
                    <a:lumMod val="20000"/>
                    <a:lumOff val="80000"/>
                  </a:schemeClr>
                </a:solidFill>
              </a:rPr>
              <a:t> sunt locații de memorie în care pot fi stocate date. În funcție de tipul de date asociat unei variabile, este alocată o anumită cantitate de memorie, pentru a stoca în ea valoarea variabilei.</a:t>
            </a:r>
          </a:p>
        </p:txBody>
      </p:sp>
      <p:sp>
        <p:nvSpPr>
          <p:cNvPr id="4" name="Titlu 1">
            <a:extLst>
              <a:ext uri="{FF2B5EF4-FFF2-40B4-BE49-F238E27FC236}">
                <a16:creationId xmlns:a16="http://schemas.microsoft.com/office/drawing/2014/main" id="{52DC2ADB-AE68-6837-60C8-DAA1DEC63AE5}"/>
              </a:ext>
            </a:extLst>
          </p:cNvPr>
          <p:cNvSpPr txBox="1">
            <a:spLocks/>
          </p:cNvSpPr>
          <p:nvPr/>
        </p:nvSpPr>
        <p:spPr>
          <a:xfrm>
            <a:off x="685800" y="2502762"/>
            <a:ext cx="10131425" cy="79307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z="2800" b="1" cap="none" dirty="0"/>
              <a:t>Tipuri de variabile</a:t>
            </a:r>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0" y="3366849"/>
            <a:ext cx="10131425" cy="3023598"/>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lnSpc>
                <a:spcPct val="150000"/>
              </a:lnSpc>
              <a:spcAft>
                <a:spcPts val="0"/>
              </a:spcAft>
              <a:buFont typeface="+mj-lt"/>
              <a:buAutoNum type="arabicPeriod"/>
            </a:pPr>
            <a:r>
              <a:rPr lang="ro-RO" sz="1500" dirty="0">
                <a:solidFill>
                  <a:schemeClr val="accent1">
                    <a:lumMod val="20000"/>
                    <a:lumOff val="80000"/>
                  </a:schemeClr>
                </a:solidFill>
              </a:rPr>
              <a:t>Din punct de vedere al domeniului de acces („</a:t>
            </a:r>
            <a:r>
              <a:rPr lang="ro-RO" sz="1500" dirty="0" err="1">
                <a:solidFill>
                  <a:schemeClr val="accent1">
                    <a:lumMod val="20000"/>
                    <a:lumOff val="80000"/>
                  </a:schemeClr>
                </a:solidFill>
              </a:rPr>
              <a:t>scope</a:t>
            </a:r>
            <a:r>
              <a:rPr lang="ro-RO" sz="1500" dirty="0">
                <a:solidFill>
                  <a:schemeClr val="accent1">
                    <a:lumMod val="20000"/>
                    <a:lumOff val="80000"/>
                  </a:schemeClr>
                </a:solidFill>
              </a:rPr>
              <a:t>”) la conținutul lor, variabilele sunt:</a:t>
            </a:r>
          </a:p>
          <a:p>
            <a:pPr lvl="1">
              <a:lnSpc>
                <a:spcPct val="150000"/>
              </a:lnSpc>
              <a:spcAft>
                <a:spcPts val="0"/>
              </a:spcAft>
            </a:pPr>
            <a:r>
              <a:rPr lang="ro-RO" sz="1500" b="1" i="1" dirty="0">
                <a:solidFill>
                  <a:schemeClr val="accent1">
                    <a:lumMod val="20000"/>
                    <a:lumOff val="80000"/>
                  </a:schemeClr>
                </a:solidFill>
              </a:rPr>
              <a:t>Locale</a:t>
            </a:r>
            <a:r>
              <a:rPr lang="ro-RO" sz="1500" dirty="0">
                <a:solidFill>
                  <a:schemeClr val="accent1">
                    <a:lumMod val="20000"/>
                    <a:lumOff val="80000"/>
                  </a:schemeClr>
                </a:solidFill>
              </a:rPr>
              <a:t> – sunt vizibile și pot fi accesate doar în „</a:t>
            </a:r>
            <a:r>
              <a:rPr lang="ro-RO" sz="1500" dirty="0" err="1">
                <a:solidFill>
                  <a:schemeClr val="accent1">
                    <a:lumMod val="20000"/>
                    <a:lumOff val="80000"/>
                  </a:schemeClr>
                </a:solidFill>
              </a:rPr>
              <a:t>scope</a:t>
            </a:r>
            <a:r>
              <a:rPr lang="ro-RO" sz="1500" dirty="0">
                <a:solidFill>
                  <a:schemeClr val="accent1">
                    <a:lumMod val="20000"/>
                    <a:lumOff val="80000"/>
                  </a:schemeClr>
                </a:solidFill>
              </a:rPr>
              <a:t>”-</a:t>
            </a:r>
            <a:r>
              <a:rPr lang="ro-RO" sz="1500" dirty="0" err="1">
                <a:solidFill>
                  <a:schemeClr val="accent1">
                    <a:lumMod val="20000"/>
                    <a:lumOff val="80000"/>
                  </a:schemeClr>
                </a:solidFill>
              </a:rPr>
              <a:t>ul</a:t>
            </a:r>
            <a:r>
              <a:rPr lang="ro-RO" sz="1500" dirty="0">
                <a:solidFill>
                  <a:schemeClr val="accent1">
                    <a:lumMod val="20000"/>
                    <a:lumOff val="80000"/>
                  </a:schemeClr>
                </a:solidFill>
              </a:rPr>
              <a:t> în care au fost declarate (bloc de cod, funcție etc)</a:t>
            </a:r>
          </a:p>
          <a:p>
            <a:pPr lvl="1">
              <a:lnSpc>
                <a:spcPct val="150000"/>
              </a:lnSpc>
              <a:spcAft>
                <a:spcPts val="0"/>
              </a:spcAft>
            </a:pPr>
            <a:r>
              <a:rPr lang="ro-RO" sz="1500" b="1" i="1" dirty="0">
                <a:solidFill>
                  <a:schemeClr val="accent1">
                    <a:lumMod val="20000"/>
                    <a:lumOff val="80000"/>
                  </a:schemeClr>
                </a:solidFill>
              </a:rPr>
              <a:t>Globale</a:t>
            </a:r>
            <a:r>
              <a:rPr lang="ro-RO" sz="1500" dirty="0">
                <a:solidFill>
                  <a:schemeClr val="accent1">
                    <a:lumMod val="20000"/>
                    <a:lumOff val="80000"/>
                  </a:schemeClr>
                </a:solidFill>
              </a:rPr>
              <a:t> - sunt vizibile și pot fi accesate în tot codul</a:t>
            </a:r>
          </a:p>
          <a:p>
            <a:pPr marL="457200" indent="-457200">
              <a:lnSpc>
                <a:spcPct val="150000"/>
              </a:lnSpc>
              <a:spcAft>
                <a:spcPts val="0"/>
              </a:spcAft>
              <a:buFont typeface="+mj-lt"/>
              <a:buAutoNum type="arabicPeriod"/>
            </a:pPr>
            <a:r>
              <a:rPr lang="ro-RO" sz="1500" dirty="0">
                <a:solidFill>
                  <a:schemeClr val="accent1">
                    <a:lumMod val="20000"/>
                    <a:lumOff val="80000"/>
                  </a:schemeClr>
                </a:solidFill>
              </a:rPr>
              <a:t>Din punct de vedere al posibilității de modificare a valorii inițializate, variabilele sunt:</a:t>
            </a:r>
          </a:p>
          <a:p>
            <a:pPr lvl="1">
              <a:lnSpc>
                <a:spcPct val="150000"/>
              </a:lnSpc>
              <a:spcAft>
                <a:spcPts val="0"/>
              </a:spcAft>
            </a:pPr>
            <a:r>
              <a:rPr lang="ro-RO" sz="1500" b="1" i="1" dirty="0">
                <a:solidFill>
                  <a:schemeClr val="accent1">
                    <a:lumMod val="20000"/>
                    <a:lumOff val="80000"/>
                  </a:schemeClr>
                </a:solidFill>
              </a:rPr>
              <a:t>Mutabile</a:t>
            </a:r>
            <a:r>
              <a:rPr lang="ro-RO" sz="1500" i="1" dirty="0">
                <a:solidFill>
                  <a:schemeClr val="accent1">
                    <a:lumMod val="20000"/>
                    <a:lumOff val="80000"/>
                  </a:schemeClr>
                </a:solidFill>
              </a:rPr>
              <a:t> -</a:t>
            </a:r>
            <a:r>
              <a:rPr lang="ro-RO" sz="1500" dirty="0">
                <a:solidFill>
                  <a:schemeClr val="accent1">
                    <a:lumMod val="20000"/>
                    <a:lumOff val="80000"/>
                  </a:schemeClr>
                </a:solidFill>
              </a:rPr>
              <a:t> se declară cu „</a:t>
            </a:r>
            <a:r>
              <a:rPr lang="ro-RO" sz="1500" dirty="0" err="1">
                <a:solidFill>
                  <a:schemeClr val="accent1">
                    <a:lumMod val="20000"/>
                    <a:lumOff val="80000"/>
                  </a:schemeClr>
                </a:solidFill>
              </a:rPr>
              <a:t>let</a:t>
            </a:r>
            <a:r>
              <a:rPr lang="ro-RO" sz="1500" dirty="0">
                <a:solidFill>
                  <a:schemeClr val="accent1">
                    <a:lumMod val="20000"/>
                    <a:lumOff val="80000"/>
                  </a:schemeClr>
                </a:solidFill>
              </a:rPr>
              <a:t> </a:t>
            </a:r>
            <a:r>
              <a:rPr lang="ro-RO" sz="1500" dirty="0" err="1">
                <a:solidFill>
                  <a:schemeClr val="accent1">
                    <a:lumMod val="20000"/>
                    <a:lumOff val="80000"/>
                  </a:schemeClr>
                </a:solidFill>
              </a:rPr>
              <a:t>variableName</a:t>
            </a:r>
            <a:r>
              <a:rPr lang="ro-RO" sz="1500" dirty="0">
                <a:solidFill>
                  <a:schemeClr val="accent1">
                    <a:lumMod val="20000"/>
                    <a:lumOff val="80000"/>
                  </a:schemeClr>
                </a:solidFill>
              </a:rPr>
              <a:t>”, iar valoarea lor poate fi modificată în cod, după inițializare. Se poate folosi și declararea (nerecomandată) cu „var </a:t>
            </a:r>
            <a:r>
              <a:rPr lang="ro-RO" sz="1500" dirty="0" err="1">
                <a:solidFill>
                  <a:schemeClr val="accent1">
                    <a:lumMod val="20000"/>
                    <a:lumOff val="80000"/>
                  </a:schemeClr>
                </a:solidFill>
              </a:rPr>
              <a:t>variableName</a:t>
            </a:r>
            <a:r>
              <a:rPr lang="ro-RO" sz="1500" dirty="0">
                <a:solidFill>
                  <a:schemeClr val="accent1">
                    <a:lumMod val="20000"/>
                    <a:lumOff val="80000"/>
                  </a:schemeClr>
                </a:solidFill>
              </a:rPr>
              <a:t>”, declarând variabila ca și globală (risc de </a:t>
            </a:r>
            <a:r>
              <a:rPr lang="ro-RO" sz="1500" dirty="0" err="1">
                <a:solidFill>
                  <a:schemeClr val="accent1">
                    <a:lumMod val="20000"/>
                    <a:lumOff val="80000"/>
                  </a:schemeClr>
                </a:solidFill>
              </a:rPr>
              <a:t>bug</a:t>
            </a:r>
            <a:r>
              <a:rPr lang="ro-RO" sz="1500" dirty="0">
                <a:solidFill>
                  <a:schemeClr val="accent1">
                    <a:lumMod val="20000"/>
                    <a:lumOff val="80000"/>
                  </a:schemeClr>
                </a:solidFill>
              </a:rPr>
              <a:t>-uri), fără </a:t>
            </a:r>
            <a:r>
              <a:rPr lang="ro-RO" sz="1500" dirty="0" err="1">
                <a:solidFill>
                  <a:schemeClr val="accent1">
                    <a:lumMod val="20000"/>
                    <a:lumOff val="80000"/>
                  </a:schemeClr>
                </a:solidFill>
              </a:rPr>
              <a:t>scope</a:t>
            </a:r>
            <a:r>
              <a:rPr lang="ro-RO" sz="1500" dirty="0">
                <a:solidFill>
                  <a:schemeClr val="accent1">
                    <a:lumMod val="20000"/>
                    <a:lumOff val="80000"/>
                  </a:schemeClr>
                </a:solidFill>
              </a:rPr>
              <a:t>.</a:t>
            </a:r>
          </a:p>
          <a:p>
            <a:pPr lvl="1">
              <a:lnSpc>
                <a:spcPct val="150000"/>
              </a:lnSpc>
              <a:spcAft>
                <a:spcPts val="0"/>
              </a:spcAft>
            </a:pPr>
            <a:r>
              <a:rPr lang="ro-RO" sz="1500" b="1" i="1" dirty="0">
                <a:solidFill>
                  <a:schemeClr val="accent1">
                    <a:lumMod val="20000"/>
                    <a:lumOff val="80000"/>
                  </a:schemeClr>
                </a:solidFill>
              </a:rPr>
              <a:t>Constante</a:t>
            </a:r>
            <a:r>
              <a:rPr lang="ro-RO" sz="1500" dirty="0">
                <a:solidFill>
                  <a:schemeClr val="accent1">
                    <a:lumMod val="20000"/>
                    <a:lumOff val="80000"/>
                  </a:schemeClr>
                </a:solidFill>
              </a:rPr>
              <a:t> - se declară cu „</a:t>
            </a:r>
            <a:r>
              <a:rPr lang="ro-RO" sz="1500" dirty="0" err="1">
                <a:solidFill>
                  <a:schemeClr val="accent1">
                    <a:lumMod val="20000"/>
                    <a:lumOff val="80000"/>
                  </a:schemeClr>
                </a:solidFill>
              </a:rPr>
              <a:t>const</a:t>
            </a:r>
            <a:r>
              <a:rPr lang="ro-RO" sz="1500" dirty="0">
                <a:solidFill>
                  <a:schemeClr val="accent1">
                    <a:lumMod val="20000"/>
                    <a:lumOff val="80000"/>
                  </a:schemeClr>
                </a:solidFill>
              </a:rPr>
              <a:t> </a:t>
            </a:r>
            <a:r>
              <a:rPr lang="ro-RO" sz="1500" dirty="0" err="1">
                <a:solidFill>
                  <a:schemeClr val="accent1">
                    <a:lumMod val="20000"/>
                    <a:lumOff val="80000"/>
                  </a:schemeClr>
                </a:solidFill>
              </a:rPr>
              <a:t>variableName</a:t>
            </a:r>
            <a:r>
              <a:rPr lang="ro-RO" sz="1500" dirty="0">
                <a:solidFill>
                  <a:schemeClr val="accent1">
                    <a:lumMod val="20000"/>
                    <a:lumOff val="80000"/>
                  </a:schemeClr>
                </a:solidFill>
              </a:rPr>
              <a:t>”, iar valoarea lor nu mai poate fi modificată în cod, după inițializare.</a:t>
            </a:r>
          </a:p>
        </p:txBody>
      </p:sp>
    </p:spTree>
    <p:extLst>
      <p:ext uri="{BB962C8B-B14F-4D97-AF65-F5344CB8AC3E}">
        <p14:creationId xmlns:p14="http://schemas.microsoft.com/office/powerpoint/2010/main" val="2456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fr-FR" b="1" dirty="0"/>
              <a:t>JavaScript</a:t>
            </a:r>
            <a:r>
              <a:rPr lang="ro-RO" b="1" dirty="0"/>
              <a:t> – </a:t>
            </a:r>
            <a:r>
              <a:rPr lang="fr-FR" b="1" cap="none" dirty="0" err="1"/>
              <a:t>Tipuri</a:t>
            </a:r>
            <a:r>
              <a:rPr lang="fr-FR" b="1" cap="none" dirty="0"/>
              <a:t> de date</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0" y="1589101"/>
            <a:ext cx="10131425" cy="532662"/>
          </a:xfrm>
        </p:spPr>
        <p:txBody>
          <a:bodyPr rtlCol="0" anchor="t">
            <a:normAutofit/>
          </a:bodyPr>
          <a:lstStyle/>
          <a:p>
            <a:pPr rtl="0">
              <a:lnSpc>
                <a:spcPct val="150000"/>
              </a:lnSpc>
              <a:spcAft>
                <a:spcPts val="0"/>
              </a:spcAft>
            </a:pPr>
            <a:r>
              <a:rPr lang="en-US" sz="1700" b="1" u="sng" dirty="0" err="1">
                <a:solidFill>
                  <a:schemeClr val="accent1">
                    <a:lumMod val="20000"/>
                    <a:lumOff val="80000"/>
                  </a:schemeClr>
                </a:solidFill>
              </a:rPr>
              <a:t>Tipurile</a:t>
            </a:r>
            <a:r>
              <a:rPr lang="en-US" sz="1700" b="1" u="sng" dirty="0">
                <a:solidFill>
                  <a:schemeClr val="accent1">
                    <a:lumMod val="20000"/>
                    <a:lumOff val="80000"/>
                  </a:schemeClr>
                </a:solidFill>
              </a:rPr>
              <a:t> de date</a:t>
            </a:r>
            <a:r>
              <a:rPr lang="en-US" sz="1700" dirty="0">
                <a:solidFill>
                  <a:schemeClr val="accent1">
                    <a:lumMod val="20000"/>
                    <a:lumOff val="80000"/>
                  </a:schemeClr>
                </a:solidFill>
              </a:rPr>
              <a:t> se </a:t>
            </a:r>
            <a:r>
              <a:rPr lang="ro-RO" sz="1700" dirty="0">
                <a:solidFill>
                  <a:schemeClr val="accent1">
                    <a:lumMod val="20000"/>
                    <a:lumOff val="80000"/>
                  </a:schemeClr>
                </a:solidFill>
              </a:rPr>
              <a:t>î</a:t>
            </a:r>
            <a:r>
              <a:rPr lang="en-US" sz="1700" dirty="0" err="1">
                <a:solidFill>
                  <a:schemeClr val="accent1">
                    <a:lumMod val="20000"/>
                    <a:lumOff val="80000"/>
                  </a:schemeClr>
                </a:solidFill>
              </a:rPr>
              <a:t>mpart</a:t>
            </a:r>
            <a:r>
              <a:rPr lang="en-US" sz="1700" dirty="0">
                <a:solidFill>
                  <a:schemeClr val="accent1">
                    <a:lumMod val="20000"/>
                    <a:lumOff val="80000"/>
                  </a:schemeClr>
                </a:solidFill>
              </a:rPr>
              <a:t> </a:t>
            </a:r>
            <a:r>
              <a:rPr lang="ro-RO" sz="1700" dirty="0">
                <a:solidFill>
                  <a:schemeClr val="accent1">
                    <a:lumMod val="20000"/>
                    <a:lumOff val="80000"/>
                  </a:schemeClr>
                </a:solidFill>
              </a:rPr>
              <a:t>în 2 mari categorii</a:t>
            </a:r>
            <a:r>
              <a:rPr lang="en-US" sz="1700" dirty="0">
                <a:solidFill>
                  <a:schemeClr val="accent1">
                    <a:lumMod val="20000"/>
                    <a:lumOff val="80000"/>
                  </a:schemeClr>
                </a:solidFill>
              </a:rPr>
              <a:t>:</a:t>
            </a:r>
            <a:endParaRPr lang="ro-RO" sz="1700" dirty="0">
              <a:solidFill>
                <a:schemeClr val="accent1">
                  <a:lumMod val="20000"/>
                  <a:lumOff val="80000"/>
                </a:schemeClr>
              </a:solidFill>
            </a:endParaRPr>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1" y="2234948"/>
            <a:ext cx="6425214" cy="397942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en-US" sz="1700" b="1" i="1" dirty="0">
                <a:solidFill>
                  <a:schemeClr val="accent1">
                    <a:lumMod val="20000"/>
                    <a:lumOff val="80000"/>
                  </a:schemeClr>
                </a:solidFill>
              </a:rPr>
              <a:t>PRIMITIVE</a:t>
            </a:r>
            <a:endParaRPr lang="ro-RO" sz="1700" b="1" dirty="0">
              <a:solidFill>
                <a:schemeClr val="accent1">
                  <a:lumMod val="20000"/>
                  <a:lumOff val="80000"/>
                </a:schemeClr>
              </a:solidFill>
            </a:endParaRPr>
          </a:p>
          <a:p>
            <a:pPr lvl="1">
              <a:lnSpc>
                <a:spcPct val="150000"/>
              </a:lnSpc>
              <a:spcAft>
                <a:spcPts val="0"/>
              </a:spcAft>
            </a:pPr>
            <a:r>
              <a:rPr lang="ro-RO" sz="1500" b="1" i="1" dirty="0" err="1">
                <a:solidFill>
                  <a:schemeClr val="accent1">
                    <a:lumMod val="20000"/>
                    <a:lumOff val="80000"/>
                  </a:schemeClr>
                </a:solidFill>
              </a:rPr>
              <a:t>String</a:t>
            </a:r>
            <a:r>
              <a:rPr lang="ro-RO" sz="1500" dirty="0">
                <a:solidFill>
                  <a:schemeClr val="accent1">
                    <a:lumMod val="20000"/>
                    <a:lumOff val="80000"/>
                  </a:schemeClr>
                </a:solidFill>
              </a:rPr>
              <a:t>, folosit pt. șiruri de caractere alfanumerice și simboluri</a:t>
            </a:r>
          </a:p>
          <a:p>
            <a:pPr lvl="1">
              <a:lnSpc>
                <a:spcPct val="150000"/>
              </a:lnSpc>
              <a:spcAft>
                <a:spcPts val="0"/>
              </a:spcAft>
            </a:pPr>
            <a:r>
              <a:rPr lang="ro-RO" sz="1500" b="1" i="1" dirty="0" err="1">
                <a:solidFill>
                  <a:schemeClr val="accent1">
                    <a:lumMod val="20000"/>
                    <a:lumOff val="80000"/>
                  </a:schemeClr>
                </a:solidFill>
              </a:rPr>
              <a:t>Number</a:t>
            </a:r>
            <a:r>
              <a:rPr lang="ro-RO" sz="1500" dirty="0">
                <a:solidFill>
                  <a:schemeClr val="accent1">
                    <a:lumMod val="20000"/>
                    <a:lumOff val="80000"/>
                  </a:schemeClr>
                </a:solidFill>
              </a:rPr>
              <a:t>, folosit pt. numere întregi sau cu zecimale</a:t>
            </a:r>
          </a:p>
          <a:p>
            <a:pPr lvl="1">
              <a:lnSpc>
                <a:spcPct val="150000"/>
              </a:lnSpc>
              <a:spcAft>
                <a:spcPts val="0"/>
              </a:spcAft>
            </a:pPr>
            <a:r>
              <a:rPr lang="ro-RO" sz="1500" b="1" i="1" dirty="0" err="1">
                <a:solidFill>
                  <a:schemeClr val="accent1">
                    <a:lumMod val="20000"/>
                    <a:lumOff val="80000"/>
                  </a:schemeClr>
                </a:solidFill>
              </a:rPr>
              <a:t>BigInt</a:t>
            </a:r>
            <a:r>
              <a:rPr lang="ro-RO" sz="1500" dirty="0">
                <a:solidFill>
                  <a:schemeClr val="accent1">
                    <a:lumMod val="20000"/>
                    <a:lumOff val="80000"/>
                  </a:schemeClr>
                </a:solidFill>
              </a:rPr>
              <a:t>, folosit pt. numere întregi mai mari, ce nu pot fi reprezentate cu </a:t>
            </a:r>
            <a:r>
              <a:rPr lang="ro-RO" sz="1500" b="1" i="1" dirty="0" err="1">
                <a:solidFill>
                  <a:schemeClr val="accent1">
                    <a:lumMod val="20000"/>
                    <a:lumOff val="80000"/>
                  </a:schemeClr>
                </a:solidFill>
              </a:rPr>
              <a:t>Number</a:t>
            </a:r>
            <a:endParaRPr lang="ro-RO" sz="1500" dirty="0">
              <a:solidFill>
                <a:schemeClr val="accent1">
                  <a:lumMod val="20000"/>
                  <a:lumOff val="80000"/>
                </a:schemeClr>
              </a:solidFill>
            </a:endParaRPr>
          </a:p>
          <a:p>
            <a:pPr lvl="1">
              <a:lnSpc>
                <a:spcPct val="150000"/>
              </a:lnSpc>
              <a:spcAft>
                <a:spcPts val="0"/>
              </a:spcAft>
            </a:pPr>
            <a:r>
              <a:rPr lang="ro-RO" sz="1500" b="1" i="1" dirty="0">
                <a:solidFill>
                  <a:schemeClr val="accent1">
                    <a:lumMod val="20000"/>
                    <a:lumOff val="80000"/>
                  </a:schemeClr>
                </a:solidFill>
              </a:rPr>
              <a:t>Boolean</a:t>
            </a:r>
            <a:r>
              <a:rPr lang="ro-RO" sz="1500" dirty="0">
                <a:solidFill>
                  <a:schemeClr val="accent1">
                    <a:lumMod val="20000"/>
                    <a:lumOff val="80000"/>
                  </a:schemeClr>
                </a:solidFill>
              </a:rPr>
              <a:t>, folosit pt. valori logice (</a:t>
            </a:r>
            <a:r>
              <a:rPr lang="ro-RO" sz="1500" dirty="0" err="1">
                <a:solidFill>
                  <a:schemeClr val="accent1">
                    <a:lumMod val="20000"/>
                    <a:lumOff val="80000"/>
                  </a:schemeClr>
                </a:solidFill>
              </a:rPr>
              <a:t>true</a:t>
            </a:r>
            <a:r>
              <a:rPr lang="ro-RO" sz="1500" dirty="0">
                <a:solidFill>
                  <a:schemeClr val="accent1">
                    <a:lumMod val="20000"/>
                    <a:lumOff val="80000"/>
                  </a:schemeClr>
                </a:solidFill>
              </a:rPr>
              <a:t>/false, 0/1, on/off)</a:t>
            </a:r>
          </a:p>
          <a:p>
            <a:pPr lvl="1">
              <a:lnSpc>
                <a:spcPct val="150000"/>
              </a:lnSpc>
              <a:spcAft>
                <a:spcPts val="0"/>
              </a:spcAft>
            </a:pPr>
            <a:r>
              <a:rPr lang="ro-RO" sz="1500" b="1" i="1" dirty="0" err="1">
                <a:solidFill>
                  <a:schemeClr val="accent1">
                    <a:lumMod val="20000"/>
                    <a:lumOff val="80000"/>
                  </a:schemeClr>
                </a:solidFill>
              </a:rPr>
              <a:t>Undefined</a:t>
            </a:r>
            <a:r>
              <a:rPr lang="ro-RO" sz="1500" dirty="0">
                <a:solidFill>
                  <a:schemeClr val="accent1">
                    <a:lumMod val="20000"/>
                    <a:lumOff val="80000"/>
                  </a:schemeClr>
                </a:solidFill>
              </a:rPr>
              <a:t>, folosit în cazul unei variabile care nu este inițializată</a:t>
            </a:r>
          </a:p>
          <a:p>
            <a:pPr lvl="1">
              <a:lnSpc>
                <a:spcPct val="150000"/>
              </a:lnSpc>
              <a:spcAft>
                <a:spcPts val="0"/>
              </a:spcAft>
            </a:pPr>
            <a:r>
              <a:rPr lang="ro-RO" sz="1500" b="1" i="1" dirty="0" err="1">
                <a:solidFill>
                  <a:schemeClr val="accent1">
                    <a:lumMod val="20000"/>
                    <a:lumOff val="80000"/>
                  </a:schemeClr>
                </a:solidFill>
              </a:rPr>
              <a:t>Null</a:t>
            </a:r>
            <a:r>
              <a:rPr lang="ro-RO" sz="1500" dirty="0">
                <a:solidFill>
                  <a:schemeClr val="accent1">
                    <a:lumMod val="20000"/>
                    <a:lumOff val="80000"/>
                  </a:schemeClr>
                </a:solidFill>
              </a:rPr>
              <a:t>, folosit pentru a exprima un conținut „gol” al unei variabile sau „nimic” și care se atribuie prin cod de către </a:t>
            </a:r>
            <a:r>
              <a:rPr lang="ro-RO" sz="1500" dirty="0" err="1">
                <a:solidFill>
                  <a:schemeClr val="accent1">
                    <a:lumMod val="20000"/>
                    <a:lumOff val="80000"/>
                  </a:schemeClr>
                </a:solidFill>
              </a:rPr>
              <a:t>developer</a:t>
            </a:r>
            <a:r>
              <a:rPr lang="ro-RO" sz="1500" dirty="0">
                <a:solidFill>
                  <a:schemeClr val="accent1">
                    <a:lumMod val="20000"/>
                    <a:lumOff val="80000"/>
                  </a:schemeClr>
                </a:solidFill>
              </a:rPr>
              <a:t>, nu implicit</a:t>
            </a:r>
          </a:p>
          <a:p>
            <a:pPr lvl="1">
              <a:lnSpc>
                <a:spcPct val="150000"/>
              </a:lnSpc>
              <a:spcAft>
                <a:spcPts val="0"/>
              </a:spcAft>
            </a:pPr>
            <a:r>
              <a:rPr lang="ro-RO" sz="1500" b="1" i="1" dirty="0" err="1">
                <a:solidFill>
                  <a:schemeClr val="accent1">
                    <a:lumMod val="20000"/>
                    <a:lumOff val="80000"/>
                  </a:schemeClr>
                </a:solidFill>
              </a:rPr>
              <a:t>Symbol</a:t>
            </a:r>
            <a:r>
              <a:rPr lang="ro-RO" sz="1500" dirty="0">
                <a:solidFill>
                  <a:schemeClr val="accent1">
                    <a:lumMod val="20000"/>
                    <a:lumOff val="80000"/>
                  </a:schemeClr>
                </a:solidFill>
              </a:rPr>
              <a:t>, un identificator unic și imutabil ce poate fi folosit ca și cheie pt. o proprietate a unui </a:t>
            </a:r>
            <a:r>
              <a:rPr lang="ro-RO" sz="1500" dirty="0" err="1">
                <a:solidFill>
                  <a:schemeClr val="accent1">
                    <a:lumMod val="20000"/>
                    <a:lumOff val="80000"/>
                  </a:schemeClr>
                </a:solidFill>
              </a:rPr>
              <a:t>Object</a:t>
            </a:r>
            <a:endParaRPr lang="ro-RO" sz="1500" dirty="0">
              <a:solidFill>
                <a:schemeClr val="accent1">
                  <a:lumMod val="20000"/>
                  <a:lumOff val="80000"/>
                </a:schemeClr>
              </a:solidFill>
            </a:endParaRPr>
          </a:p>
        </p:txBody>
      </p:sp>
      <p:sp>
        <p:nvSpPr>
          <p:cNvPr id="8" name="Subtitlu 2">
            <a:extLst>
              <a:ext uri="{FF2B5EF4-FFF2-40B4-BE49-F238E27FC236}">
                <a16:creationId xmlns:a16="http://schemas.microsoft.com/office/drawing/2014/main" id="{5C5709D8-E231-C553-154B-259EF1311D22}"/>
              </a:ext>
            </a:extLst>
          </p:cNvPr>
          <p:cNvSpPr txBox="1">
            <a:spLocks/>
          </p:cNvSpPr>
          <p:nvPr/>
        </p:nvSpPr>
        <p:spPr>
          <a:xfrm>
            <a:off x="7297446" y="2234948"/>
            <a:ext cx="3826274" cy="397942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en-US" sz="1700" b="1" i="1" dirty="0">
                <a:solidFill>
                  <a:schemeClr val="accent1">
                    <a:lumMod val="20000"/>
                    <a:lumOff val="80000"/>
                  </a:schemeClr>
                </a:solidFill>
              </a:rPr>
              <a:t>NON-PRIMITIVE</a:t>
            </a:r>
          </a:p>
          <a:p>
            <a:pPr lvl="1">
              <a:lnSpc>
                <a:spcPct val="150000"/>
              </a:lnSpc>
              <a:spcAft>
                <a:spcPts val="0"/>
              </a:spcAft>
            </a:pPr>
            <a:r>
              <a:rPr lang="ro-RO" sz="1500" b="1" i="1" dirty="0" err="1">
                <a:solidFill>
                  <a:schemeClr val="accent1">
                    <a:lumMod val="20000"/>
                    <a:lumOff val="80000"/>
                  </a:schemeClr>
                </a:solidFill>
              </a:rPr>
              <a:t>Object</a:t>
            </a:r>
            <a:r>
              <a:rPr lang="ro-RO" sz="1500" dirty="0">
                <a:solidFill>
                  <a:schemeClr val="accent1">
                    <a:lumMod val="20000"/>
                    <a:lumOff val="80000"/>
                  </a:schemeClr>
                </a:solidFill>
              </a:rPr>
              <a:t> este o colecție de date, folosit la reprezentarea structurilor de date în forma perechilor „</a:t>
            </a:r>
            <a:r>
              <a:rPr lang="ro-RO" sz="1500" dirty="0" err="1">
                <a:solidFill>
                  <a:schemeClr val="accent1">
                    <a:lumMod val="20000"/>
                    <a:lumOff val="80000"/>
                  </a:schemeClr>
                </a:solidFill>
              </a:rPr>
              <a:t>cheie:valoare</a:t>
            </a:r>
            <a:r>
              <a:rPr lang="ro-RO" sz="1500" dirty="0">
                <a:solidFill>
                  <a:schemeClr val="accent1">
                    <a:lumMod val="20000"/>
                    <a:lumOff val="80000"/>
                  </a:schemeClr>
                </a:solidFill>
              </a:rPr>
              <a:t>”.</a:t>
            </a:r>
          </a:p>
          <a:p>
            <a:pPr lvl="1">
              <a:lnSpc>
                <a:spcPct val="150000"/>
              </a:lnSpc>
              <a:spcAft>
                <a:spcPts val="0"/>
              </a:spcAft>
            </a:pPr>
            <a:r>
              <a:rPr lang="ro-RO" sz="1500" b="1" i="1" dirty="0" err="1">
                <a:solidFill>
                  <a:schemeClr val="accent1">
                    <a:lumMod val="20000"/>
                    <a:lumOff val="80000"/>
                  </a:schemeClr>
                </a:solidFill>
              </a:rPr>
              <a:t>Array</a:t>
            </a:r>
            <a:r>
              <a:rPr lang="ro-RO" sz="1500" dirty="0">
                <a:solidFill>
                  <a:schemeClr val="accent1">
                    <a:lumMod val="20000"/>
                    <a:lumOff val="80000"/>
                  </a:schemeClr>
                </a:solidFill>
              </a:rPr>
              <a:t> este o colecție de date, folosit pentru a grupa mai multe date într-o singură variabilă. Este un tip special de </a:t>
            </a:r>
            <a:r>
              <a:rPr lang="en-US" sz="1500" dirty="0">
                <a:solidFill>
                  <a:schemeClr val="accent1">
                    <a:lumMod val="20000"/>
                    <a:lumOff val="80000"/>
                  </a:schemeClr>
                </a:solidFill>
              </a:rPr>
              <a:t>“</a:t>
            </a:r>
            <a:r>
              <a:rPr lang="ro-RO" sz="1500" dirty="0" err="1">
                <a:solidFill>
                  <a:schemeClr val="accent1">
                    <a:lumMod val="20000"/>
                    <a:lumOff val="80000"/>
                  </a:schemeClr>
                </a:solidFill>
              </a:rPr>
              <a:t>Object</a:t>
            </a:r>
            <a:r>
              <a:rPr lang="ro-RO" sz="1500" dirty="0">
                <a:solidFill>
                  <a:schemeClr val="accent1">
                    <a:lumMod val="20000"/>
                    <a:lumOff val="80000"/>
                  </a:schemeClr>
                </a:solidFill>
              </a:rPr>
              <a:t>”.</a:t>
            </a:r>
          </a:p>
          <a:p>
            <a:pPr lvl="1">
              <a:lnSpc>
                <a:spcPct val="150000"/>
              </a:lnSpc>
              <a:spcAft>
                <a:spcPts val="0"/>
              </a:spcAft>
            </a:pPr>
            <a:r>
              <a:rPr lang="ro-RO" sz="1500" b="1" i="1" dirty="0">
                <a:solidFill>
                  <a:schemeClr val="accent1">
                    <a:lumMod val="20000"/>
                    <a:lumOff val="80000"/>
                  </a:schemeClr>
                </a:solidFill>
              </a:rPr>
              <a:t>Date</a:t>
            </a:r>
            <a:r>
              <a:rPr lang="ro-RO" sz="1500" dirty="0">
                <a:solidFill>
                  <a:schemeClr val="accent1">
                    <a:lumMod val="20000"/>
                    <a:lumOff val="80000"/>
                  </a:schemeClr>
                </a:solidFill>
              </a:rPr>
              <a:t> este folosit pentru a reprezenta o dată calendaristică, fiind tot un tip special de </a:t>
            </a:r>
            <a:r>
              <a:rPr lang="en-US" sz="1500" dirty="0">
                <a:solidFill>
                  <a:schemeClr val="accent1">
                    <a:lumMod val="20000"/>
                    <a:lumOff val="80000"/>
                  </a:schemeClr>
                </a:solidFill>
              </a:rPr>
              <a:t>“</a:t>
            </a:r>
            <a:r>
              <a:rPr lang="ro-RO" sz="1500" dirty="0" err="1">
                <a:solidFill>
                  <a:schemeClr val="accent1">
                    <a:lumMod val="20000"/>
                    <a:lumOff val="80000"/>
                  </a:schemeClr>
                </a:solidFill>
              </a:rPr>
              <a:t>Object</a:t>
            </a:r>
            <a:r>
              <a:rPr lang="en-US" sz="1500" dirty="0">
                <a:solidFill>
                  <a:schemeClr val="accent1">
                    <a:lumMod val="20000"/>
                    <a:lumOff val="80000"/>
                  </a:schemeClr>
                </a:solidFill>
              </a:rPr>
              <a:t>”</a:t>
            </a:r>
            <a:r>
              <a:rPr lang="ro-RO" sz="1500" dirty="0">
                <a:solidFill>
                  <a:schemeClr val="accent1">
                    <a:lumMod val="20000"/>
                    <a:lumOff val="80000"/>
                  </a:schemeClr>
                </a:solidFill>
              </a:rPr>
              <a:t>.</a:t>
            </a:r>
          </a:p>
          <a:p>
            <a:pPr lvl="1">
              <a:lnSpc>
                <a:spcPct val="150000"/>
              </a:lnSpc>
              <a:spcAft>
                <a:spcPts val="0"/>
              </a:spcAft>
            </a:pPr>
            <a:endParaRPr lang="ro-RO" sz="1500" dirty="0">
              <a:solidFill>
                <a:schemeClr val="accent1">
                  <a:lumMod val="20000"/>
                  <a:lumOff val="80000"/>
                </a:schemeClr>
              </a:solidFill>
            </a:endParaRPr>
          </a:p>
        </p:txBody>
      </p:sp>
    </p:spTree>
    <p:extLst>
      <p:ext uri="{BB962C8B-B14F-4D97-AF65-F5344CB8AC3E}">
        <p14:creationId xmlns:p14="http://schemas.microsoft.com/office/powerpoint/2010/main" val="14357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3"/>
            <a:ext cx="10131425" cy="793072"/>
          </a:xfrm>
        </p:spPr>
        <p:txBody>
          <a:bodyPr rtlCol="0">
            <a:normAutofit/>
          </a:bodyPr>
          <a:lstStyle/>
          <a:p>
            <a:pPr rtl="0"/>
            <a:r>
              <a:rPr lang="fr-FR" b="1" dirty="0"/>
              <a:t>JavaScript</a:t>
            </a:r>
            <a:r>
              <a:rPr lang="ro-RO" b="1" dirty="0"/>
              <a:t> – </a:t>
            </a:r>
            <a:r>
              <a:rPr lang="ro-RO" b="1" cap="none" dirty="0"/>
              <a:t>Condiționalul </a:t>
            </a:r>
            <a:r>
              <a:rPr lang="en-US" b="1" cap="none" dirty="0"/>
              <a:t>“if</a:t>
            </a:r>
            <a:r>
              <a:rPr lang="ro-RO" b="1" cap="none" dirty="0"/>
              <a:t> </a:t>
            </a:r>
            <a:r>
              <a:rPr lang="en-US" b="1" cap="none" dirty="0"/>
              <a:t>else”</a:t>
            </a:r>
            <a:endParaRPr lang="ro-RO" b="1" dirty="0"/>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0" y="1589101"/>
            <a:ext cx="10437920" cy="793072"/>
          </a:xfrm>
        </p:spPr>
        <p:txBody>
          <a:bodyPr rtlCol="0" anchor="t">
            <a:normAutofit lnSpcReduction="10000"/>
          </a:bodyPr>
          <a:lstStyle/>
          <a:p>
            <a:pPr rtl="0">
              <a:lnSpc>
                <a:spcPct val="150000"/>
              </a:lnSpc>
              <a:spcAft>
                <a:spcPts val="0"/>
              </a:spcAft>
            </a:pPr>
            <a:r>
              <a:rPr lang="ro-RO" sz="1700" b="1" u="sng" dirty="0" err="1">
                <a:solidFill>
                  <a:schemeClr val="accent1">
                    <a:lumMod val="20000"/>
                    <a:lumOff val="80000"/>
                  </a:schemeClr>
                </a:solidFill>
              </a:rPr>
              <a:t>If</a:t>
            </a:r>
            <a:r>
              <a:rPr lang="ro-RO" sz="1700" b="1" u="sng" dirty="0">
                <a:solidFill>
                  <a:schemeClr val="accent1">
                    <a:lumMod val="20000"/>
                    <a:lumOff val="80000"/>
                  </a:schemeClr>
                </a:solidFill>
              </a:rPr>
              <a:t> </a:t>
            </a:r>
            <a:r>
              <a:rPr lang="ro-RO" sz="1700" b="1" u="sng" dirty="0" err="1">
                <a:solidFill>
                  <a:schemeClr val="accent1">
                    <a:lumMod val="20000"/>
                    <a:lumOff val="80000"/>
                  </a:schemeClr>
                </a:solidFill>
              </a:rPr>
              <a:t>else</a:t>
            </a:r>
            <a:r>
              <a:rPr lang="ro-RO" sz="1700" dirty="0">
                <a:solidFill>
                  <a:schemeClr val="accent1">
                    <a:lumMod val="20000"/>
                    <a:lumOff val="80000"/>
                  </a:schemeClr>
                </a:solidFill>
              </a:rPr>
              <a:t> se folosește în situația în care dorim ca un anumit bloc de cod să fie executat, doar dacă este îndeplinită o condiție logică.</a:t>
            </a:r>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2" y="2778710"/>
            <a:ext cx="2439138" cy="343565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b="1" i="1" dirty="0">
                <a:solidFill>
                  <a:schemeClr val="accent1">
                    <a:lumMod val="20000"/>
                    <a:lumOff val="80000"/>
                  </a:schemeClr>
                </a:solidFill>
              </a:rPr>
              <a:t>SINTAXA</a:t>
            </a:r>
            <a:endParaRPr lang="ro-RO" b="1" dirty="0">
              <a:solidFill>
                <a:schemeClr val="accent1">
                  <a:lumMod val="20000"/>
                  <a:lumOff val="80000"/>
                </a:schemeClr>
              </a:solidFill>
            </a:endParaRPr>
          </a:p>
          <a:p>
            <a:pPr marL="457200" lvl="1" indent="0">
              <a:lnSpc>
                <a:spcPct val="150000"/>
              </a:lnSpc>
              <a:spcAft>
                <a:spcPts val="0"/>
              </a:spcAft>
              <a:buNone/>
            </a:pPr>
            <a:r>
              <a:rPr lang="ro-RO" sz="1800" dirty="0" err="1">
                <a:solidFill>
                  <a:schemeClr val="accent1">
                    <a:lumMod val="20000"/>
                    <a:lumOff val="80000"/>
                  </a:schemeClr>
                </a:solidFill>
              </a:rPr>
              <a:t>if</a:t>
            </a:r>
            <a:r>
              <a:rPr lang="ro-RO" sz="1800" dirty="0">
                <a:solidFill>
                  <a:schemeClr val="accent1">
                    <a:lumMod val="20000"/>
                    <a:lumOff val="80000"/>
                  </a:schemeClr>
                </a:solidFill>
              </a:rPr>
              <a:t> (condiție1) {</a:t>
            </a:r>
          </a:p>
          <a:p>
            <a:pPr marL="457200" lvl="1" indent="0">
              <a:lnSpc>
                <a:spcPct val="150000"/>
              </a:lnSpc>
              <a:spcAft>
                <a:spcPts val="0"/>
              </a:spcAft>
              <a:buNone/>
            </a:pPr>
            <a:r>
              <a:rPr lang="ro-RO" sz="1800" i="1" dirty="0">
                <a:solidFill>
                  <a:schemeClr val="accent1">
                    <a:lumMod val="20000"/>
                    <a:lumOff val="80000"/>
                  </a:schemeClr>
                </a:solidFill>
              </a:rPr>
              <a:t>bloc de cod 1</a:t>
            </a:r>
          </a:p>
          <a:p>
            <a:pPr marL="457200" lvl="1" indent="0">
              <a:lnSpc>
                <a:spcPct val="150000"/>
              </a:lnSpc>
              <a:spcAft>
                <a:spcPts val="0"/>
              </a:spcAft>
              <a:buNone/>
            </a:pPr>
            <a:r>
              <a:rPr lang="ro-RO" sz="1800" dirty="0">
                <a:solidFill>
                  <a:schemeClr val="accent1">
                    <a:lumMod val="20000"/>
                    <a:lumOff val="80000"/>
                  </a:schemeClr>
                </a:solidFill>
              </a:rPr>
              <a:t>} </a:t>
            </a:r>
            <a:r>
              <a:rPr lang="ro-RO" sz="1800" dirty="0" err="1">
                <a:solidFill>
                  <a:schemeClr val="accent1">
                    <a:lumMod val="20000"/>
                    <a:lumOff val="80000"/>
                  </a:schemeClr>
                </a:solidFill>
              </a:rPr>
              <a:t>else</a:t>
            </a:r>
            <a:r>
              <a:rPr lang="ro-RO" sz="1800" dirty="0">
                <a:solidFill>
                  <a:schemeClr val="accent1">
                    <a:lumMod val="20000"/>
                    <a:lumOff val="80000"/>
                  </a:schemeClr>
                </a:solidFill>
              </a:rPr>
              <a:t> </a:t>
            </a:r>
            <a:r>
              <a:rPr lang="ro-RO" sz="1800" dirty="0" err="1">
                <a:solidFill>
                  <a:schemeClr val="accent1">
                    <a:lumMod val="20000"/>
                    <a:lumOff val="80000"/>
                  </a:schemeClr>
                </a:solidFill>
              </a:rPr>
              <a:t>if</a:t>
            </a:r>
            <a:r>
              <a:rPr lang="ro-RO" sz="1800" dirty="0">
                <a:solidFill>
                  <a:schemeClr val="accent1">
                    <a:lumMod val="20000"/>
                    <a:lumOff val="80000"/>
                  </a:schemeClr>
                </a:solidFill>
              </a:rPr>
              <a:t> (condiție2) {</a:t>
            </a:r>
          </a:p>
          <a:p>
            <a:pPr marL="457200" lvl="1" indent="0">
              <a:lnSpc>
                <a:spcPct val="150000"/>
              </a:lnSpc>
              <a:spcAft>
                <a:spcPts val="0"/>
              </a:spcAft>
              <a:buNone/>
            </a:pPr>
            <a:r>
              <a:rPr lang="ro-RO" sz="1800" i="1" dirty="0">
                <a:solidFill>
                  <a:schemeClr val="accent1">
                    <a:lumMod val="20000"/>
                    <a:lumOff val="80000"/>
                  </a:schemeClr>
                </a:solidFill>
              </a:rPr>
              <a:t>bloc de cod 2</a:t>
            </a:r>
          </a:p>
          <a:p>
            <a:pPr marL="457200" lvl="1" indent="0">
              <a:lnSpc>
                <a:spcPct val="150000"/>
              </a:lnSpc>
              <a:spcAft>
                <a:spcPts val="0"/>
              </a:spcAft>
              <a:buNone/>
            </a:pPr>
            <a:r>
              <a:rPr lang="ro-RO" sz="1800" dirty="0">
                <a:solidFill>
                  <a:schemeClr val="accent1">
                    <a:lumMod val="20000"/>
                    <a:lumOff val="80000"/>
                  </a:schemeClr>
                </a:solidFill>
              </a:rPr>
              <a:t>}</a:t>
            </a:r>
          </a:p>
          <a:p>
            <a:pPr marL="457200" lvl="1" indent="0">
              <a:lnSpc>
                <a:spcPct val="150000"/>
              </a:lnSpc>
              <a:spcAft>
                <a:spcPts val="0"/>
              </a:spcAft>
              <a:buNone/>
            </a:pPr>
            <a:r>
              <a:rPr lang="ro-RO" sz="1800" dirty="0" err="1">
                <a:solidFill>
                  <a:schemeClr val="accent1">
                    <a:lumMod val="20000"/>
                    <a:lumOff val="80000"/>
                  </a:schemeClr>
                </a:solidFill>
              </a:rPr>
              <a:t>else</a:t>
            </a:r>
            <a:r>
              <a:rPr lang="ro-RO" sz="1800" dirty="0">
                <a:solidFill>
                  <a:schemeClr val="accent1">
                    <a:lumMod val="20000"/>
                    <a:lumOff val="80000"/>
                  </a:schemeClr>
                </a:solidFill>
              </a:rPr>
              <a:t> {</a:t>
            </a:r>
          </a:p>
          <a:p>
            <a:pPr marL="457200" lvl="1" indent="0">
              <a:lnSpc>
                <a:spcPct val="150000"/>
              </a:lnSpc>
              <a:spcAft>
                <a:spcPts val="0"/>
              </a:spcAft>
              <a:buNone/>
            </a:pPr>
            <a:r>
              <a:rPr lang="ro-RO" sz="1800" i="1" dirty="0">
                <a:solidFill>
                  <a:schemeClr val="accent1">
                    <a:lumMod val="20000"/>
                    <a:lumOff val="80000"/>
                  </a:schemeClr>
                </a:solidFill>
              </a:rPr>
              <a:t>bloc de cod 3</a:t>
            </a:r>
          </a:p>
          <a:p>
            <a:pPr marL="457200" lvl="1" indent="0">
              <a:lnSpc>
                <a:spcPct val="150000"/>
              </a:lnSpc>
              <a:spcAft>
                <a:spcPts val="0"/>
              </a:spcAft>
              <a:buNone/>
            </a:pPr>
            <a:r>
              <a:rPr lang="ro-RO" sz="1800" dirty="0">
                <a:solidFill>
                  <a:schemeClr val="accent1">
                    <a:lumMod val="20000"/>
                    <a:lumOff val="80000"/>
                  </a:schemeClr>
                </a:solidFill>
              </a:rPr>
              <a:t>}</a:t>
            </a:r>
          </a:p>
          <a:p>
            <a:pPr marL="0" indent="0">
              <a:lnSpc>
                <a:spcPct val="150000"/>
              </a:lnSpc>
              <a:spcAft>
                <a:spcPts val="0"/>
              </a:spcAft>
              <a:buNone/>
            </a:pPr>
            <a:endParaRPr lang="ro-RO" sz="1700" dirty="0">
              <a:solidFill>
                <a:schemeClr val="accent1">
                  <a:lumMod val="20000"/>
                  <a:lumOff val="80000"/>
                </a:schemeClr>
              </a:solidFill>
            </a:endParaRPr>
          </a:p>
          <a:p>
            <a:pPr marL="0" indent="0">
              <a:lnSpc>
                <a:spcPct val="150000"/>
              </a:lnSpc>
              <a:spcAft>
                <a:spcPts val="0"/>
              </a:spcAft>
              <a:buNone/>
            </a:pPr>
            <a:endParaRPr lang="ro-RO" sz="1700" dirty="0">
              <a:solidFill>
                <a:schemeClr val="accent1">
                  <a:lumMod val="20000"/>
                  <a:lumOff val="80000"/>
                </a:schemeClr>
              </a:solidFill>
            </a:endParaRPr>
          </a:p>
          <a:p>
            <a:pPr marL="0" indent="0">
              <a:lnSpc>
                <a:spcPct val="150000"/>
              </a:lnSpc>
              <a:spcAft>
                <a:spcPts val="0"/>
              </a:spcAft>
              <a:buNone/>
            </a:pPr>
            <a:endParaRPr lang="ro-RO" sz="1700" dirty="0">
              <a:solidFill>
                <a:schemeClr val="accent1">
                  <a:lumMod val="20000"/>
                  <a:lumOff val="80000"/>
                </a:schemeClr>
              </a:solidFill>
            </a:endParaRPr>
          </a:p>
        </p:txBody>
      </p:sp>
      <p:sp>
        <p:nvSpPr>
          <p:cNvPr id="8" name="Subtitlu 2">
            <a:extLst>
              <a:ext uri="{FF2B5EF4-FFF2-40B4-BE49-F238E27FC236}">
                <a16:creationId xmlns:a16="http://schemas.microsoft.com/office/drawing/2014/main" id="{5C5709D8-E231-C553-154B-259EF1311D22}"/>
              </a:ext>
            </a:extLst>
          </p:cNvPr>
          <p:cNvSpPr txBox="1">
            <a:spLocks/>
          </p:cNvSpPr>
          <p:nvPr/>
        </p:nvSpPr>
        <p:spPr>
          <a:xfrm>
            <a:off x="3473390" y="2778710"/>
            <a:ext cx="7650330" cy="3435659"/>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700" b="1" i="1" dirty="0">
                <a:solidFill>
                  <a:schemeClr val="accent1">
                    <a:lumMod val="20000"/>
                    <a:lumOff val="80000"/>
                  </a:schemeClr>
                </a:solidFill>
              </a:rPr>
              <a:t>SECVENȚA DE EXECUȚIE</a:t>
            </a:r>
          </a:p>
          <a:p>
            <a:pPr lvl="1">
              <a:lnSpc>
                <a:spcPct val="150000"/>
              </a:lnSpc>
              <a:spcAft>
                <a:spcPts val="0"/>
              </a:spcAft>
            </a:pPr>
            <a:r>
              <a:rPr lang="ro-RO" sz="1700" dirty="0">
                <a:solidFill>
                  <a:schemeClr val="accent1">
                    <a:lumMod val="20000"/>
                    <a:lumOff val="80000"/>
                  </a:schemeClr>
                </a:solidFill>
              </a:rPr>
              <a:t>Se testează valoarea de adevăr a </a:t>
            </a:r>
            <a:r>
              <a:rPr lang="ro-RO" sz="1700" i="1" dirty="0">
                <a:solidFill>
                  <a:schemeClr val="accent1">
                    <a:lumMod val="20000"/>
                    <a:lumOff val="80000"/>
                  </a:schemeClr>
                </a:solidFill>
              </a:rPr>
              <a:t>“condiție1”</a:t>
            </a:r>
            <a:r>
              <a:rPr lang="ro-RO" sz="1700" dirty="0">
                <a:solidFill>
                  <a:schemeClr val="accent1">
                    <a:lumMod val="20000"/>
                    <a:lumOff val="80000"/>
                  </a:schemeClr>
                </a:solidFill>
              </a:rPr>
              <a:t>.</a:t>
            </a:r>
          </a:p>
          <a:p>
            <a:pPr marL="1257300" lvl="2" indent="-342900">
              <a:lnSpc>
                <a:spcPct val="150000"/>
              </a:lnSpc>
              <a:spcAft>
                <a:spcPts val="0"/>
              </a:spcAft>
              <a:buFont typeface="+mj-lt"/>
              <a:buAutoNum type="arabicPeriod"/>
            </a:pPr>
            <a:r>
              <a:rPr lang="ro-RO" sz="1500" dirty="0">
                <a:solidFill>
                  <a:schemeClr val="accent1">
                    <a:lumMod val="20000"/>
                    <a:lumOff val="80000"/>
                  </a:schemeClr>
                </a:solidFill>
              </a:rPr>
              <a:t>Dacă este ”</a:t>
            </a:r>
            <a:r>
              <a:rPr lang="ro-RO" sz="1500" dirty="0" err="1">
                <a:solidFill>
                  <a:schemeClr val="accent1">
                    <a:lumMod val="20000"/>
                    <a:lumOff val="80000"/>
                  </a:schemeClr>
                </a:solidFill>
              </a:rPr>
              <a:t>true</a:t>
            </a:r>
            <a:r>
              <a:rPr lang="ro-RO" sz="1500" dirty="0">
                <a:solidFill>
                  <a:schemeClr val="accent1">
                    <a:lumMod val="20000"/>
                    <a:lumOff val="80000"/>
                  </a:schemeClr>
                </a:solidFill>
              </a:rPr>
              <a:t>”, se execută “bloc de cod 1” din ramura ”</a:t>
            </a:r>
            <a:r>
              <a:rPr lang="ro-RO" sz="1500" dirty="0" err="1">
                <a:solidFill>
                  <a:schemeClr val="accent1">
                    <a:lumMod val="20000"/>
                    <a:lumOff val="80000"/>
                  </a:schemeClr>
                </a:solidFill>
              </a:rPr>
              <a:t>if</a:t>
            </a:r>
            <a:r>
              <a:rPr lang="ro-RO" sz="1500" dirty="0">
                <a:solidFill>
                  <a:schemeClr val="accent1">
                    <a:lumMod val="20000"/>
                    <a:lumOff val="80000"/>
                  </a:schemeClr>
                </a:solidFill>
              </a:rPr>
              <a:t>”.</a:t>
            </a:r>
          </a:p>
          <a:p>
            <a:pPr marL="1257300" lvl="2" indent="-342900">
              <a:lnSpc>
                <a:spcPct val="150000"/>
              </a:lnSpc>
              <a:spcAft>
                <a:spcPts val="0"/>
              </a:spcAft>
              <a:buFont typeface="+mj-lt"/>
              <a:buAutoNum type="arabicPeriod"/>
            </a:pPr>
            <a:r>
              <a:rPr lang="ro-RO" sz="1500" dirty="0">
                <a:solidFill>
                  <a:schemeClr val="accent1">
                    <a:lumMod val="20000"/>
                    <a:lumOff val="80000"/>
                  </a:schemeClr>
                </a:solidFill>
              </a:rPr>
              <a:t>Dacă este “false”, se trece la evaluarea “condiție2”. Ramura “</a:t>
            </a:r>
            <a:r>
              <a:rPr lang="ro-RO" sz="1500" dirty="0" err="1">
                <a:solidFill>
                  <a:schemeClr val="accent1">
                    <a:lumMod val="20000"/>
                    <a:lumOff val="80000"/>
                  </a:schemeClr>
                </a:solidFill>
              </a:rPr>
              <a:t>else</a:t>
            </a:r>
            <a:r>
              <a:rPr lang="ro-RO" sz="1500" dirty="0">
                <a:solidFill>
                  <a:schemeClr val="accent1">
                    <a:lumMod val="20000"/>
                    <a:lumOff val="80000"/>
                  </a:schemeClr>
                </a:solidFill>
              </a:rPr>
              <a:t> </a:t>
            </a:r>
            <a:r>
              <a:rPr lang="ro-RO" sz="1500" dirty="0" err="1">
                <a:solidFill>
                  <a:schemeClr val="accent1">
                    <a:lumMod val="20000"/>
                    <a:lumOff val="80000"/>
                  </a:schemeClr>
                </a:solidFill>
              </a:rPr>
              <a:t>if</a:t>
            </a:r>
            <a:r>
              <a:rPr lang="ro-RO" sz="1500" dirty="0">
                <a:solidFill>
                  <a:schemeClr val="accent1">
                    <a:lumMod val="20000"/>
                    <a:lumOff val="80000"/>
                  </a:schemeClr>
                </a:solidFill>
              </a:rPr>
              <a:t>” este opțională.</a:t>
            </a:r>
          </a:p>
          <a:p>
            <a:pPr lvl="1">
              <a:lnSpc>
                <a:spcPct val="150000"/>
              </a:lnSpc>
              <a:spcAft>
                <a:spcPts val="0"/>
              </a:spcAft>
            </a:pPr>
            <a:r>
              <a:rPr lang="ro-RO" sz="1700" dirty="0">
                <a:solidFill>
                  <a:schemeClr val="accent1">
                    <a:lumMod val="20000"/>
                    <a:lumOff val="80000"/>
                  </a:schemeClr>
                </a:solidFill>
              </a:rPr>
              <a:t>Se testează valoarea de adevăr a “condiție2”.</a:t>
            </a:r>
          </a:p>
          <a:p>
            <a:pPr marL="1257300" lvl="2" indent="-342900">
              <a:lnSpc>
                <a:spcPct val="150000"/>
              </a:lnSpc>
              <a:spcAft>
                <a:spcPts val="0"/>
              </a:spcAft>
              <a:buFont typeface="+mj-lt"/>
              <a:buAutoNum type="arabicPeriod"/>
            </a:pPr>
            <a:r>
              <a:rPr lang="ro-RO" sz="1500" dirty="0">
                <a:solidFill>
                  <a:schemeClr val="accent1">
                    <a:lumMod val="20000"/>
                    <a:lumOff val="80000"/>
                  </a:schemeClr>
                </a:solidFill>
              </a:rPr>
              <a:t>Dacă este ”</a:t>
            </a:r>
            <a:r>
              <a:rPr lang="ro-RO" sz="1500" dirty="0" err="1">
                <a:solidFill>
                  <a:schemeClr val="accent1">
                    <a:lumMod val="20000"/>
                    <a:lumOff val="80000"/>
                  </a:schemeClr>
                </a:solidFill>
              </a:rPr>
              <a:t>true</a:t>
            </a:r>
            <a:r>
              <a:rPr lang="ro-RO" sz="1500" dirty="0">
                <a:solidFill>
                  <a:schemeClr val="accent1">
                    <a:lumMod val="20000"/>
                    <a:lumOff val="80000"/>
                  </a:schemeClr>
                </a:solidFill>
              </a:rPr>
              <a:t>”, se execută “bloc de cod 2” din ramura ” </a:t>
            </a:r>
            <a:r>
              <a:rPr lang="ro-RO" sz="1500" dirty="0" err="1">
                <a:solidFill>
                  <a:schemeClr val="accent1">
                    <a:lumMod val="20000"/>
                    <a:lumOff val="80000"/>
                  </a:schemeClr>
                </a:solidFill>
              </a:rPr>
              <a:t>else</a:t>
            </a:r>
            <a:r>
              <a:rPr lang="ro-RO" sz="1500" dirty="0">
                <a:solidFill>
                  <a:schemeClr val="accent1">
                    <a:lumMod val="20000"/>
                    <a:lumOff val="80000"/>
                  </a:schemeClr>
                </a:solidFill>
              </a:rPr>
              <a:t> </a:t>
            </a:r>
            <a:r>
              <a:rPr lang="ro-RO" sz="1500" dirty="0" err="1">
                <a:solidFill>
                  <a:schemeClr val="accent1">
                    <a:lumMod val="20000"/>
                    <a:lumOff val="80000"/>
                  </a:schemeClr>
                </a:solidFill>
              </a:rPr>
              <a:t>if</a:t>
            </a:r>
            <a:r>
              <a:rPr lang="ro-RO" sz="1500" dirty="0">
                <a:solidFill>
                  <a:schemeClr val="accent1">
                    <a:lumMod val="20000"/>
                    <a:lumOff val="80000"/>
                  </a:schemeClr>
                </a:solidFill>
              </a:rPr>
              <a:t>”.</a:t>
            </a:r>
          </a:p>
          <a:p>
            <a:pPr marL="1257300" lvl="2" indent="-342900">
              <a:lnSpc>
                <a:spcPct val="150000"/>
              </a:lnSpc>
              <a:spcAft>
                <a:spcPts val="0"/>
              </a:spcAft>
              <a:buFont typeface="+mj-lt"/>
              <a:buAutoNum type="arabicPeriod"/>
            </a:pPr>
            <a:r>
              <a:rPr lang="ro-RO" sz="1500" dirty="0">
                <a:solidFill>
                  <a:schemeClr val="accent1">
                    <a:lumMod val="20000"/>
                    <a:lumOff val="80000"/>
                  </a:schemeClr>
                </a:solidFill>
              </a:rPr>
              <a:t>Dacă este “false”, se execută “bloc de cod 3” din ramura ”</a:t>
            </a:r>
            <a:r>
              <a:rPr lang="ro-RO" sz="1500" dirty="0" err="1">
                <a:solidFill>
                  <a:schemeClr val="accent1">
                    <a:lumMod val="20000"/>
                    <a:lumOff val="80000"/>
                  </a:schemeClr>
                </a:solidFill>
              </a:rPr>
              <a:t>else</a:t>
            </a:r>
            <a:r>
              <a:rPr lang="ro-RO" sz="1500" dirty="0">
                <a:solidFill>
                  <a:schemeClr val="accent1">
                    <a:lumMod val="20000"/>
                    <a:lumOff val="80000"/>
                  </a:schemeClr>
                </a:solidFill>
              </a:rPr>
              <a:t>”. Ramura “</a:t>
            </a:r>
            <a:r>
              <a:rPr lang="ro-RO" sz="1500" dirty="0" err="1">
                <a:solidFill>
                  <a:schemeClr val="accent1">
                    <a:lumMod val="20000"/>
                    <a:lumOff val="80000"/>
                  </a:schemeClr>
                </a:solidFill>
              </a:rPr>
              <a:t>else</a:t>
            </a:r>
            <a:r>
              <a:rPr lang="ro-RO" sz="1500" dirty="0">
                <a:solidFill>
                  <a:schemeClr val="accent1">
                    <a:lumMod val="20000"/>
                    <a:lumOff val="80000"/>
                  </a:schemeClr>
                </a:solidFill>
              </a:rPr>
              <a:t>” este opțională.</a:t>
            </a:r>
          </a:p>
        </p:txBody>
      </p:sp>
    </p:spTree>
    <p:extLst>
      <p:ext uri="{BB962C8B-B14F-4D97-AF65-F5344CB8AC3E}">
        <p14:creationId xmlns:p14="http://schemas.microsoft.com/office/powerpoint/2010/main" val="266657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532205"/>
            <a:ext cx="10131425" cy="662811"/>
          </a:xfrm>
        </p:spPr>
        <p:txBody>
          <a:bodyPr rtlCol="0">
            <a:normAutofit/>
          </a:bodyPr>
          <a:lstStyle/>
          <a:p>
            <a:pPr rtl="0"/>
            <a:r>
              <a:rPr lang="fr-FR" b="1" dirty="0"/>
              <a:t>JavaScript</a:t>
            </a:r>
            <a:r>
              <a:rPr lang="ro-RO" b="1" dirty="0"/>
              <a:t> – </a:t>
            </a:r>
            <a:r>
              <a:rPr lang="ro-RO" b="1" cap="none" dirty="0"/>
              <a:t>Cicluri repetitive – </a:t>
            </a:r>
            <a:r>
              <a:rPr lang="ro-RO" sz="2800" b="1" i="1" dirty="0">
                <a:solidFill>
                  <a:schemeClr val="accent1">
                    <a:lumMod val="20000"/>
                    <a:lumOff val="80000"/>
                  </a:schemeClr>
                </a:solidFill>
                <a:latin typeface="+mn-lt"/>
              </a:rPr>
              <a:t>FOR</a:t>
            </a:r>
            <a:r>
              <a:rPr lang="en-US" sz="2800" b="1" i="1" dirty="0">
                <a:solidFill>
                  <a:schemeClr val="accent1">
                    <a:lumMod val="20000"/>
                    <a:lumOff val="80000"/>
                  </a:schemeClr>
                </a:solidFill>
                <a:latin typeface="+mn-lt"/>
              </a:rPr>
              <a:t> (for in, for of)</a:t>
            </a:r>
            <a:endParaRPr lang="ro-RO" sz="2800" b="1" dirty="0">
              <a:latin typeface="+mn-lt"/>
            </a:endParaRPr>
          </a:p>
        </p:txBody>
      </p:sp>
      <p:sp>
        <p:nvSpPr>
          <p:cNvPr id="3" name="Subtitlu 2">
            <a:extLst>
              <a:ext uri="{FF2B5EF4-FFF2-40B4-BE49-F238E27FC236}">
                <a16:creationId xmlns:a16="http://schemas.microsoft.com/office/drawing/2014/main" id="{AE584786-6548-4BB4-95FD-977AD1F362C6}"/>
              </a:ext>
            </a:extLst>
          </p:cNvPr>
          <p:cNvSpPr>
            <a:spLocks noGrp="1"/>
          </p:cNvSpPr>
          <p:nvPr>
            <p:ph idx="1"/>
          </p:nvPr>
        </p:nvSpPr>
        <p:spPr>
          <a:xfrm>
            <a:off x="685800" y="1348541"/>
            <a:ext cx="10437920" cy="1260632"/>
          </a:xfrm>
        </p:spPr>
        <p:txBody>
          <a:bodyPr rtlCol="0" anchor="t">
            <a:normAutofit/>
          </a:bodyPr>
          <a:lstStyle/>
          <a:p>
            <a:pPr rtl="0">
              <a:lnSpc>
                <a:spcPct val="150000"/>
              </a:lnSpc>
              <a:spcAft>
                <a:spcPts val="0"/>
              </a:spcAft>
            </a:pPr>
            <a:r>
              <a:rPr lang="ro-RO" sz="1500" b="1" u="sng" dirty="0">
                <a:solidFill>
                  <a:schemeClr val="accent1">
                    <a:lumMod val="20000"/>
                    <a:lumOff val="80000"/>
                  </a:schemeClr>
                </a:solidFill>
              </a:rPr>
              <a:t>Ciclurile repetitive</a:t>
            </a:r>
            <a:r>
              <a:rPr lang="ro-RO" sz="1500" dirty="0">
                <a:solidFill>
                  <a:schemeClr val="accent1">
                    <a:lumMod val="20000"/>
                    <a:lumOff val="80000"/>
                  </a:schemeClr>
                </a:solidFill>
              </a:rPr>
              <a:t> (buclele – “</a:t>
            </a:r>
            <a:r>
              <a:rPr lang="ro-RO" sz="1500" dirty="0" err="1">
                <a:solidFill>
                  <a:schemeClr val="accent1">
                    <a:lumMod val="20000"/>
                    <a:lumOff val="80000"/>
                  </a:schemeClr>
                </a:solidFill>
              </a:rPr>
              <a:t>loops</a:t>
            </a:r>
            <a:r>
              <a:rPr lang="ro-RO" sz="1500" dirty="0">
                <a:solidFill>
                  <a:schemeClr val="accent1">
                    <a:lumMod val="20000"/>
                    <a:lumOff val="80000"/>
                  </a:schemeClr>
                </a:solidFill>
              </a:rPr>
              <a:t>”) se utilizează când dorim să executăm un bloc de cod în mod repetat (cu număr de iterații cunoscut, sau nu). La fiecare iterație se evaluează valoarea de adevăr („</a:t>
            </a:r>
            <a:r>
              <a:rPr lang="ro-RO" sz="1500" dirty="0" err="1">
                <a:solidFill>
                  <a:schemeClr val="accent1">
                    <a:lumMod val="20000"/>
                    <a:lumOff val="80000"/>
                  </a:schemeClr>
                </a:solidFill>
              </a:rPr>
              <a:t>true</a:t>
            </a:r>
            <a:r>
              <a:rPr lang="ro-RO" sz="1500" dirty="0">
                <a:solidFill>
                  <a:schemeClr val="accent1">
                    <a:lumMod val="20000"/>
                    <a:lumOff val="80000"/>
                  </a:schemeClr>
                </a:solidFill>
              </a:rPr>
              <a:t>” sau „false”) din condiția de execuție a buclei, iar codul din corpul buclei se execută atâta timp cât valoarea condiției este „</a:t>
            </a:r>
            <a:r>
              <a:rPr lang="ro-RO" sz="1500" dirty="0" err="1">
                <a:solidFill>
                  <a:schemeClr val="accent1">
                    <a:lumMod val="20000"/>
                    <a:lumOff val="80000"/>
                  </a:schemeClr>
                </a:solidFill>
              </a:rPr>
              <a:t>true</a:t>
            </a:r>
            <a:r>
              <a:rPr lang="ro-RO" sz="1500" dirty="0">
                <a:solidFill>
                  <a:schemeClr val="accent1">
                    <a:lumMod val="20000"/>
                    <a:lumOff val="80000"/>
                  </a:schemeClr>
                </a:solidFill>
              </a:rPr>
              <a:t>”.</a:t>
            </a:r>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2" y="2932514"/>
            <a:ext cx="1630678" cy="151941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25000"/>
              </a:lnSpc>
              <a:spcAft>
                <a:spcPts val="0"/>
              </a:spcAft>
              <a:buNone/>
            </a:pPr>
            <a:r>
              <a:rPr lang="ro-RO" sz="1400" b="1" i="1" dirty="0">
                <a:solidFill>
                  <a:schemeClr val="accent1">
                    <a:lumMod val="20000"/>
                    <a:lumOff val="80000"/>
                  </a:schemeClr>
                </a:solidFill>
              </a:rPr>
              <a:t>SINTAXA</a:t>
            </a:r>
          </a:p>
          <a:p>
            <a:pPr marL="179388" lvl="1" indent="0">
              <a:lnSpc>
                <a:spcPct val="125000"/>
              </a:lnSpc>
              <a:spcAft>
                <a:spcPts val="0"/>
              </a:spcAft>
              <a:buNone/>
            </a:pPr>
            <a:r>
              <a:rPr lang="ro-RO" sz="1400" b="1" i="1" dirty="0">
                <a:solidFill>
                  <a:schemeClr val="accent1">
                    <a:lumMod val="20000"/>
                    <a:lumOff val="80000"/>
                  </a:schemeClr>
                </a:solidFill>
              </a:rPr>
              <a:t>for</a:t>
            </a:r>
            <a:r>
              <a:rPr lang="ro-RO" sz="1400" dirty="0">
                <a:solidFill>
                  <a:schemeClr val="accent1">
                    <a:lumMod val="20000"/>
                    <a:lumOff val="80000"/>
                  </a:schemeClr>
                </a:solidFill>
              </a:rPr>
              <a:t> (expresie1</a:t>
            </a:r>
            <a:r>
              <a:rPr lang="en-US" sz="1400" dirty="0">
                <a:solidFill>
                  <a:schemeClr val="accent1">
                    <a:lumMod val="20000"/>
                    <a:lumOff val="80000"/>
                  </a:schemeClr>
                </a:solidFill>
              </a:rPr>
              <a:t>; </a:t>
            </a:r>
            <a:r>
              <a:rPr lang="ro-RO" sz="1400" dirty="0">
                <a:solidFill>
                  <a:schemeClr val="accent1">
                    <a:lumMod val="20000"/>
                    <a:lumOff val="80000"/>
                  </a:schemeClr>
                </a:solidFill>
              </a:rPr>
              <a:t>condiție</a:t>
            </a:r>
            <a:r>
              <a:rPr lang="en-US" sz="1400" dirty="0">
                <a:solidFill>
                  <a:schemeClr val="accent1">
                    <a:lumMod val="20000"/>
                    <a:lumOff val="80000"/>
                  </a:schemeClr>
                </a:solidFill>
              </a:rPr>
              <a:t>;</a:t>
            </a:r>
            <a:r>
              <a:rPr lang="ro-RO" sz="1400" dirty="0">
                <a:solidFill>
                  <a:schemeClr val="accent1">
                    <a:lumMod val="20000"/>
                    <a:lumOff val="80000"/>
                  </a:schemeClr>
                </a:solidFill>
              </a:rPr>
              <a:t> expresie</a:t>
            </a:r>
            <a:r>
              <a:rPr lang="en-US" sz="1400" dirty="0">
                <a:solidFill>
                  <a:schemeClr val="accent1">
                    <a:lumMod val="20000"/>
                    <a:lumOff val="80000"/>
                  </a:schemeClr>
                </a:solidFill>
              </a:rPr>
              <a:t>2;</a:t>
            </a:r>
            <a:r>
              <a:rPr lang="ro-RO" sz="1400" dirty="0">
                <a:solidFill>
                  <a:schemeClr val="accent1">
                    <a:lumMod val="20000"/>
                    <a:lumOff val="80000"/>
                  </a:schemeClr>
                </a:solidFill>
              </a:rPr>
              <a:t>)</a:t>
            </a:r>
          </a:p>
          <a:p>
            <a:pPr marL="179388" lvl="1" indent="0">
              <a:lnSpc>
                <a:spcPct val="125000"/>
              </a:lnSpc>
              <a:spcAft>
                <a:spcPts val="0"/>
              </a:spcAft>
              <a:buNone/>
            </a:pPr>
            <a:r>
              <a:rPr lang="ro-RO" sz="1400" dirty="0">
                <a:solidFill>
                  <a:schemeClr val="accent1">
                    <a:lumMod val="20000"/>
                    <a:lumOff val="80000"/>
                  </a:schemeClr>
                </a:solidFill>
              </a:rPr>
              <a:t>{ </a:t>
            </a:r>
            <a:r>
              <a:rPr lang="ro-RO" sz="1400" i="1" dirty="0">
                <a:solidFill>
                  <a:schemeClr val="accent1">
                    <a:lumMod val="20000"/>
                    <a:lumOff val="80000"/>
                  </a:schemeClr>
                </a:solidFill>
              </a:rPr>
              <a:t>bloc de cod </a:t>
            </a:r>
            <a:r>
              <a:rPr lang="ro-RO" sz="1400" dirty="0">
                <a:solidFill>
                  <a:schemeClr val="accent1">
                    <a:lumMod val="20000"/>
                    <a:lumOff val="80000"/>
                  </a:schemeClr>
                </a:solidFill>
              </a:rPr>
              <a:t>}</a:t>
            </a:r>
          </a:p>
        </p:txBody>
      </p:sp>
      <p:sp>
        <p:nvSpPr>
          <p:cNvPr id="8" name="Subtitlu 2">
            <a:extLst>
              <a:ext uri="{FF2B5EF4-FFF2-40B4-BE49-F238E27FC236}">
                <a16:creationId xmlns:a16="http://schemas.microsoft.com/office/drawing/2014/main" id="{5C5709D8-E231-C553-154B-259EF1311D22}"/>
              </a:ext>
            </a:extLst>
          </p:cNvPr>
          <p:cNvSpPr txBox="1">
            <a:spLocks/>
          </p:cNvSpPr>
          <p:nvPr/>
        </p:nvSpPr>
        <p:spPr>
          <a:xfrm>
            <a:off x="2560319" y="2932514"/>
            <a:ext cx="8563401" cy="2068950"/>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25000"/>
              </a:lnSpc>
              <a:spcAft>
                <a:spcPts val="0"/>
              </a:spcAft>
              <a:buNone/>
            </a:pPr>
            <a:r>
              <a:rPr lang="ro-RO" sz="1400" b="1" i="1" dirty="0">
                <a:solidFill>
                  <a:schemeClr val="accent1">
                    <a:lumMod val="20000"/>
                    <a:lumOff val="80000"/>
                  </a:schemeClr>
                </a:solidFill>
              </a:rPr>
              <a:t>SECVENȚA DE EXECUȚIE</a:t>
            </a:r>
          </a:p>
          <a:p>
            <a:pPr marL="631825" lvl="1" indent="-342900">
              <a:lnSpc>
                <a:spcPct val="125000"/>
              </a:lnSpc>
              <a:spcAft>
                <a:spcPts val="0"/>
              </a:spcAft>
              <a:buFont typeface="+mj-lt"/>
              <a:buAutoNum type="arabicPeriod"/>
            </a:pPr>
            <a:r>
              <a:rPr lang="ro-RO" sz="1400" i="1" dirty="0">
                <a:solidFill>
                  <a:schemeClr val="accent1">
                    <a:lumMod val="20000"/>
                    <a:lumOff val="80000"/>
                  </a:schemeClr>
                </a:solidFill>
              </a:rPr>
              <a:t>“expresie1</a:t>
            </a:r>
            <a:r>
              <a:rPr lang="ro-RO" sz="1400" dirty="0">
                <a:solidFill>
                  <a:schemeClr val="accent1">
                    <a:lumMod val="20000"/>
                    <a:lumOff val="80000"/>
                  </a:schemeClr>
                </a:solidFill>
              </a:rPr>
              <a:t>” este pasul de inițializare a buclei, cu această valoare se pregătește execuția primei iterații. Se execută o singură dată.</a:t>
            </a:r>
          </a:p>
          <a:p>
            <a:pPr marL="631825" lvl="1" indent="-342900">
              <a:lnSpc>
                <a:spcPct val="125000"/>
              </a:lnSpc>
              <a:spcAft>
                <a:spcPts val="0"/>
              </a:spcAft>
              <a:buFont typeface="+mj-lt"/>
              <a:buAutoNum type="arabicPeriod"/>
            </a:pPr>
            <a:r>
              <a:rPr lang="ro-RO" sz="1400" dirty="0">
                <a:solidFill>
                  <a:schemeClr val="accent1">
                    <a:lumMod val="20000"/>
                    <a:lumOff val="80000"/>
                  </a:schemeClr>
                </a:solidFill>
              </a:rPr>
              <a:t>se testează valoarea de adevăr din </a:t>
            </a:r>
            <a:r>
              <a:rPr lang="ro-RO" sz="1400" i="1" dirty="0">
                <a:solidFill>
                  <a:schemeClr val="accent1">
                    <a:lumMod val="20000"/>
                    <a:lumOff val="80000"/>
                  </a:schemeClr>
                </a:solidFill>
              </a:rPr>
              <a:t>“condiție</a:t>
            </a:r>
            <a:r>
              <a:rPr lang="ro-RO" sz="1400" dirty="0">
                <a:solidFill>
                  <a:schemeClr val="accent1">
                    <a:lumMod val="20000"/>
                    <a:lumOff val="80000"/>
                  </a:schemeClr>
                </a:solidFill>
              </a:rPr>
              <a:t>”. Doar dacă este </a:t>
            </a:r>
            <a:r>
              <a:rPr lang="en-US" sz="1400" dirty="0">
                <a:solidFill>
                  <a:schemeClr val="accent1">
                    <a:lumMod val="20000"/>
                    <a:lumOff val="80000"/>
                  </a:schemeClr>
                </a:solidFill>
              </a:rPr>
              <a:t>“</a:t>
            </a:r>
            <a:r>
              <a:rPr lang="ro-RO" sz="1400" dirty="0" err="1">
                <a:solidFill>
                  <a:schemeClr val="accent1">
                    <a:lumMod val="20000"/>
                    <a:lumOff val="80000"/>
                  </a:schemeClr>
                </a:solidFill>
              </a:rPr>
              <a:t>true</a:t>
            </a:r>
            <a:r>
              <a:rPr lang="en-US" sz="1400" dirty="0">
                <a:solidFill>
                  <a:schemeClr val="accent1">
                    <a:lumMod val="20000"/>
                    <a:lumOff val="80000"/>
                  </a:schemeClr>
                </a:solidFill>
              </a:rPr>
              <a:t>”</a:t>
            </a:r>
            <a:r>
              <a:rPr lang="ro-RO" sz="1400" dirty="0">
                <a:solidFill>
                  <a:schemeClr val="accent1">
                    <a:lumMod val="20000"/>
                    <a:lumOff val="80000"/>
                  </a:schemeClr>
                </a:solidFill>
              </a:rPr>
              <a:t>, </a:t>
            </a:r>
            <a:r>
              <a:rPr lang="ro-RO" sz="1400" i="1" dirty="0">
                <a:solidFill>
                  <a:schemeClr val="accent1">
                    <a:lumMod val="20000"/>
                    <a:lumOff val="80000"/>
                  </a:schemeClr>
                </a:solidFill>
              </a:rPr>
              <a:t>bloc de cod</a:t>
            </a:r>
            <a:r>
              <a:rPr lang="ro-RO" sz="1400" dirty="0">
                <a:solidFill>
                  <a:schemeClr val="accent1">
                    <a:lumMod val="20000"/>
                    <a:lumOff val="80000"/>
                  </a:schemeClr>
                </a:solidFill>
              </a:rPr>
              <a:t> va fi executat. În caz contrar, se iese din buclă și programul continuă execuția cu liniile de cod care urmează buclei </a:t>
            </a:r>
            <a:r>
              <a:rPr lang="ro-RO" sz="1400" i="1" dirty="0">
                <a:solidFill>
                  <a:schemeClr val="accent1">
                    <a:lumMod val="20000"/>
                    <a:lumOff val="80000"/>
                  </a:schemeClr>
                </a:solidFill>
              </a:rPr>
              <a:t>for</a:t>
            </a:r>
            <a:r>
              <a:rPr lang="ro-RO" sz="1400" dirty="0">
                <a:solidFill>
                  <a:schemeClr val="accent1">
                    <a:lumMod val="20000"/>
                    <a:lumOff val="80000"/>
                  </a:schemeClr>
                </a:solidFill>
              </a:rPr>
              <a:t>.</a:t>
            </a:r>
          </a:p>
          <a:p>
            <a:pPr marL="631825" lvl="1" indent="-342900">
              <a:lnSpc>
                <a:spcPct val="125000"/>
              </a:lnSpc>
              <a:spcAft>
                <a:spcPts val="0"/>
              </a:spcAft>
              <a:buFont typeface="+mj-lt"/>
              <a:buAutoNum type="arabicPeriod"/>
            </a:pPr>
            <a:r>
              <a:rPr lang="ro-RO" sz="1400" dirty="0">
                <a:solidFill>
                  <a:schemeClr val="accent1">
                    <a:lumMod val="20000"/>
                    <a:lumOff val="80000"/>
                  </a:schemeClr>
                </a:solidFill>
              </a:rPr>
              <a:t>dacă iterația anterioară a fost executată, se execută </a:t>
            </a:r>
            <a:r>
              <a:rPr lang="ro-RO" sz="1400" i="1" dirty="0">
                <a:solidFill>
                  <a:schemeClr val="accent1">
                    <a:lumMod val="20000"/>
                    <a:lumOff val="80000"/>
                  </a:schemeClr>
                </a:solidFill>
              </a:rPr>
              <a:t>“expresie2</a:t>
            </a:r>
            <a:r>
              <a:rPr lang="ro-RO" sz="1400" dirty="0">
                <a:solidFill>
                  <a:schemeClr val="accent1">
                    <a:lumMod val="20000"/>
                    <a:lumOff val="80000"/>
                  </a:schemeClr>
                </a:solidFill>
              </a:rPr>
              <a:t>”, prin care se pregătește execuția următoarei iterații. Apoi se reia pasul 2 și bucla continuă secvențial, reluând pașii 2 si 3.</a:t>
            </a:r>
          </a:p>
        </p:txBody>
      </p:sp>
      <p:sp>
        <p:nvSpPr>
          <p:cNvPr id="4" name="Subtitlu 2">
            <a:extLst>
              <a:ext uri="{FF2B5EF4-FFF2-40B4-BE49-F238E27FC236}">
                <a16:creationId xmlns:a16="http://schemas.microsoft.com/office/drawing/2014/main" id="{0BC9F8A1-7719-8C42-C8EF-CFC3A4E8D3C2}"/>
              </a:ext>
            </a:extLst>
          </p:cNvPr>
          <p:cNvSpPr txBox="1">
            <a:spLocks/>
          </p:cNvSpPr>
          <p:nvPr/>
        </p:nvSpPr>
        <p:spPr>
          <a:xfrm>
            <a:off x="685800" y="2476014"/>
            <a:ext cx="1950868" cy="47495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rtl="0">
              <a:spcAft>
                <a:spcPts val="0"/>
              </a:spcAft>
            </a:pPr>
            <a:r>
              <a:rPr lang="ro-RO" sz="1500" b="1" u="sng" dirty="0">
                <a:solidFill>
                  <a:schemeClr val="accent1">
                    <a:lumMod val="20000"/>
                    <a:lumOff val="80000"/>
                  </a:schemeClr>
                </a:solidFill>
              </a:rPr>
              <a:t>Tipuri de cicluri</a:t>
            </a:r>
            <a:r>
              <a:rPr lang="ro-RO" sz="1500" dirty="0">
                <a:solidFill>
                  <a:schemeClr val="accent1">
                    <a:lumMod val="20000"/>
                    <a:lumOff val="80000"/>
                  </a:schemeClr>
                </a:solidFill>
              </a:rPr>
              <a:t>:</a:t>
            </a:r>
            <a:endParaRPr lang="ro-RO" sz="1500" b="1" i="1" dirty="0">
              <a:solidFill>
                <a:schemeClr val="accent1">
                  <a:lumMod val="20000"/>
                  <a:lumOff val="80000"/>
                </a:schemeClr>
              </a:solidFill>
            </a:endParaRPr>
          </a:p>
        </p:txBody>
      </p:sp>
      <p:sp>
        <p:nvSpPr>
          <p:cNvPr id="9" name="TextBox 8">
            <a:extLst>
              <a:ext uri="{FF2B5EF4-FFF2-40B4-BE49-F238E27FC236}">
                <a16:creationId xmlns:a16="http://schemas.microsoft.com/office/drawing/2014/main" id="{68AFD2E3-15F4-62BC-1711-93EBA2E55137}"/>
              </a:ext>
            </a:extLst>
          </p:cNvPr>
          <p:cNvSpPr txBox="1"/>
          <p:nvPr/>
        </p:nvSpPr>
        <p:spPr>
          <a:xfrm>
            <a:off x="2969085" y="2512090"/>
            <a:ext cx="3163860" cy="323165"/>
          </a:xfrm>
          <a:prstGeom prst="rect">
            <a:avLst/>
          </a:prstGeom>
          <a:noFill/>
        </p:spPr>
        <p:txBody>
          <a:bodyPr wrap="square">
            <a:spAutoFit/>
          </a:bodyPr>
          <a:lstStyle/>
          <a:p>
            <a:pPr marL="176213" indent="-176213">
              <a:buFont typeface="Arial" panose="020B0604020202020204" pitchFamily="34" charset="0"/>
              <a:buChar char="•"/>
            </a:pPr>
            <a:r>
              <a:rPr lang="ro-RO" sz="1500" dirty="0">
                <a:solidFill>
                  <a:schemeClr val="accent1">
                    <a:lumMod val="20000"/>
                    <a:lumOff val="80000"/>
                  </a:schemeClr>
                </a:solidFill>
              </a:rPr>
              <a:t>cu număr de iterații cunoscut – </a:t>
            </a:r>
            <a:r>
              <a:rPr lang="ro-RO" sz="1500" b="1" i="1" dirty="0">
                <a:solidFill>
                  <a:schemeClr val="accent1">
                    <a:lumMod val="20000"/>
                    <a:lumOff val="80000"/>
                  </a:schemeClr>
                </a:solidFill>
              </a:rPr>
              <a:t>FOR</a:t>
            </a:r>
          </a:p>
        </p:txBody>
      </p:sp>
      <p:sp>
        <p:nvSpPr>
          <p:cNvPr id="11" name="TextBox 10">
            <a:extLst>
              <a:ext uri="{FF2B5EF4-FFF2-40B4-BE49-F238E27FC236}">
                <a16:creationId xmlns:a16="http://schemas.microsoft.com/office/drawing/2014/main" id="{5EFE23E5-672E-931C-F681-1186821F86BB}"/>
              </a:ext>
            </a:extLst>
          </p:cNvPr>
          <p:cNvSpPr txBox="1"/>
          <p:nvPr/>
        </p:nvSpPr>
        <p:spPr>
          <a:xfrm>
            <a:off x="6591883" y="2512090"/>
            <a:ext cx="4531837" cy="323165"/>
          </a:xfrm>
          <a:prstGeom prst="rect">
            <a:avLst/>
          </a:prstGeom>
          <a:noFill/>
        </p:spPr>
        <p:txBody>
          <a:bodyPr wrap="square">
            <a:spAutoFit/>
          </a:bodyPr>
          <a:lstStyle/>
          <a:p>
            <a:pPr marL="176213" indent="-176213">
              <a:buFont typeface="Arial" panose="020B0604020202020204" pitchFamily="34" charset="0"/>
              <a:buChar char="•"/>
            </a:pPr>
            <a:r>
              <a:rPr lang="ro-RO" sz="1500" dirty="0">
                <a:solidFill>
                  <a:schemeClr val="accent1">
                    <a:lumMod val="20000"/>
                    <a:lumOff val="80000"/>
                  </a:schemeClr>
                </a:solidFill>
              </a:rPr>
              <a:t>cu număr de iterații necunoscut – </a:t>
            </a:r>
            <a:r>
              <a:rPr lang="ro-RO" sz="1500" b="1" i="1" dirty="0">
                <a:solidFill>
                  <a:schemeClr val="accent1">
                    <a:lumMod val="20000"/>
                    <a:lumOff val="80000"/>
                  </a:schemeClr>
                </a:solidFill>
              </a:rPr>
              <a:t>WHILE, DO WHILE</a:t>
            </a:r>
          </a:p>
        </p:txBody>
      </p:sp>
      <p:sp>
        <p:nvSpPr>
          <p:cNvPr id="12" name="Subtitlu 2">
            <a:extLst>
              <a:ext uri="{FF2B5EF4-FFF2-40B4-BE49-F238E27FC236}">
                <a16:creationId xmlns:a16="http://schemas.microsoft.com/office/drawing/2014/main" id="{F38197CA-E342-4E98-D2A3-F87F0410E7A3}"/>
              </a:ext>
            </a:extLst>
          </p:cNvPr>
          <p:cNvSpPr txBox="1">
            <a:spLocks/>
          </p:cNvSpPr>
          <p:nvPr/>
        </p:nvSpPr>
        <p:spPr>
          <a:xfrm>
            <a:off x="685801" y="4899872"/>
            <a:ext cx="2020454" cy="1685651"/>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25000"/>
              </a:lnSpc>
              <a:spcAft>
                <a:spcPts val="0"/>
              </a:spcAft>
              <a:buNone/>
            </a:pPr>
            <a:r>
              <a:rPr lang="ro-RO" sz="1400" b="1" i="1" dirty="0">
                <a:solidFill>
                  <a:schemeClr val="accent1">
                    <a:lumMod val="20000"/>
                    <a:lumOff val="80000"/>
                  </a:schemeClr>
                </a:solidFill>
              </a:rPr>
              <a:t>FOR IN</a:t>
            </a:r>
          </a:p>
          <a:p>
            <a:pPr marL="179388" lvl="1" indent="0">
              <a:lnSpc>
                <a:spcPct val="125000"/>
              </a:lnSpc>
              <a:spcAft>
                <a:spcPts val="0"/>
              </a:spcAft>
              <a:buNone/>
            </a:pPr>
            <a:r>
              <a:rPr lang="ro-RO" sz="1400" b="1" i="1" dirty="0">
                <a:solidFill>
                  <a:schemeClr val="accent1">
                    <a:lumMod val="20000"/>
                    <a:lumOff val="80000"/>
                  </a:schemeClr>
                </a:solidFill>
              </a:rPr>
              <a:t>for</a:t>
            </a:r>
            <a:r>
              <a:rPr lang="ro-RO" sz="1400" dirty="0">
                <a:solidFill>
                  <a:schemeClr val="accent1">
                    <a:lumMod val="20000"/>
                    <a:lumOff val="80000"/>
                  </a:schemeClr>
                </a:solidFill>
              </a:rPr>
              <a:t> (</a:t>
            </a:r>
            <a:r>
              <a:rPr lang="ro-RO" sz="1400" dirty="0" err="1">
                <a:solidFill>
                  <a:schemeClr val="accent1">
                    <a:lumMod val="20000"/>
                    <a:lumOff val="80000"/>
                  </a:schemeClr>
                </a:solidFill>
              </a:rPr>
              <a:t>key</a:t>
            </a:r>
            <a:r>
              <a:rPr lang="ro-RO" sz="1400" dirty="0">
                <a:solidFill>
                  <a:schemeClr val="accent1">
                    <a:lumMod val="20000"/>
                    <a:lumOff val="80000"/>
                  </a:schemeClr>
                </a:solidFill>
              </a:rPr>
              <a:t> </a:t>
            </a:r>
            <a:r>
              <a:rPr lang="ro-RO" sz="1400" b="1" i="1" dirty="0">
                <a:solidFill>
                  <a:schemeClr val="accent1">
                    <a:lumMod val="20000"/>
                    <a:lumOff val="80000"/>
                  </a:schemeClr>
                </a:solidFill>
              </a:rPr>
              <a:t>in</a:t>
            </a:r>
            <a:r>
              <a:rPr lang="ro-RO" sz="1400" dirty="0">
                <a:solidFill>
                  <a:schemeClr val="accent1">
                    <a:lumMod val="20000"/>
                    <a:lumOff val="80000"/>
                  </a:schemeClr>
                </a:solidFill>
              </a:rPr>
              <a:t> </a:t>
            </a:r>
            <a:r>
              <a:rPr lang="ro-RO" sz="1400" dirty="0" err="1">
                <a:solidFill>
                  <a:schemeClr val="accent1">
                    <a:lumMod val="20000"/>
                    <a:lumOff val="80000"/>
                  </a:schemeClr>
                </a:solidFill>
              </a:rPr>
              <a:t>object</a:t>
            </a:r>
            <a:r>
              <a:rPr lang="ro-RO" sz="1400" dirty="0">
                <a:solidFill>
                  <a:schemeClr val="accent1">
                    <a:lumMod val="20000"/>
                    <a:lumOff val="80000"/>
                  </a:schemeClr>
                </a:solidFill>
              </a:rPr>
              <a:t>)</a:t>
            </a:r>
          </a:p>
          <a:p>
            <a:pPr marL="179388" lvl="1" indent="0">
              <a:lnSpc>
                <a:spcPct val="125000"/>
              </a:lnSpc>
              <a:spcAft>
                <a:spcPts val="0"/>
              </a:spcAft>
              <a:buNone/>
            </a:pPr>
            <a:r>
              <a:rPr lang="ro-RO" sz="1400" dirty="0">
                <a:solidFill>
                  <a:schemeClr val="accent1">
                    <a:lumMod val="20000"/>
                    <a:lumOff val="80000"/>
                  </a:schemeClr>
                </a:solidFill>
              </a:rPr>
              <a:t>{ </a:t>
            </a:r>
            <a:r>
              <a:rPr lang="ro-RO" sz="1400" i="1" dirty="0">
                <a:solidFill>
                  <a:schemeClr val="accent1">
                    <a:lumMod val="20000"/>
                    <a:lumOff val="80000"/>
                  </a:schemeClr>
                </a:solidFill>
              </a:rPr>
              <a:t>bloc de cod </a:t>
            </a:r>
            <a:r>
              <a:rPr lang="ro-RO" sz="1400" dirty="0">
                <a:solidFill>
                  <a:schemeClr val="accent1">
                    <a:lumMod val="20000"/>
                    <a:lumOff val="80000"/>
                  </a:schemeClr>
                </a:solidFill>
              </a:rPr>
              <a:t>}</a:t>
            </a:r>
          </a:p>
          <a:p>
            <a:pPr marL="0" indent="0">
              <a:lnSpc>
                <a:spcPct val="125000"/>
              </a:lnSpc>
              <a:spcAft>
                <a:spcPts val="0"/>
              </a:spcAft>
              <a:buNone/>
            </a:pPr>
            <a:r>
              <a:rPr lang="ro-RO" sz="1400" b="1" i="1" dirty="0">
                <a:solidFill>
                  <a:schemeClr val="accent1">
                    <a:lumMod val="20000"/>
                    <a:lumOff val="80000"/>
                  </a:schemeClr>
                </a:solidFill>
              </a:rPr>
              <a:t>FOR OF</a:t>
            </a:r>
          </a:p>
          <a:p>
            <a:pPr marL="179388" lvl="1" indent="0">
              <a:lnSpc>
                <a:spcPct val="125000"/>
              </a:lnSpc>
              <a:spcAft>
                <a:spcPts val="0"/>
              </a:spcAft>
              <a:buNone/>
            </a:pPr>
            <a:r>
              <a:rPr lang="ro-RO" sz="1400" b="1" i="1" dirty="0">
                <a:solidFill>
                  <a:schemeClr val="accent1">
                    <a:lumMod val="20000"/>
                    <a:lumOff val="80000"/>
                  </a:schemeClr>
                </a:solidFill>
              </a:rPr>
              <a:t>for</a:t>
            </a:r>
            <a:r>
              <a:rPr lang="ro-RO" sz="1400" dirty="0">
                <a:solidFill>
                  <a:schemeClr val="accent1">
                    <a:lumMod val="20000"/>
                    <a:lumOff val="80000"/>
                  </a:schemeClr>
                </a:solidFill>
              </a:rPr>
              <a:t> (</a:t>
            </a:r>
            <a:r>
              <a:rPr lang="ro-RO" sz="1400" dirty="0" err="1">
                <a:solidFill>
                  <a:schemeClr val="accent1">
                    <a:lumMod val="20000"/>
                    <a:lumOff val="80000"/>
                  </a:schemeClr>
                </a:solidFill>
              </a:rPr>
              <a:t>value</a:t>
            </a:r>
            <a:r>
              <a:rPr lang="ro-RO" sz="1400" dirty="0">
                <a:solidFill>
                  <a:schemeClr val="accent1">
                    <a:lumMod val="20000"/>
                    <a:lumOff val="80000"/>
                  </a:schemeClr>
                </a:solidFill>
              </a:rPr>
              <a:t> </a:t>
            </a:r>
            <a:r>
              <a:rPr lang="ro-RO" sz="1400" b="1" i="1" dirty="0">
                <a:solidFill>
                  <a:schemeClr val="accent1">
                    <a:lumMod val="20000"/>
                    <a:lumOff val="80000"/>
                  </a:schemeClr>
                </a:solidFill>
              </a:rPr>
              <a:t>of</a:t>
            </a:r>
            <a:r>
              <a:rPr lang="ro-RO" sz="1400" dirty="0">
                <a:solidFill>
                  <a:schemeClr val="accent1">
                    <a:lumMod val="20000"/>
                    <a:lumOff val="80000"/>
                  </a:schemeClr>
                </a:solidFill>
              </a:rPr>
              <a:t> </a:t>
            </a:r>
            <a:r>
              <a:rPr lang="ro-RO" sz="1400" dirty="0" err="1">
                <a:solidFill>
                  <a:schemeClr val="accent1">
                    <a:lumMod val="20000"/>
                    <a:lumOff val="80000"/>
                  </a:schemeClr>
                </a:solidFill>
              </a:rPr>
              <a:t>object</a:t>
            </a:r>
            <a:r>
              <a:rPr lang="ro-RO" sz="1400" dirty="0">
                <a:solidFill>
                  <a:schemeClr val="accent1">
                    <a:lumMod val="20000"/>
                    <a:lumOff val="80000"/>
                  </a:schemeClr>
                </a:solidFill>
              </a:rPr>
              <a:t>)</a:t>
            </a:r>
          </a:p>
          <a:p>
            <a:pPr marL="179388" lvl="1" indent="0">
              <a:lnSpc>
                <a:spcPct val="125000"/>
              </a:lnSpc>
              <a:spcAft>
                <a:spcPts val="0"/>
              </a:spcAft>
              <a:buNone/>
            </a:pPr>
            <a:r>
              <a:rPr lang="ro-RO" sz="1400" dirty="0">
                <a:solidFill>
                  <a:schemeClr val="accent1">
                    <a:lumMod val="20000"/>
                    <a:lumOff val="80000"/>
                  </a:schemeClr>
                </a:solidFill>
              </a:rPr>
              <a:t>{ </a:t>
            </a:r>
            <a:r>
              <a:rPr lang="ro-RO" sz="1400" i="1" dirty="0">
                <a:solidFill>
                  <a:schemeClr val="accent1">
                    <a:lumMod val="20000"/>
                    <a:lumOff val="80000"/>
                  </a:schemeClr>
                </a:solidFill>
              </a:rPr>
              <a:t>bloc de cod </a:t>
            </a:r>
            <a:r>
              <a:rPr lang="ro-RO" sz="1400" dirty="0">
                <a:solidFill>
                  <a:schemeClr val="accent1">
                    <a:lumMod val="20000"/>
                    <a:lumOff val="80000"/>
                  </a:schemeClr>
                </a:solidFill>
              </a:rPr>
              <a:t>}</a:t>
            </a:r>
          </a:p>
        </p:txBody>
      </p:sp>
      <p:sp>
        <p:nvSpPr>
          <p:cNvPr id="14" name="Subtitlu 2">
            <a:extLst>
              <a:ext uri="{FF2B5EF4-FFF2-40B4-BE49-F238E27FC236}">
                <a16:creationId xmlns:a16="http://schemas.microsoft.com/office/drawing/2014/main" id="{25B2773B-6045-5CE5-601D-ACC9D5DE358C}"/>
              </a:ext>
            </a:extLst>
          </p:cNvPr>
          <p:cNvSpPr txBox="1">
            <a:spLocks/>
          </p:cNvSpPr>
          <p:nvPr/>
        </p:nvSpPr>
        <p:spPr>
          <a:xfrm>
            <a:off x="2560319" y="4899872"/>
            <a:ext cx="8563401" cy="142592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25000"/>
              </a:lnSpc>
              <a:spcAft>
                <a:spcPts val="0"/>
              </a:spcAft>
              <a:buNone/>
            </a:pPr>
            <a:r>
              <a:rPr lang="en-US" sz="1400" b="1" i="1" dirty="0">
                <a:solidFill>
                  <a:schemeClr val="accent1">
                    <a:lumMod val="20000"/>
                    <a:lumOff val="80000"/>
                  </a:schemeClr>
                </a:solidFill>
              </a:rPr>
              <a:t>EXPLICA</a:t>
            </a:r>
            <a:r>
              <a:rPr lang="ro-RO" sz="1400" b="1" i="1" dirty="0">
                <a:solidFill>
                  <a:schemeClr val="accent1">
                    <a:lumMod val="20000"/>
                    <a:lumOff val="80000"/>
                  </a:schemeClr>
                </a:solidFill>
              </a:rPr>
              <a:t>ȚII</a:t>
            </a:r>
          </a:p>
          <a:p>
            <a:pPr marL="631825" lvl="1" indent="-342900">
              <a:lnSpc>
                <a:spcPct val="125000"/>
              </a:lnSpc>
              <a:spcAft>
                <a:spcPts val="0"/>
              </a:spcAft>
              <a:buFont typeface="+mj-lt"/>
              <a:buAutoNum type="arabicPeriod"/>
            </a:pPr>
            <a:r>
              <a:rPr lang="ro-RO" sz="1400" i="1" dirty="0">
                <a:solidFill>
                  <a:schemeClr val="accent1">
                    <a:lumMod val="20000"/>
                    <a:lumOff val="80000"/>
                  </a:schemeClr>
                </a:solidFill>
              </a:rPr>
              <a:t>“for in</a:t>
            </a:r>
            <a:r>
              <a:rPr lang="ro-RO" sz="1400" dirty="0">
                <a:solidFill>
                  <a:schemeClr val="accent1">
                    <a:lumMod val="20000"/>
                    <a:lumOff val="80000"/>
                  </a:schemeClr>
                </a:solidFill>
              </a:rPr>
              <a:t>” parcurge proprietățile unui obiect sau </a:t>
            </a:r>
            <a:r>
              <a:rPr lang="ro-RO" sz="1400" dirty="0" err="1">
                <a:solidFill>
                  <a:schemeClr val="accent1">
                    <a:lumMod val="20000"/>
                    <a:lumOff val="80000"/>
                  </a:schemeClr>
                </a:solidFill>
              </a:rPr>
              <a:t>array</a:t>
            </a:r>
            <a:r>
              <a:rPr lang="ro-RO" sz="1400" dirty="0">
                <a:solidFill>
                  <a:schemeClr val="accent1">
                    <a:lumMod val="20000"/>
                    <a:lumOff val="80000"/>
                  </a:schemeClr>
                </a:solidFill>
              </a:rPr>
              <a:t>. Fiecare iterație returnează o cheie, care este folosită pentru a accesa valoarea ce îi corespunde.</a:t>
            </a:r>
          </a:p>
          <a:p>
            <a:pPr marL="631825" lvl="1" indent="-342900">
              <a:lnSpc>
                <a:spcPct val="125000"/>
              </a:lnSpc>
              <a:spcAft>
                <a:spcPts val="0"/>
              </a:spcAft>
              <a:buFont typeface="+mj-lt"/>
              <a:buAutoNum type="arabicPeriod"/>
            </a:pPr>
            <a:r>
              <a:rPr lang="ro-RO" sz="1400" i="1" dirty="0">
                <a:solidFill>
                  <a:schemeClr val="accent1">
                    <a:lumMod val="20000"/>
                    <a:lumOff val="80000"/>
                  </a:schemeClr>
                </a:solidFill>
              </a:rPr>
              <a:t>“for of</a:t>
            </a:r>
            <a:r>
              <a:rPr lang="ro-RO" sz="1400" dirty="0">
                <a:solidFill>
                  <a:schemeClr val="accent1">
                    <a:lumMod val="20000"/>
                    <a:lumOff val="80000"/>
                  </a:schemeClr>
                </a:solidFill>
              </a:rPr>
              <a:t>” parcurge valorile unui obiect </a:t>
            </a:r>
            <a:r>
              <a:rPr lang="ro-RO" sz="1400" i="1" dirty="0">
                <a:solidFill>
                  <a:schemeClr val="accent1">
                    <a:lumMod val="20000"/>
                    <a:lumOff val="80000"/>
                  </a:schemeClr>
                </a:solidFill>
              </a:rPr>
              <a:t>iterabil</a:t>
            </a:r>
            <a:r>
              <a:rPr lang="ro-RO" sz="1400" dirty="0">
                <a:solidFill>
                  <a:schemeClr val="accent1">
                    <a:lumMod val="20000"/>
                    <a:lumOff val="80000"/>
                  </a:schemeClr>
                </a:solidFill>
              </a:rPr>
              <a:t>, de ex </a:t>
            </a:r>
            <a:r>
              <a:rPr lang="ro-RO" sz="1400" dirty="0" err="1">
                <a:solidFill>
                  <a:schemeClr val="accent1">
                    <a:lumMod val="20000"/>
                    <a:lumOff val="80000"/>
                  </a:schemeClr>
                </a:solidFill>
              </a:rPr>
              <a:t>Array</a:t>
            </a:r>
            <a:r>
              <a:rPr lang="ro-RO" sz="1400" dirty="0">
                <a:solidFill>
                  <a:schemeClr val="accent1">
                    <a:lumMod val="20000"/>
                    <a:lumOff val="80000"/>
                  </a:schemeClr>
                </a:solidFill>
              </a:rPr>
              <a:t>, </a:t>
            </a:r>
            <a:r>
              <a:rPr lang="ro-RO" sz="1400" dirty="0" err="1">
                <a:solidFill>
                  <a:schemeClr val="accent1">
                    <a:lumMod val="20000"/>
                    <a:lumOff val="80000"/>
                  </a:schemeClr>
                </a:solidFill>
              </a:rPr>
              <a:t>String</a:t>
            </a:r>
            <a:r>
              <a:rPr lang="ro-RO" sz="1400" dirty="0">
                <a:solidFill>
                  <a:schemeClr val="accent1">
                    <a:lumMod val="20000"/>
                    <a:lumOff val="80000"/>
                  </a:schemeClr>
                </a:solidFill>
              </a:rPr>
              <a:t>, </a:t>
            </a:r>
            <a:r>
              <a:rPr lang="ro-RO" sz="1400" dirty="0" err="1">
                <a:solidFill>
                  <a:schemeClr val="accent1">
                    <a:lumMod val="20000"/>
                    <a:lumOff val="80000"/>
                  </a:schemeClr>
                </a:solidFill>
              </a:rPr>
              <a:t>Map</a:t>
            </a:r>
            <a:r>
              <a:rPr lang="ro-RO" sz="1400" dirty="0">
                <a:solidFill>
                  <a:schemeClr val="accent1">
                    <a:lumMod val="20000"/>
                    <a:lumOff val="80000"/>
                  </a:schemeClr>
                </a:solidFill>
              </a:rPr>
              <a:t>. La fiecare iterație, valoarea următoarei proprietăți este atribuită variabilei </a:t>
            </a:r>
            <a:r>
              <a:rPr lang="en-US" sz="1400" dirty="0">
                <a:solidFill>
                  <a:schemeClr val="accent1">
                    <a:lumMod val="20000"/>
                    <a:lumOff val="80000"/>
                  </a:schemeClr>
                </a:solidFill>
              </a:rPr>
              <a:t>“</a:t>
            </a:r>
            <a:r>
              <a:rPr lang="ro-RO" sz="1400" dirty="0" err="1">
                <a:solidFill>
                  <a:schemeClr val="accent1">
                    <a:lumMod val="20000"/>
                    <a:lumOff val="80000"/>
                  </a:schemeClr>
                </a:solidFill>
              </a:rPr>
              <a:t>value</a:t>
            </a:r>
            <a:r>
              <a:rPr lang="en-US" sz="1400" dirty="0">
                <a:solidFill>
                  <a:schemeClr val="accent1">
                    <a:lumMod val="20000"/>
                    <a:lumOff val="80000"/>
                  </a:schemeClr>
                </a:solidFill>
              </a:rPr>
              <a:t>”</a:t>
            </a:r>
            <a:r>
              <a:rPr lang="ro-RO" sz="1400" dirty="0">
                <a:solidFill>
                  <a:schemeClr val="accent1">
                    <a:lumMod val="20000"/>
                    <a:lumOff val="80000"/>
                  </a:schemeClr>
                </a:solidFill>
              </a:rPr>
              <a:t>.</a:t>
            </a:r>
          </a:p>
        </p:txBody>
      </p:sp>
    </p:spTree>
    <p:extLst>
      <p:ext uri="{BB962C8B-B14F-4D97-AF65-F5344CB8AC3E}">
        <p14:creationId xmlns:p14="http://schemas.microsoft.com/office/powerpoint/2010/main" val="24417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cer pe timpul nopții cu munți în depărtare, la linia orizontului">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lu 1">
            <a:extLst>
              <a:ext uri="{FF2B5EF4-FFF2-40B4-BE49-F238E27FC236}">
                <a16:creationId xmlns:a16="http://schemas.microsoft.com/office/drawing/2014/main" id="{340C7600-5BA8-4A54-887F-74AF87750A31}"/>
              </a:ext>
            </a:extLst>
          </p:cNvPr>
          <p:cNvSpPr>
            <a:spLocks noGrp="1"/>
          </p:cNvSpPr>
          <p:nvPr>
            <p:ph type="title"/>
          </p:nvPr>
        </p:nvSpPr>
        <p:spPr>
          <a:xfrm>
            <a:off x="685800" y="467552"/>
            <a:ext cx="10131425" cy="640811"/>
          </a:xfrm>
        </p:spPr>
        <p:txBody>
          <a:bodyPr rtlCol="0">
            <a:normAutofit/>
          </a:bodyPr>
          <a:lstStyle/>
          <a:p>
            <a:pPr rtl="0"/>
            <a:r>
              <a:rPr lang="fr-FR" b="1" dirty="0"/>
              <a:t>JavaScript</a:t>
            </a:r>
            <a:r>
              <a:rPr lang="ro-RO" b="1" dirty="0"/>
              <a:t> – </a:t>
            </a:r>
            <a:r>
              <a:rPr lang="ro-RO" b="1" cap="none" dirty="0"/>
              <a:t>Cicluri repetitive</a:t>
            </a:r>
            <a:endParaRPr lang="ro-RO" b="1" dirty="0"/>
          </a:p>
        </p:txBody>
      </p:sp>
      <p:sp>
        <p:nvSpPr>
          <p:cNvPr id="6" name="Subtitlu 2">
            <a:extLst>
              <a:ext uri="{FF2B5EF4-FFF2-40B4-BE49-F238E27FC236}">
                <a16:creationId xmlns:a16="http://schemas.microsoft.com/office/drawing/2014/main" id="{4F567314-8A70-3088-9ED7-D3E2A84A94B7}"/>
              </a:ext>
            </a:extLst>
          </p:cNvPr>
          <p:cNvSpPr txBox="1">
            <a:spLocks/>
          </p:cNvSpPr>
          <p:nvPr/>
        </p:nvSpPr>
        <p:spPr>
          <a:xfrm>
            <a:off x="685802" y="1677130"/>
            <a:ext cx="1614338" cy="2278996"/>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700" b="1" i="1" dirty="0">
                <a:solidFill>
                  <a:schemeClr val="accent1">
                    <a:lumMod val="20000"/>
                    <a:lumOff val="80000"/>
                  </a:schemeClr>
                </a:solidFill>
              </a:rPr>
              <a:t>SINTAXA</a:t>
            </a:r>
            <a:endParaRPr lang="ro-RO" sz="1700" b="1" dirty="0">
              <a:solidFill>
                <a:schemeClr val="accent1">
                  <a:lumMod val="20000"/>
                  <a:lumOff val="80000"/>
                </a:schemeClr>
              </a:solidFill>
            </a:endParaRPr>
          </a:p>
          <a:p>
            <a:pPr marL="179388" lvl="1" indent="0">
              <a:lnSpc>
                <a:spcPct val="150000"/>
              </a:lnSpc>
              <a:spcAft>
                <a:spcPts val="0"/>
              </a:spcAft>
              <a:buNone/>
            </a:pPr>
            <a:r>
              <a:rPr lang="ro-RO" sz="1700" dirty="0" err="1">
                <a:solidFill>
                  <a:schemeClr val="accent1">
                    <a:lumMod val="20000"/>
                    <a:lumOff val="80000"/>
                  </a:schemeClr>
                </a:solidFill>
              </a:rPr>
              <a:t>while</a:t>
            </a:r>
            <a:r>
              <a:rPr lang="ro-RO" sz="1700" dirty="0">
                <a:solidFill>
                  <a:schemeClr val="accent1">
                    <a:lumMod val="20000"/>
                    <a:lumOff val="80000"/>
                  </a:schemeClr>
                </a:solidFill>
              </a:rPr>
              <a:t> (condiție)</a:t>
            </a:r>
          </a:p>
          <a:p>
            <a:pPr marL="179388" lvl="1" indent="0">
              <a:lnSpc>
                <a:spcPct val="150000"/>
              </a:lnSpc>
              <a:spcAft>
                <a:spcPts val="0"/>
              </a:spcAft>
              <a:buNone/>
            </a:pPr>
            <a:r>
              <a:rPr lang="ro-RO" sz="1700" dirty="0">
                <a:solidFill>
                  <a:schemeClr val="accent1">
                    <a:lumMod val="20000"/>
                    <a:lumOff val="80000"/>
                  </a:schemeClr>
                </a:solidFill>
              </a:rPr>
              <a:t>{ </a:t>
            </a:r>
            <a:r>
              <a:rPr lang="ro-RO" sz="1700" i="1" dirty="0">
                <a:solidFill>
                  <a:schemeClr val="accent1">
                    <a:lumMod val="20000"/>
                    <a:lumOff val="80000"/>
                  </a:schemeClr>
                </a:solidFill>
              </a:rPr>
              <a:t>bloc de cod </a:t>
            </a:r>
            <a:r>
              <a:rPr lang="ro-RO" sz="1700" dirty="0">
                <a:solidFill>
                  <a:schemeClr val="accent1">
                    <a:lumMod val="20000"/>
                    <a:lumOff val="80000"/>
                  </a:schemeClr>
                </a:solidFill>
              </a:rPr>
              <a:t>}</a:t>
            </a:r>
          </a:p>
        </p:txBody>
      </p:sp>
      <p:sp>
        <p:nvSpPr>
          <p:cNvPr id="8" name="Subtitlu 2">
            <a:extLst>
              <a:ext uri="{FF2B5EF4-FFF2-40B4-BE49-F238E27FC236}">
                <a16:creationId xmlns:a16="http://schemas.microsoft.com/office/drawing/2014/main" id="{5C5709D8-E231-C553-154B-259EF1311D22}"/>
              </a:ext>
            </a:extLst>
          </p:cNvPr>
          <p:cNvSpPr txBox="1">
            <a:spLocks/>
          </p:cNvSpPr>
          <p:nvPr/>
        </p:nvSpPr>
        <p:spPr>
          <a:xfrm>
            <a:off x="2604655" y="1677130"/>
            <a:ext cx="8811490" cy="2278996"/>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700" b="1" i="1" dirty="0">
                <a:solidFill>
                  <a:schemeClr val="accent1">
                    <a:lumMod val="20000"/>
                    <a:lumOff val="80000"/>
                  </a:schemeClr>
                </a:solidFill>
              </a:rPr>
              <a:t>SECVENȚA DE EXECUȚIE</a:t>
            </a:r>
          </a:p>
          <a:p>
            <a:pPr marL="631825" lvl="1" indent="-342900">
              <a:lnSpc>
                <a:spcPct val="150000"/>
              </a:lnSpc>
              <a:spcAft>
                <a:spcPts val="0"/>
              </a:spcAft>
              <a:buFont typeface="+mj-lt"/>
              <a:buAutoNum type="arabicPeriod"/>
            </a:pPr>
            <a:r>
              <a:rPr lang="ro-RO" sz="1500" dirty="0">
                <a:solidFill>
                  <a:schemeClr val="accent1">
                    <a:lumMod val="20000"/>
                    <a:lumOff val="80000"/>
                  </a:schemeClr>
                </a:solidFill>
              </a:rPr>
              <a:t>se testează valoarea de adevăr din </a:t>
            </a:r>
            <a:r>
              <a:rPr lang="ro-RO" sz="1500" i="1" dirty="0">
                <a:solidFill>
                  <a:schemeClr val="accent1">
                    <a:lumMod val="20000"/>
                    <a:lumOff val="80000"/>
                  </a:schemeClr>
                </a:solidFill>
              </a:rPr>
              <a:t>“condiție</a:t>
            </a:r>
            <a:r>
              <a:rPr lang="ro-RO" sz="1500" dirty="0">
                <a:solidFill>
                  <a:schemeClr val="accent1">
                    <a:lumMod val="20000"/>
                    <a:lumOff val="80000"/>
                  </a:schemeClr>
                </a:solidFill>
              </a:rPr>
              <a:t>”. Doar dacă este </a:t>
            </a:r>
            <a:r>
              <a:rPr lang="en-US" sz="1500" dirty="0">
                <a:solidFill>
                  <a:schemeClr val="accent1">
                    <a:lumMod val="20000"/>
                    <a:lumOff val="80000"/>
                  </a:schemeClr>
                </a:solidFill>
              </a:rPr>
              <a:t>“</a:t>
            </a:r>
            <a:r>
              <a:rPr lang="ro-RO" sz="1500" dirty="0" err="1">
                <a:solidFill>
                  <a:schemeClr val="accent1">
                    <a:lumMod val="20000"/>
                    <a:lumOff val="80000"/>
                  </a:schemeClr>
                </a:solidFill>
              </a:rPr>
              <a:t>true</a:t>
            </a:r>
            <a:r>
              <a:rPr lang="en-US" sz="1500" dirty="0">
                <a:solidFill>
                  <a:schemeClr val="accent1">
                    <a:lumMod val="20000"/>
                    <a:lumOff val="80000"/>
                  </a:schemeClr>
                </a:solidFill>
              </a:rPr>
              <a:t>”</a:t>
            </a:r>
            <a:r>
              <a:rPr lang="ro-RO" sz="1500" dirty="0">
                <a:solidFill>
                  <a:schemeClr val="accent1">
                    <a:lumMod val="20000"/>
                    <a:lumOff val="80000"/>
                  </a:schemeClr>
                </a:solidFill>
              </a:rPr>
              <a:t>, </a:t>
            </a:r>
            <a:r>
              <a:rPr lang="ro-RO" sz="1500" i="1" dirty="0">
                <a:solidFill>
                  <a:schemeClr val="accent1">
                    <a:lumMod val="20000"/>
                    <a:lumOff val="80000"/>
                  </a:schemeClr>
                </a:solidFill>
              </a:rPr>
              <a:t>bloc de cod</a:t>
            </a:r>
            <a:r>
              <a:rPr lang="ro-RO" sz="1500" dirty="0">
                <a:solidFill>
                  <a:schemeClr val="accent1">
                    <a:lumMod val="20000"/>
                    <a:lumOff val="80000"/>
                  </a:schemeClr>
                </a:solidFill>
              </a:rPr>
              <a:t> va fi executat. În caz contrar, se iese din buclă și programul continuă execuția cu liniile de cod care urmează buclei </a:t>
            </a:r>
            <a:r>
              <a:rPr lang="ro-RO" sz="1500" i="1" dirty="0" err="1">
                <a:solidFill>
                  <a:schemeClr val="accent1">
                    <a:lumMod val="20000"/>
                    <a:lumOff val="80000"/>
                  </a:schemeClr>
                </a:solidFill>
              </a:rPr>
              <a:t>while</a:t>
            </a:r>
            <a:r>
              <a:rPr lang="ro-RO" sz="1500" dirty="0">
                <a:solidFill>
                  <a:schemeClr val="accent1">
                    <a:lumMod val="20000"/>
                    <a:lumOff val="80000"/>
                  </a:schemeClr>
                </a:solidFill>
              </a:rPr>
              <a:t>.</a:t>
            </a:r>
          </a:p>
          <a:p>
            <a:pPr marL="631825" lvl="1" indent="-342900">
              <a:lnSpc>
                <a:spcPct val="150000"/>
              </a:lnSpc>
              <a:spcAft>
                <a:spcPts val="0"/>
              </a:spcAft>
              <a:buFont typeface="+mj-lt"/>
              <a:buAutoNum type="arabicPeriod"/>
            </a:pPr>
            <a:r>
              <a:rPr lang="ro-RO" sz="1500" dirty="0">
                <a:solidFill>
                  <a:schemeClr val="accent1">
                    <a:lumMod val="20000"/>
                    <a:lumOff val="80000"/>
                  </a:schemeClr>
                </a:solidFill>
              </a:rPr>
              <a:t>conform celor menționate anterior, bucla se poate executa o dată, de mai multe ori, niciodată, la infinit.</a:t>
            </a:r>
          </a:p>
          <a:p>
            <a:pPr marL="631825" lvl="1" indent="-342900">
              <a:lnSpc>
                <a:spcPct val="150000"/>
              </a:lnSpc>
              <a:spcAft>
                <a:spcPts val="0"/>
              </a:spcAft>
              <a:buFont typeface="+mj-lt"/>
              <a:buAutoNum type="arabicPeriod"/>
            </a:pPr>
            <a:r>
              <a:rPr lang="ro-RO" sz="1500" dirty="0">
                <a:solidFill>
                  <a:schemeClr val="accent1">
                    <a:lumMod val="20000"/>
                    <a:lumOff val="80000"/>
                  </a:schemeClr>
                </a:solidFill>
              </a:rPr>
              <a:t>pentru a evita </a:t>
            </a:r>
            <a:r>
              <a:rPr lang="en-US" sz="1500" dirty="0">
                <a:solidFill>
                  <a:schemeClr val="accent1">
                    <a:lumMod val="20000"/>
                    <a:lumOff val="80000"/>
                  </a:schemeClr>
                </a:solidFill>
              </a:rPr>
              <a:t>”</a:t>
            </a:r>
            <a:r>
              <a:rPr lang="en-US" sz="1500" dirty="0" err="1">
                <a:solidFill>
                  <a:schemeClr val="accent1">
                    <a:lumMod val="20000"/>
                    <a:lumOff val="80000"/>
                  </a:schemeClr>
                </a:solidFill>
              </a:rPr>
              <a:t>bucla</a:t>
            </a:r>
            <a:r>
              <a:rPr lang="en-US" sz="1500" dirty="0">
                <a:solidFill>
                  <a:schemeClr val="accent1">
                    <a:lumMod val="20000"/>
                    <a:lumOff val="80000"/>
                  </a:schemeClr>
                </a:solidFill>
              </a:rPr>
              <a:t> </a:t>
            </a:r>
            <a:r>
              <a:rPr lang="en-US" sz="1500" dirty="0" err="1">
                <a:solidFill>
                  <a:schemeClr val="accent1">
                    <a:lumMod val="20000"/>
                    <a:lumOff val="80000"/>
                  </a:schemeClr>
                </a:solidFill>
              </a:rPr>
              <a:t>infinit</a:t>
            </a:r>
            <a:r>
              <a:rPr lang="ro-RO" sz="1500" dirty="0">
                <a:solidFill>
                  <a:schemeClr val="accent1">
                    <a:lumMod val="20000"/>
                    <a:lumOff val="80000"/>
                  </a:schemeClr>
                </a:solidFill>
              </a:rPr>
              <a:t>ă</a:t>
            </a:r>
            <a:r>
              <a:rPr lang="en-US" sz="1500" dirty="0">
                <a:solidFill>
                  <a:schemeClr val="accent1">
                    <a:lumMod val="20000"/>
                    <a:lumOff val="80000"/>
                  </a:schemeClr>
                </a:solidFill>
              </a:rPr>
              <a:t>” </a:t>
            </a:r>
            <a:r>
              <a:rPr lang="ro-RO" sz="1500" dirty="0">
                <a:solidFill>
                  <a:schemeClr val="accent1">
                    <a:lumMod val="20000"/>
                    <a:lumOff val="80000"/>
                  </a:schemeClr>
                </a:solidFill>
              </a:rPr>
              <a:t>- rularea la infinit a </a:t>
            </a:r>
            <a:r>
              <a:rPr lang="ro-RO" sz="1500" i="1" dirty="0">
                <a:solidFill>
                  <a:schemeClr val="accent1">
                    <a:lumMod val="20000"/>
                    <a:lumOff val="80000"/>
                  </a:schemeClr>
                </a:solidFill>
              </a:rPr>
              <a:t>bloc de cod</a:t>
            </a:r>
            <a:r>
              <a:rPr lang="ro-RO" sz="1500" dirty="0">
                <a:solidFill>
                  <a:schemeClr val="accent1">
                    <a:lumMod val="20000"/>
                    <a:lumOff val="80000"/>
                  </a:schemeClr>
                </a:solidFill>
              </a:rPr>
              <a:t>, acesta va trebui ca, în conținutul său, să determine modificarea valorii </a:t>
            </a:r>
            <a:r>
              <a:rPr lang="ro-RO" sz="1500" i="1" dirty="0">
                <a:solidFill>
                  <a:schemeClr val="accent1">
                    <a:lumMod val="20000"/>
                    <a:lumOff val="80000"/>
                  </a:schemeClr>
                </a:solidFill>
              </a:rPr>
              <a:t>“condiție</a:t>
            </a:r>
            <a:r>
              <a:rPr lang="ro-RO" sz="1500" dirty="0">
                <a:solidFill>
                  <a:schemeClr val="accent1">
                    <a:lumMod val="20000"/>
                    <a:lumOff val="80000"/>
                  </a:schemeClr>
                </a:solidFill>
              </a:rPr>
              <a:t>” la </a:t>
            </a:r>
            <a:r>
              <a:rPr lang="en-US" sz="1500" dirty="0">
                <a:solidFill>
                  <a:schemeClr val="accent1">
                    <a:lumMod val="20000"/>
                    <a:lumOff val="80000"/>
                  </a:schemeClr>
                </a:solidFill>
              </a:rPr>
              <a:t>“false”</a:t>
            </a:r>
            <a:r>
              <a:rPr lang="ro-RO" sz="1500" dirty="0">
                <a:solidFill>
                  <a:schemeClr val="accent1">
                    <a:lumMod val="20000"/>
                    <a:lumOff val="80000"/>
                  </a:schemeClr>
                </a:solidFill>
              </a:rPr>
              <a:t>.</a:t>
            </a:r>
          </a:p>
        </p:txBody>
      </p:sp>
      <p:sp>
        <p:nvSpPr>
          <p:cNvPr id="13" name="Subtitlu 2">
            <a:extLst>
              <a:ext uri="{FF2B5EF4-FFF2-40B4-BE49-F238E27FC236}">
                <a16:creationId xmlns:a16="http://schemas.microsoft.com/office/drawing/2014/main" id="{5B00EDBF-AA97-1AC1-C85C-5CAB4CF966B1}"/>
              </a:ext>
            </a:extLst>
          </p:cNvPr>
          <p:cNvSpPr txBox="1">
            <a:spLocks/>
          </p:cNvSpPr>
          <p:nvPr/>
        </p:nvSpPr>
        <p:spPr>
          <a:xfrm>
            <a:off x="5411674" y="1188456"/>
            <a:ext cx="1368652" cy="47495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rtl="0">
              <a:spcAft>
                <a:spcPts val="0"/>
              </a:spcAft>
              <a:buNone/>
            </a:pPr>
            <a:r>
              <a:rPr lang="ro-RO" sz="2800" b="1" i="1" dirty="0">
                <a:solidFill>
                  <a:schemeClr val="accent1">
                    <a:lumMod val="20000"/>
                    <a:lumOff val="80000"/>
                  </a:schemeClr>
                </a:solidFill>
              </a:rPr>
              <a:t>WHILE</a:t>
            </a:r>
            <a:endParaRPr lang="ro-RO" sz="2000" b="1" i="1" dirty="0">
              <a:solidFill>
                <a:schemeClr val="accent1">
                  <a:lumMod val="20000"/>
                  <a:lumOff val="80000"/>
                </a:schemeClr>
              </a:solidFill>
            </a:endParaRPr>
          </a:p>
        </p:txBody>
      </p:sp>
      <p:sp>
        <p:nvSpPr>
          <p:cNvPr id="12" name="Subtitlu 2">
            <a:extLst>
              <a:ext uri="{FF2B5EF4-FFF2-40B4-BE49-F238E27FC236}">
                <a16:creationId xmlns:a16="http://schemas.microsoft.com/office/drawing/2014/main" id="{35F31AC1-93A9-6629-6766-10612B86CD3F}"/>
              </a:ext>
            </a:extLst>
          </p:cNvPr>
          <p:cNvSpPr txBox="1">
            <a:spLocks/>
          </p:cNvSpPr>
          <p:nvPr/>
        </p:nvSpPr>
        <p:spPr>
          <a:xfrm>
            <a:off x="685801" y="4430806"/>
            <a:ext cx="1792255" cy="195964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70000"/>
              </a:lnSpc>
              <a:spcAft>
                <a:spcPts val="0"/>
              </a:spcAft>
              <a:buNone/>
            </a:pPr>
            <a:r>
              <a:rPr lang="ro-RO" sz="1700" b="1" i="1" dirty="0">
                <a:solidFill>
                  <a:schemeClr val="accent1">
                    <a:lumMod val="20000"/>
                    <a:lumOff val="80000"/>
                  </a:schemeClr>
                </a:solidFill>
              </a:rPr>
              <a:t>SINTAXA</a:t>
            </a:r>
            <a:endParaRPr lang="ro-RO" sz="1700" b="1" dirty="0">
              <a:solidFill>
                <a:schemeClr val="accent1">
                  <a:lumMod val="20000"/>
                  <a:lumOff val="80000"/>
                </a:schemeClr>
              </a:solidFill>
            </a:endParaRPr>
          </a:p>
          <a:p>
            <a:pPr marL="179388" lvl="1" indent="0">
              <a:lnSpc>
                <a:spcPct val="170000"/>
              </a:lnSpc>
              <a:spcAft>
                <a:spcPts val="0"/>
              </a:spcAft>
              <a:buNone/>
            </a:pPr>
            <a:r>
              <a:rPr lang="ro-RO" sz="1700" dirty="0">
                <a:solidFill>
                  <a:schemeClr val="accent1">
                    <a:lumMod val="20000"/>
                    <a:lumOff val="80000"/>
                  </a:schemeClr>
                </a:solidFill>
              </a:rPr>
              <a:t>do</a:t>
            </a:r>
          </a:p>
          <a:p>
            <a:pPr marL="179388" lvl="1" indent="0">
              <a:lnSpc>
                <a:spcPct val="170000"/>
              </a:lnSpc>
              <a:spcAft>
                <a:spcPts val="0"/>
              </a:spcAft>
              <a:buNone/>
            </a:pPr>
            <a:r>
              <a:rPr lang="en-US" sz="1700" dirty="0">
                <a:solidFill>
                  <a:schemeClr val="accent1">
                    <a:lumMod val="20000"/>
                    <a:lumOff val="80000"/>
                  </a:schemeClr>
                </a:solidFill>
              </a:rPr>
              <a:t>{</a:t>
            </a:r>
            <a:r>
              <a:rPr lang="ro-RO" sz="1700" dirty="0">
                <a:solidFill>
                  <a:schemeClr val="accent1">
                    <a:lumMod val="20000"/>
                    <a:lumOff val="80000"/>
                  </a:schemeClr>
                </a:solidFill>
              </a:rPr>
              <a:t> </a:t>
            </a:r>
            <a:r>
              <a:rPr lang="ro-RO" sz="1700" i="1" dirty="0">
                <a:solidFill>
                  <a:schemeClr val="accent1">
                    <a:lumMod val="20000"/>
                    <a:lumOff val="80000"/>
                  </a:schemeClr>
                </a:solidFill>
              </a:rPr>
              <a:t>bloc de cod </a:t>
            </a:r>
            <a:r>
              <a:rPr lang="ro-RO" sz="1700" dirty="0">
                <a:solidFill>
                  <a:schemeClr val="accent1">
                    <a:lumMod val="20000"/>
                    <a:lumOff val="80000"/>
                  </a:schemeClr>
                </a:solidFill>
              </a:rPr>
              <a:t>}</a:t>
            </a:r>
            <a:endParaRPr lang="ro-RO" sz="1700" i="1" dirty="0">
              <a:solidFill>
                <a:schemeClr val="accent1">
                  <a:lumMod val="20000"/>
                  <a:lumOff val="80000"/>
                </a:schemeClr>
              </a:solidFill>
            </a:endParaRPr>
          </a:p>
          <a:p>
            <a:pPr marL="179388" lvl="1" indent="0">
              <a:lnSpc>
                <a:spcPct val="170000"/>
              </a:lnSpc>
              <a:spcAft>
                <a:spcPts val="0"/>
              </a:spcAft>
              <a:buNone/>
            </a:pPr>
            <a:r>
              <a:rPr lang="ro-RO" sz="1700" dirty="0" err="1">
                <a:solidFill>
                  <a:schemeClr val="accent1">
                    <a:lumMod val="20000"/>
                    <a:lumOff val="80000"/>
                  </a:schemeClr>
                </a:solidFill>
              </a:rPr>
              <a:t>while</a:t>
            </a:r>
            <a:r>
              <a:rPr lang="ro-RO" sz="1700" dirty="0">
                <a:solidFill>
                  <a:schemeClr val="accent1">
                    <a:lumMod val="20000"/>
                    <a:lumOff val="80000"/>
                  </a:schemeClr>
                </a:solidFill>
              </a:rPr>
              <a:t> (condiție)</a:t>
            </a:r>
            <a:r>
              <a:rPr lang="en-US" sz="1700" dirty="0">
                <a:solidFill>
                  <a:schemeClr val="accent1">
                    <a:lumMod val="20000"/>
                    <a:lumOff val="80000"/>
                  </a:schemeClr>
                </a:solidFill>
              </a:rPr>
              <a:t>;</a:t>
            </a:r>
            <a:endParaRPr lang="ro-RO" sz="1700" dirty="0">
              <a:solidFill>
                <a:schemeClr val="accent1">
                  <a:lumMod val="20000"/>
                  <a:lumOff val="80000"/>
                </a:schemeClr>
              </a:solidFill>
            </a:endParaRPr>
          </a:p>
        </p:txBody>
      </p:sp>
      <p:sp>
        <p:nvSpPr>
          <p:cNvPr id="14" name="Subtitlu 2">
            <a:extLst>
              <a:ext uri="{FF2B5EF4-FFF2-40B4-BE49-F238E27FC236}">
                <a16:creationId xmlns:a16="http://schemas.microsoft.com/office/drawing/2014/main" id="{8F430694-78AA-0E46-DDD2-19A130724C58}"/>
              </a:ext>
            </a:extLst>
          </p:cNvPr>
          <p:cNvSpPr txBox="1">
            <a:spLocks/>
          </p:cNvSpPr>
          <p:nvPr/>
        </p:nvSpPr>
        <p:spPr>
          <a:xfrm>
            <a:off x="2604655" y="4449279"/>
            <a:ext cx="8811490" cy="194116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50000"/>
              </a:lnSpc>
              <a:spcAft>
                <a:spcPts val="0"/>
              </a:spcAft>
              <a:buNone/>
            </a:pPr>
            <a:r>
              <a:rPr lang="ro-RO" sz="1700" b="1" i="1" dirty="0">
                <a:solidFill>
                  <a:schemeClr val="accent1">
                    <a:lumMod val="20000"/>
                    <a:lumOff val="80000"/>
                  </a:schemeClr>
                </a:solidFill>
              </a:rPr>
              <a:t>SECVENȚA DE EXECUȚIE</a:t>
            </a:r>
          </a:p>
          <a:p>
            <a:pPr marL="631825" lvl="1" indent="-342900">
              <a:lnSpc>
                <a:spcPct val="150000"/>
              </a:lnSpc>
              <a:spcAft>
                <a:spcPts val="0"/>
              </a:spcAft>
              <a:buFont typeface="+mj-lt"/>
              <a:buAutoNum type="arabicPeriod"/>
            </a:pPr>
            <a:r>
              <a:rPr lang="ro-RO" sz="1500" dirty="0">
                <a:solidFill>
                  <a:schemeClr val="accent1">
                    <a:lumMod val="20000"/>
                    <a:lumOff val="80000"/>
                  </a:schemeClr>
                </a:solidFill>
              </a:rPr>
              <a:t>funcționează similar cu bucla </a:t>
            </a:r>
            <a:r>
              <a:rPr lang="ro-RO" sz="1500" i="1" dirty="0" err="1">
                <a:solidFill>
                  <a:schemeClr val="accent1">
                    <a:lumMod val="20000"/>
                    <a:lumOff val="80000"/>
                  </a:schemeClr>
                </a:solidFill>
              </a:rPr>
              <a:t>while</a:t>
            </a:r>
            <a:r>
              <a:rPr lang="ro-RO" sz="1500" dirty="0">
                <a:solidFill>
                  <a:schemeClr val="accent1">
                    <a:lumMod val="20000"/>
                    <a:lumOff val="80000"/>
                  </a:schemeClr>
                </a:solidFill>
              </a:rPr>
              <a:t>, cu singura deosebire că </a:t>
            </a:r>
            <a:r>
              <a:rPr lang="ro-RO" sz="1500" i="1" dirty="0">
                <a:solidFill>
                  <a:schemeClr val="accent1">
                    <a:lumMod val="20000"/>
                    <a:lumOff val="80000"/>
                  </a:schemeClr>
                </a:solidFill>
              </a:rPr>
              <a:t>bloc de cod</a:t>
            </a:r>
            <a:r>
              <a:rPr lang="ro-RO" sz="1500" dirty="0">
                <a:solidFill>
                  <a:schemeClr val="accent1">
                    <a:lumMod val="20000"/>
                    <a:lumOff val="80000"/>
                  </a:schemeClr>
                </a:solidFill>
              </a:rPr>
              <a:t> va fi executat cel puțin o dată, indiferent de valoarea de adevăr din </a:t>
            </a:r>
            <a:r>
              <a:rPr lang="ro-RO" sz="1500" i="1" dirty="0">
                <a:solidFill>
                  <a:schemeClr val="accent1">
                    <a:lumMod val="20000"/>
                    <a:lumOff val="80000"/>
                  </a:schemeClr>
                </a:solidFill>
              </a:rPr>
              <a:t>“condiție</a:t>
            </a:r>
            <a:r>
              <a:rPr lang="ro-RO" sz="1500" dirty="0">
                <a:solidFill>
                  <a:schemeClr val="accent1">
                    <a:lumMod val="20000"/>
                    <a:lumOff val="80000"/>
                  </a:schemeClr>
                </a:solidFill>
              </a:rPr>
              <a:t>”. </a:t>
            </a:r>
          </a:p>
          <a:p>
            <a:pPr marL="631825" lvl="1" indent="-342900">
              <a:lnSpc>
                <a:spcPct val="150000"/>
              </a:lnSpc>
              <a:spcAft>
                <a:spcPts val="0"/>
              </a:spcAft>
              <a:buFont typeface="+mj-lt"/>
              <a:buAutoNum type="arabicPeriod"/>
            </a:pPr>
            <a:r>
              <a:rPr lang="ro-RO" sz="1500" dirty="0">
                <a:solidFill>
                  <a:schemeClr val="accent1">
                    <a:lumMod val="20000"/>
                    <a:lumOff val="80000"/>
                  </a:schemeClr>
                </a:solidFill>
              </a:rPr>
              <a:t>începând cu a 2-a iterație, funcționează exact ca o buclă </a:t>
            </a:r>
            <a:r>
              <a:rPr lang="ro-RO" sz="1500" i="1" dirty="0" err="1">
                <a:solidFill>
                  <a:schemeClr val="accent1">
                    <a:lumMod val="20000"/>
                    <a:lumOff val="80000"/>
                  </a:schemeClr>
                </a:solidFill>
              </a:rPr>
              <a:t>while</a:t>
            </a:r>
            <a:r>
              <a:rPr lang="ro-RO" sz="1500" dirty="0">
                <a:solidFill>
                  <a:schemeClr val="accent1">
                    <a:lumMod val="20000"/>
                    <a:lumOff val="80000"/>
                  </a:schemeClr>
                </a:solidFill>
              </a:rPr>
              <a:t>. Va fi executată conform 1 de mai sus, însă poate fi executată de mai multe ori sau la infinit.</a:t>
            </a:r>
          </a:p>
        </p:txBody>
      </p:sp>
      <p:sp>
        <p:nvSpPr>
          <p:cNvPr id="15" name="Subtitlu 2">
            <a:extLst>
              <a:ext uri="{FF2B5EF4-FFF2-40B4-BE49-F238E27FC236}">
                <a16:creationId xmlns:a16="http://schemas.microsoft.com/office/drawing/2014/main" id="{E78BDA00-30CE-5865-EBB9-444838F3B75B}"/>
              </a:ext>
            </a:extLst>
          </p:cNvPr>
          <p:cNvSpPr txBox="1">
            <a:spLocks/>
          </p:cNvSpPr>
          <p:nvPr/>
        </p:nvSpPr>
        <p:spPr>
          <a:xfrm>
            <a:off x="5064109" y="3979082"/>
            <a:ext cx="2063782" cy="47495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rtl="0">
              <a:spcAft>
                <a:spcPts val="0"/>
              </a:spcAft>
              <a:buNone/>
            </a:pPr>
            <a:r>
              <a:rPr lang="ro-RO" sz="2800" b="1" i="1" dirty="0">
                <a:solidFill>
                  <a:schemeClr val="accent1">
                    <a:lumMod val="20000"/>
                    <a:lumOff val="80000"/>
                  </a:schemeClr>
                </a:solidFill>
              </a:rPr>
              <a:t>DO WHILE</a:t>
            </a:r>
            <a:endParaRPr lang="ro-RO" sz="2000" b="1" i="1" dirty="0">
              <a:solidFill>
                <a:schemeClr val="accent1">
                  <a:lumMod val="20000"/>
                  <a:lumOff val="80000"/>
                </a:schemeClr>
              </a:solidFill>
            </a:endParaRPr>
          </a:p>
        </p:txBody>
      </p:sp>
    </p:spTree>
    <p:extLst>
      <p:ext uri="{BB962C8B-B14F-4D97-AF65-F5344CB8AC3E}">
        <p14:creationId xmlns:p14="http://schemas.microsoft.com/office/powerpoint/2010/main" val="15009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resc">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712_TF22566005_Win32" id="{EA2C8CEC-08D5-4F8D-9DE4-F88513BF876F}" vid="{FEE093EC-70E8-40E9-907D-582F30CE9CB2}"/>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Proiectare de viitor</Template>
  <TotalTime>2150</TotalTime>
  <Words>2290</Words>
  <Application>Microsoft Office PowerPoint</Application>
  <PresentationFormat>Widescreen</PresentationFormat>
  <Paragraphs>159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Ceresc</vt:lpstr>
      <vt:lpstr>Proiect final</vt:lpstr>
      <vt:lpstr>HTML</vt:lpstr>
      <vt:lpstr>css</vt:lpstr>
      <vt:lpstr>Css – Tipuri de selectori</vt:lpstr>
      <vt:lpstr>JavaScript - Variabile</vt:lpstr>
      <vt:lpstr>JavaScript – Tipuri de date</vt:lpstr>
      <vt:lpstr>JavaScript – Condiționalul “if else”</vt:lpstr>
      <vt:lpstr>JavaScript – Cicluri repetitive – FOR (for in, for of)</vt:lpstr>
      <vt:lpstr>JavaScript – Cicluri repetitive</vt:lpstr>
      <vt:lpstr>JavaScript – Funcții, parametri</vt:lpstr>
      <vt:lpstr>Proiect practic – Site prezentare portofoliu https://github.com/cipric2005/portfolio-website https://cipric2005.github.io/</vt:lpstr>
      <vt:lpstr>Structura aplicației</vt:lpstr>
      <vt:lpstr>Detalii cod html, css</vt:lpstr>
      <vt:lpstr>Detalii cod javascript</vt:lpstr>
      <vt:lpstr>Vă  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dc:creator>Ciprian Cojocariu</dc:creator>
  <cp:lastModifiedBy>Ciprian Cojocariu</cp:lastModifiedBy>
  <cp:revision>184</cp:revision>
  <dcterms:created xsi:type="dcterms:W3CDTF">2023-08-18T19:34:38Z</dcterms:created>
  <dcterms:modified xsi:type="dcterms:W3CDTF">2023-09-03T17:10:16Z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