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66" r:id="rId7"/>
    <p:sldId id="289" r:id="rId8"/>
    <p:sldId id="278" r:id="rId9"/>
    <p:sldId id="294" r:id="rId10"/>
    <p:sldId id="282" r:id="rId11"/>
    <p:sldId id="293" r:id="rId12"/>
    <p:sldId id="275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24/05/2025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9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9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A</a:t>
            </a:r>
            <a:r>
              <a:rPr lang="ro-RO" dirty="0"/>
              <a:t>naliza și detecția bolilor hepatice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/>
          <a:p>
            <a:pPr rtl="0"/>
            <a:r>
              <a:rPr lang="ro-RO" dirty="0"/>
              <a:t>Cîrciu Delia-Maria, grupa 30133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90091"/>
            <a:ext cx="5111750" cy="1204912"/>
          </a:xfrm>
        </p:spPr>
        <p:txBody>
          <a:bodyPr rtlCol="0"/>
          <a:lstStyle/>
          <a:p>
            <a:pPr rtl="0"/>
            <a:r>
              <a:rPr lang="ro-RO" dirty="0"/>
              <a:t>SCOPUL PROIECTULUI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05781"/>
            <a:ext cx="6366080" cy="3180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n-GB" sz="2400" dirty="0"/>
          </a:p>
          <a:p>
            <a:pPr rtl="0"/>
            <a:r>
              <a:rPr lang="ro-RO" sz="2400" dirty="0"/>
              <a:t>-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dezvoltarea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compararea</a:t>
            </a:r>
            <a:r>
              <a:rPr lang="en-GB" sz="2400" dirty="0"/>
              <a:t> </a:t>
            </a:r>
            <a:r>
              <a:rPr lang="en-GB" sz="2400" dirty="0" err="1"/>
              <a:t>unor</a:t>
            </a:r>
            <a:r>
              <a:rPr lang="en-GB" sz="2400" dirty="0"/>
              <a:t> </a:t>
            </a:r>
            <a:r>
              <a:rPr lang="en-GB" sz="2400" dirty="0" err="1"/>
              <a:t>modele</a:t>
            </a:r>
            <a:r>
              <a:rPr lang="en-GB" sz="2400" dirty="0"/>
              <a:t> de </a:t>
            </a:r>
            <a:r>
              <a:rPr lang="en-GB" sz="2400" dirty="0" err="1"/>
              <a:t>clasificare</a:t>
            </a:r>
            <a:r>
              <a:rPr lang="en-GB" sz="2400" dirty="0"/>
              <a:t> </a:t>
            </a:r>
            <a:r>
              <a:rPr lang="en-GB" sz="2400" dirty="0" err="1"/>
              <a:t>automată</a:t>
            </a:r>
            <a:r>
              <a:rPr lang="en-GB" sz="2400" dirty="0"/>
              <a:t> a </a:t>
            </a:r>
            <a:r>
              <a:rPr lang="en-GB" sz="2400" dirty="0" err="1"/>
              <a:t>imaginilor</a:t>
            </a:r>
            <a:r>
              <a:rPr lang="en-GB" sz="2400" dirty="0"/>
              <a:t> </a:t>
            </a:r>
            <a:r>
              <a:rPr lang="en-GB" sz="2400" dirty="0" err="1"/>
              <a:t>hepatice</a:t>
            </a:r>
            <a:r>
              <a:rPr lang="en-GB" sz="2400" dirty="0"/>
              <a:t>, </a:t>
            </a:r>
            <a:r>
              <a:rPr lang="en-GB" sz="2400" dirty="0" err="1"/>
              <a:t>folosind</a:t>
            </a:r>
            <a:r>
              <a:rPr lang="en-GB" sz="2400" dirty="0"/>
              <a:t> </a:t>
            </a:r>
            <a:r>
              <a:rPr lang="en-GB" sz="2400" dirty="0" err="1"/>
              <a:t>rețele</a:t>
            </a:r>
            <a:r>
              <a:rPr lang="en-GB" sz="2400" dirty="0"/>
              <a:t> </a:t>
            </a:r>
            <a:r>
              <a:rPr lang="en-GB" sz="2400" dirty="0" err="1"/>
              <a:t>neuronale</a:t>
            </a:r>
            <a:r>
              <a:rPr lang="en-GB" sz="2400" dirty="0"/>
              <a:t> </a:t>
            </a:r>
            <a:r>
              <a:rPr lang="en-GB" sz="2400" dirty="0" err="1"/>
              <a:t>convoluționale</a:t>
            </a:r>
            <a:r>
              <a:rPr lang="en-GB" sz="2400" dirty="0"/>
              <a:t> (CNN)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algoritmi</a:t>
            </a:r>
            <a:r>
              <a:rPr lang="en-GB" sz="2400" dirty="0"/>
              <a:t> Random Forest, </a:t>
            </a:r>
            <a:r>
              <a:rPr lang="en-GB" sz="2400" dirty="0" err="1"/>
              <a:t>în</a:t>
            </a:r>
            <a:r>
              <a:rPr lang="en-GB" sz="2400" dirty="0"/>
              <a:t> </a:t>
            </a:r>
            <a:r>
              <a:rPr lang="en-GB" sz="2400" dirty="0" err="1"/>
              <a:t>vederea</a:t>
            </a:r>
            <a:r>
              <a:rPr lang="en-GB" sz="2400" dirty="0"/>
              <a:t> </a:t>
            </a:r>
            <a:r>
              <a:rPr lang="en-GB" sz="2400" dirty="0" err="1"/>
              <a:t>diferențierii</a:t>
            </a:r>
            <a:r>
              <a:rPr lang="en-GB" sz="2400" dirty="0"/>
              <a:t> </a:t>
            </a:r>
            <a:r>
              <a:rPr lang="en-GB" sz="2400" dirty="0" err="1"/>
              <a:t>între</a:t>
            </a:r>
            <a:r>
              <a:rPr lang="en-GB" sz="2400" dirty="0"/>
              <a:t> </a:t>
            </a:r>
            <a:r>
              <a:rPr lang="en-GB" sz="2400" dirty="0" err="1"/>
              <a:t>tipurile</a:t>
            </a:r>
            <a:r>
              <a:rPr lang="en-GB" sz="2400" dirty="0"/>
              <a:t> de </a:t>
            </a:r>
            <a:r>
              <a:rPr lang="en-GB" sz="2400" dirty="0" err="1"/>
              <a:t>leziuni</a:t>
            </a:r>
            <a:r>
              <a:rPr lang="en-GB" sz="2400" dirty="0"/>
              <a:t> </a:t>
            </a:r>
            <a:r>
              <a:rPr lang="en-GB" sz="2400" dirty="0" err="1"/>
              <a:t>hepatice</a:t>
            </a:r>
            <a:r>
              <a:rPr lang="en-GB" sz="2400" dirty="0"/>
              <a:t>: </a:t>
            </a:r>
            <a:r>
              <a:rPr lang="en-GB" sz="2400" dirty="0" err="1"/>
              <a:t>benigne</a:t>
            </a:r>
            <a:r>
              <a:rPr lang="en-GB" sz="2400" dirty="0"/>
              <a:t>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maligne</a:t>
            </a:r>
            <a:r>
              <a:rPr lang="en-GB" sz="2400" dirty="0"/>
              <a:t>.</a:t>
            </a:r>
            <a:endParaRPr lang="en-GB" sz="24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498" y="0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Exemplu</a:t>
            </a:r>
            <a:r>
              <a:rPr lang="en-GB" dirty="0"/>
              <a:t> de imagine CT: </a:t>
            </a:r>
            <a:r>
              <a:rPr lang="en-GB" dirty="0" err="1"/>
              <a:t>sănătos</a:t>
            </a:r>
            <a:r>
              <a:rPr lang="en-GB" dirty="0"/>
              <a:t> vs. tumoral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9D0A15-F98E-498C-2151-48850F22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61" y="1101970"/>
            <a:ext cx="9388562" cy="52543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398F21-5157-C899-25A5-B3C96ADFE3DC}"/>
              </a:ext>
            </a:extLst>
          </p:cNvPr>
          <p:cNvSpPr txBox="1"/>
          <p:nvPr/>
        </p:nvSpPr>
        <p:spPr>
          <a:xfrm>
            <a:off x="5447073" y="6329462"/>
            <a:ext cx="60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Surs</a:t>
            </a:r>
            <a:r>
              <a:rPr lang="ro-RO" dirty="0"/>
              <a:t>ă</a:t>
            </a:r>
            <a:r>
              <a:rPr lang="en-GB" dirty="0"/>
              <a:t> imagine: Dr. Sam's Imaging Library (YouTube)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39" y="3709681"/>
            <a:ext cx="4967518" cy="2190540"/>
          </a:xfrm>
        </p:spPr>
        <p:txBody>
          <a:bodyPr rtlCol="0">
            <a:normAutofit/>
          </a:bodyPr>
          <a:lstStyle/>
          <a:p>
            <a:pPr rtl="0"/>
            <a:r>
              <a:rPr lang="ro-RO" sz="3600" b="1" u="sng" dirty="0"/>
              <a:t>CNN</a:t>
            </a:r>
            <a:r>
              <a:rPr lang="ro-RO" sz="3600" dirty="0"/>
              <a:t> – REȚELE NEURONALE CONVOLUȚIONALE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8003" y="111877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o-RO" dirty="0"/>
              <a:t>CE SUNT?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79" y="1614803"/>
            <a:ext cx="5431971" cy="92307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CNN-urile sunt un tip de </a:t>
            </a:r>
            <a:r>
              <a:rPr lang="en-GB" dirty="0" err="1"/>
              <a:t>rețea</a:t>
            </a:r>
            <a:r>
              <a:rPr lang="en-GB" dirty="0"/>
              <a:t> </a:t>
            </a:r>
            <a:r>
              <a:rPr lang="en-GB" dirty="0" err="1"/>
              <a:t>neuronală</a:t>
            </a:r>
            <a:r>
              <a:rPr lang="en-GB" dirty="0"/>
              <a:t> </a:t>
            </a:r>
            <a:r>
              <a:rPr lang="en-GB" dirty="0" err="1"/>
              <a:t>artificială</a:t>
            </a:r>
            <a:r>
              <a:rPr lang="en-GB" dirty="0"/>
              <a:t> </a:t>
            </a:r>
            <a:r>
              <a:rPr lang="en-GB" dirty="0" err="1"/>
              <a:t>specializată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procesarea</a:t>
            </a:r>
            <a:r>
              <a:rPr lang="en-GB" dirty="0"/>
              <a:t> </a:t>
            </a:r>
            <a:r>
              <a:rPr lang="en-GB" dirty="0" err="1"/>
              <a:t>imaginilor</a:t>
            </a:r>
            <a:r>
              <a:rPr lang="en-GB" dirty="0"/>
              <a:t>. Sunt inspirate din </a:t>
            </a:r>
            <a:r>
              <a:rPr lang="en-GB" dirty="0" err="1"/>
              <a:t>modul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</a:t>
            </a:r>
            <a:r>
              <a:rPr lang="en-GB" dirty="0" err="1"/>
              <a:t>cortexul</a:t>
            </a:r>
            <a:r>
              <a:rPr lang="en-GB" dirty="0"/>
              <a:t> </a:t>
            </a:r>
            <a:r>
              <a:rPr lang="en-GB" dirty="0" err="1"/>
              <a:t>vizual</a:t>
            </a:r>
            <a:r>
              <a:rPr lang="en-GB" dirty="0"/>
              <a:t> </a:t>
            </a:r>
            <a:r>
              <a:rPr lang="en-GB" dirty="0" err="1"/>
              <a:t>uman</a:t>
            </a:r>
            <a:r>
              <a:rPr lang="en-GB" dirty="0"/>
              <a:t> </a:t>
            </a:r>
            <a:r>
              <a:rPr lang="en-GB" dirty="0" err="1"/>
              <a:t>procesează</a:t>
            </a:r>
            <a:r>
              <a:rPr lang="en-GB" dirty="0"/>
              <a:t> </a:t>
            </a:r>
            <a:r>
              <a:rPr lang="en-GB" dirty="0" err="1"/>
              <a:t>informațiile</a:t>
            </a:r>
            <a:r>
              <a:rPr lang="en-GB" dirty="0"/>
              <a:t> </a:t>
            </a:r>
            <a:r>
              <a:rPr lang="en-GB" dirty="0" err="1"/>
              <a:t>vizuale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6" y="3344556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o-RO" dirty="0"/>
              <a:t>CARACTERISTICI CHEIE</a:t>
            </a: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EFAE4CD-FF61-233A-3A80-9A0D12E5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42AD5-D808-CDFE-4BA2-F2FBF79453F9}"/>
              </a:ext>
            </a:extLst>
          </p:cNvPr>
          <p:cNvSpPr txBox="1"/>
          <p:nvPr/>
        </p:nvSpPr>
        <p:spPr>
          <a:xfrm>
            <a:off x="5918446" y="3840584"/>
            <a:ext cx="6453507" cy="96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Automatizează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extragerea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caracteristicilor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imagini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Detectează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tipare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vizuale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margini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complexe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Folosesc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layere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convoluționale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pentru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filtra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comprima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informația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vizuală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Foarte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eficiente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recunoaștere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obiecte</a:t>
            </a:r>
            <a:r>
              <a:rPr lang="ro-RO" altLang="en-US" sz="1400" dirty="0"/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segmentare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imagini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medicale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44" y="559918"/>
            <a:ext cx="5431971" cy="846301"/>
          </a:xfrm>
        </p:spPr>
        <p:txBody>
          <a:bodyPr rtlCol="0"/>
          <a:lstStyle/>
          <a:p>
            <a:pPr rtl="0"/>
            <a:r>
              <a:rPr lang="ro-RO" b="1" u="sng" dirty="0"/>
              <a:t>Random forest</a:t>
            </a:r>
            <a:endParaRPr lang="en-GB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160526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o-RO" noProof="1"/>
              <a:t>CE ESTE?</a:t>
            </a:r>
            <a:endParaRPr lang="en-GB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0" y="2120126"/>
            <a:ext cx="5431971" cy="846301"/>
          </a:xfrm>
        </p:spPr>
        <p:txBody>
          <a:bodyPr rtlCol="0">
            <a:normAutofit/>
          </a:bodyPr>
          <a:lstStyle/>
          <a:p>
            <a:r>
              <a:rPr lang="en-GB" dirty="0"/>
              <a:t>Random Forest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clasificare</a:t>
            </a:r>
            <a:r>
              <a:rPr lang="en-GB" dirty="0"/>
              <a:t> care </a:t>
            </a:r>
            <a:r>
              <a:rPr lang="en-GB" dirty="0" err="1"/>
              <a:t>combină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mulți</a:t>
            </a:r>
            <a:r>
              <a:rPr lang="en-GB" dirty="0"/>
              <a:t> </a:t>
            </a:r>
            <a:r>
              <a:rPr lang="en-GB" dirty="0" err="1"/>
              <a:t>arbori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îmbunătăți</a:t>
            </a:r>
            <a:r>
              <a:rPr lang="en-GB" dirty="0"/>
              <a:t> </a:t>
            </a:r>
            <a:r>
              <a:rPr lang="en-GB" dirty="0" err="1"/>
              <a:t>acuratețea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stabilitatea</a:t>
            </a:r>
            <a:r>
              <a:rPr lang="en-GB" dirty="0"/>
              <a:t> </a:t>
            </a:r>
            <a:r>
              <a:rPr lang="en-GB" dirty="0" err="1"/>
              <a:t>rezultatelor</a:t>
            </a:r>
            <a:r>
              <a:rPr lang="en-GB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3810132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o-RO" noProof="1"/>
              <a:t>CARACTERISTICI</a:t>
            </a:r>
            <a:endParaRPr lang="en-GB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29E23E5-7B3B-3540-214E-5ED4C97B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074" y="4257044"/>
            <a:ext cx="4935582" cy="95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/>
              <a:t>Agregă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răspunsurile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mai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multor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arbori</a:t>
            </a:r>
            <a:r>
              <a:rPr lang="en-US" altLang="en-US" sz="1400" b="1" dirty="0"/>
              <a:t> </a:t>
            </a:r>
            <a:r>
              <a:rPr lang="en-US" altLang="en-US" sz="1400" dirty="0"/>
              <a:t>→ </a:t>
            </a:r>
            <a:r>
              <a:rPr lang="en-US" altLang="en-US" sz="1400" dirty="0" err="1"/>
              <a:t>vot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majoritar</a:t>
            </a:r>
            <a:r>
              <a:rPr lang="en-US" altLang="en-US" sz="1400" dirty="0"/>
              <a:t>.</a:t>
            </a:r>
          </a:p>
          <a:p>
            <a:pPr eaLnBrk="0" fontAlgn="base" hangingPunc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/>
              <a:t>Robust la </a:t>
            </a:r>
            <a:r>
              <a:rPr lang="en-US" altLang="en-US" sz="1400" b="1" dirty="0" err="1"/>
              <a:t>suprainvățare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și</a:t>
            </a:r>
            <a:r>
              <a:rPr lang="en-US" altLang="en-US" sz="1400" b="1" dirty="0"/>
              <a:t> la </a:t>
            </a:r>
            <a:r>
              <a:rPr lang="en-US" altLang="en-US" sz="1400" b="1" dirty="0" err="1"/>
              <a:t>zgomotul</a:t>
            </a:r>
            <a:r>
              <a:rPr lang="en-US" altLang="en-US" sz="1400" b="1" dirty="0"/>
              <a:t> din date.</a:t>
            </a:r>
          </a:p>
          <a:p>
            <a:pPr eaLnBrk="0" fontAlgn="base" hangingPunc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/>
              <a:t>Lucrează</a:t>
            </a:r>
            <a:r>
              <a:rPr lang="en-US" altLang="en-US" sz="1400" b="1" dirty="0"/>
              <a:t> bi</a:t>
            </a:r>
            <a:r>
              <a:rPr lang="ro-RO" altLang="en-US" sz="1400" b="1" dirty="0"/>
              <a:t>ne c</a:t>
            </a:r>
            <a:r>
              <a:rPr lang="en-US" altLang="en-US" sz="1400" b="1" dirty="0"/>
              <a:t>u </a:t>
            </a:r>
            <a:r>
              <a:rPr lang="en-US" altLang="en-US" sz="1400" b="1" dirty="0" err="1"/>
              <a:t>seturi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mici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și</a:t>
            </a:r>
            <a:r>
              <a:rPr lang="en-US" altLang="en-US" sz="1400" b="1" dirty="0"/>
              <a:t> cu date </a:t>
            </a:r>
            <a:r>
              <a:rPr lang="en-US" altLang="en-US" sz="1400" b="1" dirty="0" err="1"/>
              <a:t>tabulare</a:t>
            </a:r>
            <a:r>
              <a:rPr lang="en-US" altLang="en-US" sz="1400" b="1" dirty="0"/>
              <a:t>.</a:t>
            </a:r>
          </a:p>
          <a:p>
            <a:pPr eaLnBrk="0" fontAlgn="base" hangingPunc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 err="1"/>
              <a:t>Necesită</a:t>
            </a:r>
            <a:r>
              <a:rPr lang="en-US" altLang="en-US" sz="1400" dirty="0"/>
              <a:t> </a:t>
            </a:r>
            <a:r>
              <a:rPr lang="en-US" altLang="en-US" sz="1400" b="1" dirty="0" err="1"/>
              <a:t>extracția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prealabilă</a:t>
            </a:r>
            <a:r>
              <a:rPr lang="en-US" altLang="en-US" sz="1400" b="1" dirty="0"/>
              <a:t> a </a:t>
            </a:r>
            <a:r>
              <a:rPr lang="en-US" altLang="en-US" sz="1400" dirty="0" err="1"/>
              <a:t>caracteristicilor</a:t>
            </a:r>
            <a:r>
              <a:rPr lang="en-US" altLang="en-US" sz="1400" dirty="0"/>
              <a:t> din </a:t>
            </a:r>
            <a:r>
              <a:rPr lang="en-US" altLang="en-US" sz="1400" dirty="0" err="1"/>
              <a:t>imagini</a:t>
            </a:r>
            <a:r>
              <a:rPr lang="en-US" alt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07416A-E1E7-3506-7FC5-359802A12C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376365"/>
            <a:ext cx="5092824" cy="491648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52CCB9-2B0C-891A-445D-6AA68D3297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0978" y="1376366"/>
            <a:ext cx="5092822" cy="4916482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09437-28E4-DA0D-6CD5-4CEF5EE4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7568A-A4D7-C7FE-D759-3E171F081E3F}"/>
              </a:ext>
            </a:extLst>
          </p:cNvPr>
          <p:cNvSpPr txBox="1"/>
          <p:nvPr/>
        </p:nvSpPr>
        <p:spPr>
          <a:xfrm>
            <a:off x="1877961" y="565152"/>
            <a:ext cx="92128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800" cap="all" spc="150" dirty="0">
                <a:latin typeface="+mj-lt"/>
                <a:ea typeface="+mj-ea"/>
                <a:cs typeface="+mj-cs"/>
              </a:rPr>
              <a:t>Cum greșesc modelele: Matrici de confuzie</a:t>
            </a:r>
            <a:endParaRPr lang="en-GB" sz="2800" cap="all" spc="1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53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23584"/>
            <a:ext cx="8421688" cy="789139"/>
          </a:xfrm>
        </p:spPr>
        <p:txBody>
          <a:bodyPr rtlCol="0"/>
          <a:lstStyle/>
          <a:p>
            <a:pPr rtl="0"/>
            <a:r>
              <a:rPr lang="ro-RO" dirty="0"/>
              <a:t>CNN vs random forest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366D985-DB0C-3AB5-E0CD-90B1B733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79" y="1012723"/>
            <a:ext cx="10536442" cy="52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algn="ctr" rtl="0"/>
            <a:r>
              <a:rPr lang="ro-RO" dirty="0"/>
              <a:t>Rezultate &amp; concluzii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1494" y="2826502"/>
            <a:ext cx="4097594" cy="2403473"/>
          </a:xfrm>
        </p:spPr>
        <p:txBody>
          <a:bodyPr rtlCol="0">
            <a:noAutofit/>
          </a:bodyPr>
          <a:lstStyle/>
          <a:p>
            <a:pPr rtl="0"/>
            <a:r>
              <a:rPr lang="en-GB" sz="1800" b="1" noProof="1"/>
              <a:t>Random Forest </a:t>
            </a:r>
            <a:r>
              <a:rPr lang="en-GB" sz="1800" noProof="1"/>
              <a:t>a obținut o acuratețe generală ușor mai mare.</a:t>
            </a:r>
          </a:p>
          <a:p>
            <a:pPr rtl="0"/>
            <a:r>
              <a:rPr lang="en-GB" sz="1800" b="1" noProof="1"/>
              <a:t>CNN</a:t>
            </a:r>
            <a:r>
              <a:rPr lang="en-GB" sz="1800" noProof="1"/>
              <a:t> oferă rezultate mai echilibrate între clase.</a:t>
            </a:r>
          </a:p>
          <a:p>
            <a:pPr rtl="0"/>
            <a:r>
              <a:rPr lang="en-GB" sz="1800" b="1" noProof="1"/>
              <a:t>RF</a:t>
            </a:r>
            <a:r>
              <a:rPr lang="en-GB" sz="1800" noProof="1"/>
              <a:t> e mai variabil, performant pe unele clase, slab pe altele.</a:t>
            </a:r>
          </a:p>
          <a:p>
            <a:pPr rtl="0"/>
            <a:r>
              <a:rPr lang="en-GB" sz="1800" noProof="1"/>
              <a:t>Alegerea modelului depinde de priorități: </a:t>
            </a:r>
            <a:r>
              <a:rPr lang="en-GB" sz="1800" b="1" noProof="1"/>
              <a:t>acuratețe maximă </a:t>
            </a:r>
            <a:r>
              <a:rPr lang="en-GB" sz="1800" noProof="1"/>
              <a:t>vs. </a:t>
            </a:r>
            <a:r>
              <a:rPr lang="en-GB" sz="1800" b="1" noProof="1"/>
              <a:t>stabilitate</a:t>
            </a:r>
            <a:r>
              <a:rPr lang="en-GB" sz="1800" noProof="1"/>
              <a:t>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E392558-3B5B-8261-5280-988044EF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36" y="2826502"/>
            <a:ext cx="575187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/>
              <a:t>Acurate</a:t>
            </a:r>
            <a:r>
              <a:rPr lang="ro-RO" altLang="en-US" b="1" dirty="0"/>
              <a:t>țe globală</a:t>
            </a:r>
            <a:r>
              <a:rPr lang="en-GB" altLang="en-US" dirty="0"/>
              <a:t>:</a:t>
            </a:r>
            <a:endParaRPr lang="en-US" altLang="en-US" dirty="0"/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CNN</a:t>
            </a:r>
            <a:r>
              <a:rPr lang="en-US" altLang="en-US" dirty="0"/>
              <a:t>: </a:t>
            </a:r>
            <a:r>
              <a:rPr lang="en-US" altLang="en-US" i="1" dirty="0"/>
              <a:t>93.50%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Random Forest</a:t>
            </a:r>
            <a:r>
              <a:rPr lang="en-US" altLang="en-US" dirty="0"/>
              <a:t>: </a:t>
            </a:r>
            <a:r>
              <a:rPr lang="en-US" altLang="en-US" i="1" dirty="0"/>
              <a:t>95.23%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GB" b="1" dirty="0" err="1"/>
              <a:t>Matrici</a:t>
            </a:r>
            <a:r>
              <a:rPr lang="en-GB" b="1" dirty="0"/>
              <a:t> de </a:t>
            </a:r>
            <a:r>
              <a:rPr lang="en-GB" b="1" dirty="0" err="1"/>
              <a:t>confuzie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CNN</a:t>
            </a:r>
            <a:r>
              <a:rPr lang="en-GB" dirty="0"/>
              <a:t> → </a:t>
            </a:r>
            <a:r>
              <a:rPr lang="en-GB" dirty="0" err="1"/>
              <a:t>clasificare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echilibrată</a:t>
            </a:r>
            <a:r>
              <a:rPr lang="en-GB" dirty="0"/>
              <a:t> pe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clasele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Random Forest </a:t>
            </a:r>
            <a:r>
              <a:rPr lang="en-GB" dirty="0"/>
              <a:t>→ </a:t>
            </a:r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excelente</a:t>
            </a:r>
            <a:r>
              <a:rPr lang="en-GB" dirty="0"/>
              <a:t> pe </a:t>
            </a:r>
            <a:r>
              <a:rPr lang="en-GB" dirty="0" err="1"/>
              <a:t>unele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 (ex. </a:t>
            </a:r>
            <a:r>
              <a:rPr lang="en-GB" i="1" dirty="0"/>
              <a:t>cancer-coronal</a:t>
            </a:r>
            <a:r>
              <a:rPr lang="en-GB" dirty="0"/>
              <a:t>),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slabe</a:t>
            </a:r>
            <a:r>
              <a:rPr lang="en-GB" dirty="0"/>
              <a:t> pe </a:t>
            </a:r>
            <a:r>
              <a:rPr lang="en-GB" dirty="0" err="1"/>
              <a:t>altele</a:t>
            </a:r>
            <a:r>
              <a:rPr lang="en-GB" dirty="0"/>
              <a:t> (ex. </a:t>
            </a:r>
            <a:r>
              <a:rPr lang="en-GB" i="1" dirty="0"/>
              <a:t>cancer-sagittal</a:t>
            </a:r>
            <a:r>
              <a:rPr lang="en-GB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578" y="1956774"/>
            <a:ext cx="5692570" cy="2192438"/>
          </a:xfrm>
        </p:spPr>
        <p:txBody>
          <a:bodyPr rtlCol="0"/>
          <a:lstStyle/>
          <a:p>
            <a:pPr rtl="0"/>
            <a:r>
              <a:rPr lang="ro-RO" dirty="0"/>
              <a:t>MULȚUMESC!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269</TotalTime>
  <Words>340</Words>
  <Application>Microsoft Office PowerPoint</Application>
  <PresentationFormat>Widescreen</PresentationFormat>
  <Paragraphs>55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Analiza și detecția bolilor hepatice</vt:lpstr>
      <vt:lpstr>SCOPUL PROIECTULUI</vt:lpstr>
      <vt:lpstr>Exemplu de imagine CT: sănătos vs. tumoral</vt:lpstr>
      <vt:lpstr>CNN – REȚELE NEURONALE CONVOLUȚIONALE</vt:lpstr>
      <vt:lpstr>Random forest</vt:lpstr>
      <vt:lpstr>PowerPoint Presentation</vt:lpstr>
      <vt:lpstr>CNN vs random forest</vt:lpstr>
      <vt:lpstr>Rezultate &amp; concluzii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Delia Circiu</dc:creator>
  <cp:lastModifiedBy>Delia Circiu</cp:lastModifiedBy>
  <cp:revision>2</cp:revision>
  <dcterms:created xsi:type="dcterms:W3CDTF">2025-05-24T12:13:40Z</dcterms:created>
  <dcterms:modified xsi:type="dcterms:W3CDTF">2025-05-24T18:33:18Z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