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3" r:id="rId8"/>
    <p:sldId id="264" r:id="rId9"/>
    <p:sldId id="260" r:id="rId10"/>
    <p:sldId id="950" r:id="rId11"/>
    <p:sldId id="938" r:id="rId12"/>
    <p:sldId id="287" r:id="rId13"/>
    <p:sldId id="939" r:id="rId14"/>
    <p:sldId id="940" r:id="rId15"/>
    <p:sldId id="932" r:id="rId16"/>
    <p:sldId id="274" r:id="rId17"/>
    <p:sldId id="941" r:id="rId18"/>
    <p:sldId id="942" r:id="rId19"/>
    <p:sldId id="943" r:id="rId20"/>
    <p:sldId id="944" r:id="rId21"/>
    <p:sldId id="288" r:id="rId22"/>
    <p:sldId id="933" r:id="rId23"/>
    <p:sldId id="945" r:id="rId24"/>
    <p:sldId id="946" r:id="rId25"/>
    <p:sldId id="947" r:id="rId26"/>
    <p:sldId id="948" r:id="rId27"/>
    <p:sldId id="275" r:id="rId28"/>
    <p:sldId id="949" r:id="rId29"/>
    <p:sldId id="283" r:id="rId30"/>
    <p:sldId id="282" r:id="rId31"/>
    <p:sldId id="265" r:id="rId32"/>
    <p:sldId id="266" r:id="rId33"/>
    <p:sldId id="26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9/13/2022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0BD5-1B8D-ABF0-3FBD-8455FD1F19D1}"/>
              </a:ext>
            </a:extLst>
          </p:cNvPr>
          <p:cNvSpPr>
            <a:spLocks noGrp="1"/>
          </p:cNvSpPr>
          <p:nvPr>
            <p:ph type="ctrTitle"/>
          </p:nvPr>
        </p:nvSpPr>
        <p:spPr/>
        <p:txBody>
          <a:bodyPr/>
          <a:lstStyle/>
          <a:p>
            <a:r>
              <a:rPr lang="en-CA" dirty="0"/>
              <a:t>International Academic Communication</a:t>
            </a:r>
          </a:p>
        </p:txBody>
      </p:sp>
      <p:sp>
        <p:nvSpPr>
          <p:cNvPr id="3" name="Subtitle 2">
            <a:extLst>
              <a:ext uri="{FF2B5EF4-FFF2-40B4-BE49-F238E27FC236}">
                <a16:creationId xmlns:a16="http://schemas.microsoft.com/office/drawing/2014/main" id="{53CC1F9B-100B-3582-0559-04AD316C17D3}"/>
              </a:ext>
            </a:extLst>
          </p:cNvPr>
          <p:cNvSpPr>
            <a:spLocks noGrp="1"/>
          </p:cNvSpPr>
          <p:nvPr>
            <p:ph type="subTitle" idx="1"/>
          </p:nvPr>
        </p:nvSpPr>
        <p:spPr/>
        <p:txBody>
          <a:bodyPr/>
          <a:lstStyle/>
          <a:p>
            <a:r>
              <a:rPr lang="en-CA" dirty="0"/>
              <a:t>What is Communication?</a:t>
            </a:r>
          </a:p>
        </p:txBody>
      </p:sp>
    </p:spTree>
    <p:extLst>
      <p:ext uri="{BB962C8B-B14F-4D97-AF65-F5344CB8AC3E}">
        <p14:creationId xmlns:p14="http://schemas.microsoft.com/office/powerpoint/2010/main" val="1437900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28403-1320-5493-8AF4-7EAE7F502EEC}"/>
              </a:ext>
            </a:extLst>
          </p:cNvPr>
          <p:cNvSpPr>
            <a:spLocks noGrp="1"/>
          </p:cNvSpPr>
          <p:nvPr>
            <p:ph type="title"/>
          </p:nvPr>
        </p:nvSpPr>
        <p:spPr/>
        <p:txBody>
          <a:bodyPr/>
          <a:lstStyle/>
          <a:p>
            <a:r>
              <a:rPr lang="en-CA" dirty="0"/>
              <a:t>IMRD Framework</a:t>
            </a:r>
          </a:p>
        </p:txBody>
      </p:sp>
      <p:sp>
        <p:nvSpPr>
          <p:cNvPr id="5" name="Text Placeholder 4">
            <a:extLst>
              <a:ext uri="{FF2B5EF4-FFF2-40B4-BE49-F238E27FC236}">
                <a16:creationId xmlns:a16="http://schemas.microsoft.com/office/drawing/2014/main" id="{C219A96C-9747-0909-F9F6-45E2652A5DBF}"/>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77554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AEE3-F166-494B-BBB3-AA6F6A0D588E}"/>
              </a:ext>
            </a:extLst>
          </p:cNvPr>
          <p:cNvSpPr>
            <a:spLocks noGrp="1"/>
          </p:cNvSpPr>
          <p:nvPr>
            <p:ph type="title"/>
          </p:nvPr>
        </p:nvSpPr>
        <p:spPr/>
        <p:txBody>
          <a:bodyPr>
            <a:normAutofit/>
          </a:bodyPr>
          <a:lstStyle/>
          <a:p>
            <a:pPr algn="ctr"/>
            <a:r>
              <a:rPr lang="en-CA" sz="4000" dirty="0"/>
              <a:t>Research Papers &amp; Scientific Journals</a:t>
            </a:r>
          </a:p>
        </p:txBody>
      </p:sp>
      <p:sp>
        <p:nvSpPr>
          <p:cNvPr id="3" name="Content Placeholder 2">
            <a:extLst>
              <a:ext uri="{FF2B5EF4-FFF2-40B4-BE49-F238E27FC236}">
                <a16:creationId xmlns:a16="http://schemas.microsoft.com/office/drawing/2014/main" id="{73D295D2-CED7-49FF-AFD1-8A4649500893}"/>
              </a:ext>
            </a:extLst>
          </p:cNvPr>
          <p:cNvSpPr>
            <a:spLocks noGrp="1"/>
          </p:cNvSpPr>
          <p:nvPr>
            <p:ph idx="1"/>
          </p:nvPr>
        </p:nvSpPr>
        <p:spPr>
          <a:xfrm>
            <a:off x="1103127" y="2717947"/>
            <a:ext cx="9994605" cy="3337345"/>
          </a:xfrm>
        </p:spPr>
        <p:txBody>
          <a:bodyPr>
            <a:normAutofit lnSpcReduction="10000"/>
          </a:bodyPr>
          <a:lstStyle/>
          <a:p>
            <a:pPr marL="0" indent="0">
              <a:buNone/>
            </a:pPr>
            <a:r>
              <a:rPr lang="en-US" sz="3600" dirty="0"/>
              <a:t>So back to the subject of research….</a:t>
            </a:r>
          </a:p>
          <a:p>
            <a:pPr marL="0" indent="0">
              <a:buNone/>
            </a:pPr>
            <a:endParaRPr lang="en-US" sz="3600" dirty="0"/>
          </a:p>
          <a:p>
            <a:r>
              <a:rPr lang="en-CA" sz="3600" dirty="0"/>
              <a:t>Who is the audience of a research paper?</a:t>
            </a:r>
          </a:p>
          <a:p>
            <a:endParaRPr lang="en-CA" sz="3600" dirty="0"/>
          </a:p>
          <a:p>
            <a:r>
              <a:rPr lang="en-CA" sz="3600" dirty="0"/>
              <a:t>What is the purpose? What are we trying to do?</a:t>
            </a:r>
          </a:p>
        </p:txBody>
      </p:sp>
    </p:spTree>
    <p:extLst>
      <p:ext uri="{BB962C8B-B14F-4D97-AF65-F5344CB8AC3E}">
        <p14:creationId xmlns:p14="http://schemas.microsoft.com/office/powerpoint/2010/main" val="94797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4E26-522A-4122-9A3E-B6299E47FDA1}"/>
              </a:ext>
            </a:extLst>
          </p:cNvPr>
          <p:cNvSpPr>
            <a:spLocks noGrp="1"/>
          </p:cNvSpPr>
          <p:nvPr>
            <p:ph type="title"/>
          </p:nvPr>
        </p:nvSpPr>
        <p:spPr/>
        <p:txBody>
          <a:bodyPr>
            <a:normAutofit/>
          </a:bodyPr>
          <a:lstStyle/>
          <a:p>
            <a:pPr algn="ctr"/>
            <a:r>
              <a:rPr lang="en-CA" sz="3600" dirty="0"/>
              <a:t>Specific Purpose and Specific Audience</a:t>
            </a:r>
          </a:p>
        </p:txBody>
      </p:sp>
      <p:pic>
        <p:nvPicPr>
          <p:cNvPr id="5" name="Content Placeholder 4">
            <a:extLst>
              <a:ext uri="{FF2B5EF4-FFF2-40B4-BE49-F238E27FC236}">
                <a16:creationId xmlns:a16="http://schemas.microsoft.com/office/drawing/2014/main" id="{EE0DFB75-69C9-45B2-88AA-E7C28DA91035}"/>
              </a:ext>
            </a:extLst>
          </p:cNvPr>
          <p:cNvPicPr>
            <a:picLocks noGrp="1" noChangeAspect="1"/>
          </p:cNvPicPr>
          <p:nvPr>
            <p:ph idx="1"/>
          </p:nvPr>
        </p:nvPicPr>
        <p:blipFill>
          <a:blip r:embed="rId2"/>
          <a:stretch>
            <a:fillRect/>
          </a:stretch>
        </p:blipFill>
        <p:spPr>
          <a:xfrm>
            <a:off x="6329446" y="2398297"/>
            <a:ext cx="5281362" cy="3969824"/>
          </a:xfrm>
        </p:spPr>
      </p:pic>
      <p:sp>
        <p:nvSpPr>
          <p:cNvPr id="7" name="TextBox 6">
            <a:extLst>
              <a:ext uri="{FF2B5EF4-FFF2-40B4-BE49-F238E27FC236}">
                <a16:creationId xmlns:a16="http://schemas.microsoft.com/office/drawing/2014/main" id="{713E010F-E8EB-4C2D-80E7-D28D97CECD34}"/>
              </a:ext>
            </a:extLst>
          </p:cNvPr>
          <p:cNvSpPr txBox="1"/>
          <p:nvPr/>
        </p:nvSpPr>
        <p:spPr>
          <a:xfrm>
            <a:off x="6563478" y="6368121"/>
            <a:ext cx="4913039" cy="376908"/>
          </a:xfrm>
          <a:prstGeom prst="rect">
            <a:avLst/>
          </a:prstGeom>
          <a:noFill/>
        </p:spPr>
        <p:txBody>
          <a:bodyPr wrap="square">
            <a:spAutoFit/>
          </a:bodyPr>
          <a:lstStyle/>
          <a:p>
            <a:r>
              <a:rPr lang="en-CA" dirty="0"/>
              <a:t>https://www.apa.org/pi/about/public-messages.pdf</a:t>
            </a:r>
          </a:p>
        </p:txBody>
      </p:sp>
      <p:pic>
        <p:nvPicPr>
          <p:cNvPr id="9" name="Picture 8">
            <a:extLst>
              <a:ext uri="{FF2B5EF4-FFF2-40B4-BE49-F238E27FC236}">
                <a16:creationId xmlns:a16="http://schemas.microsoft.com/office/drawing/2014/main" id="{C8043B14-57F6-4414-B5F8-2450B2D0A600}"/>
              </a:ext>
            </a:extLst>
          </p:cNvPr>
          <p:cNvPicPr>
            <a:picLocks noChangeAspect="1"/>
          </p:cNvPicPr>
          <p:nvPr/>
        </p:nvPicPr>
        <p:blipFill>
          <a:blip r:embed="rId3"/>
          <a:stretch>
            <a:fillRect/>
          </a:stretch>
        </p:blipFill>
        <p:spPr>
          <a:xfrm>
            <a:off x="581192" y="2398297"/>
            <a:ext cx="5281362" cy="3974181"/>
          </a:xfrm>
          <a:prstGeom prst="rect">
            <a:avLst/>
          </a:prstGeom>
        </p:spPr>
      </p:pic>
    </p:spTree>
    <p:extLst>
      <p:ext uri="{BB962C8B-B14F-4D97-AF65-F5344CB8AC3E}">
        <p14:creationId xmlns:p14="http://schemas.microsoft.com/office/powerpoint/2010/main" val="42217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AEE3-F166-494B-BBB3-AA6F6A0D588E}"/>
              </a:ext>
            </a:extLst>
          </p:cNvPr>
          <p:cNvSpPr>
            <a:spLocks noGrp="1"/>
          </p:cNvSpPr>
          <p:nvPr>
            <p:ph type="title"/>
          </p:nvPr>
        </p:nvSpPr>
        <p:spPr>
          <a:xfrm>
            <a:off x="1221640" y="998060"/>
            <a:ext cx="9601196" cy="1303867"/>
          </a:xfrm>
        </p:spPr>
        <p:txBody>
          <a:bodyPr>
            <a:normAutofit/>
          </a:bodyPr>
          <a:lstStyle/>
          <a:p>
            <a:pPr algn="ctr"/>
            <a:r>
              <a:rPr lang="en-CA" sz="4000" dirty="0"/>
              <a:t>Research Papers &amp; Scientific Journals</a:t>
            </a:r>
          </a:p>
        </p:txBody>
      </p:sp>
      <p:sp>
        <p:nvSpPr>
          <p:cNvPr id="3" name="Content Placeholder 2">
            <a:extLst>
              <a:ext uri="{FF2B5EF4-FFF2-40B4-BE49-F238E27FC236}">
                <a16:creationId xmlns:a16="http://schemas.microsoft.com/office/drawing/2014/main" id="{73D295D2-CED7-49FF-AFD1-8A4649500893}"/>
              </a:ext>
            </a:extLst>
          </p:cNvPr>
          <p:cNvSpPr>
            <a:spLocks noGrp="1"/>
          </p:cNvSpPr>
          <p:nvPr>
            <p:ph idx="1"/>
          </p:nvPr>
        </p:nvSpPr>
        <p:spPr>
          <a:xfrm>
            <a:off x="979311" y="2351971"/>
            <a:ext cx="10806769" cy="2888088"/>
          </a:xfrm>
        </p:spPr>
        <p:txBody>
          <a:bodyPr anchor="t">
            <a:normAutofit/>
          </a:bodyPr>
          <a:lstStyle/>
          <a:p>
            <a:r>
              <a:rPr lang="en-CA" sz="4000" dirty="0"/>
              <a:t>The scientific method is about testing and replication</a:t>
            </a:r>
          </a:p>
          <a:p>
            <a:r>
              <a:rPr lang="en-CA" sz="4000" dirty="0"/>
              <a:t>Theory comes from observation, and is tested through repeated experimentation</a:t>
            </a:r>
          </a:p>
        </p:txBody>
      </p:sp>
      <p:sp>
        <p:nvSpPr>
          <p:cNvPr id="4" name="Rectangle 3">
            <a:extLst>
              <a:ext uri="{FF2B5EF4-FFF2-40B4-BE49-F238E27FC236}">
                <a16:creationId xmlns:a16="http://schemas.microsoft.com/office/drawing/2014/main" id="{E78E3E22-7B0A-4C02-8E26-F635372C0B6F}"/>
              </a:ext>
            </a:extLst>
          </p:cNvPr>
          <p:cNvSpPr/>
          <p:nvPr/>
        </p:nvSpPr>
        <p:spPr>
          <a:xfrm>
            <a:off x="0" y="5240061"/>
            <a:ext cx="2368062" cy="160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Observation</a:t>
            </a:r>
          </a:p>
        </p:txBody>
      </p:sp>
      <p:sp>
        <p:nvSpPr>
          <p:cNvPr id="5" name="Rectangle 4">
            <a:extLst>
              <a:ext uri="{FF2B5EF4-FFF2-40B4-BE49-F238E27FC236}">
                <a16:creationId xmlns:a16="http://schemas.microsoft.com/office/drawing/2014/main" id="{91611F4A-A0E9-484C-BC99-B31CE53BB917}"/>
              </a:ext>
            </a:extLst>
          </p:cNvPr>
          <p:cNvSpPr/>
          <p:nvPr/>
        </p:nvSpPr>
        <p:spPr>
          <a:xfrm>
            <a:off x="3226778" y="5240059"/>
            <a:ext cx="2368062" cy="1600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Hypothesis</a:t>
            </a:r>
          </a:p>
        </p:txBody>
      </p:sp>
      <p:sp>
        <p:nvSpPr>
          <p:cNvPr id="6" name="Rectangle 5">
            <a:extLst>
              <a:ext uri="{FF2B5EF4-FFF2-40B4-BE49-F238E27FC236}">
                <a16:creationId xmlns:a16="http://schemas.microsoft.com/office/drawing/2014/main" id="{F68C8F25-D7F3-429C-ABD8-32BC09F5047F}"/>
              </a:ext>
            </a:extLst>
          </p:cNvPr>
          <p:cNvSpPr/>
          <p:nvPr/>
        </p:nvSpPr>
        <p:spPr>
          <a:xfrm>
            <a:off x="6597161" y="5240059"/>
            <a:ext cx="2368062" cy="160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t>Testing</a:t>
            </a:r>
          </a:p>
        </p:txBody>
      </p:sp>
      <p:sp>
        <p:nvSpPr>
          <p:cNvPr id="7" name="Rectangle 6">
            <a:extLst>
              <a:ext uri="{FF2B5EF4-FFF2-40B4-BE49-F238E27FC236}">
                <a16:creationId xmlns:a16="http://schemas.microsoft.com/office/drawing/2014/main" id="{B750FC65-0F6A-41F1-AA08-02D71A9E8CBD}"/>
              </a:ext>
            </a:extLst>
          </p:cNvPr>
          <p:cNvSpPr/>
          <p:nvPr/>
        </p:nvSpPr>
        <p:spPr>
          <a:xfrm>
            <a:off x="9753600" y="5240057"/>
            <a:ext cx="2368062" cy="1600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t>Theory</a:t>
            </a:r>
          </a:p>
        </p:txBody>
      </p:sp>
      <p:sp>
        <p:nvSpPr>
          <p:cNvPr id="8" name="Arrow: Right 7">
            <a:extLst>
              <a:ext uri="{FF2B5EF4-FFF2-40B4-BE49-F238E27FC236}">
                <a16:creationId xmlns:a16="http://schemas.microsoft.com/office/drawing/2014/main" id="{9198F75B-A65D-4FB4-A79C-0F75310B9937}"/>
              </a:ext>
            </a:extLst>
          </p:cNvPr>
          <p:cNvSpPr/>
          <p:nvPr/>
        </p:nvSpPr>
        <p:spPr>
          <a:xfrm>
            <a:off x="2604554" y="5290103"/>
            <a:ext cx="395653" cy="1500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Right 8">
            <a:extLst>
              <a:ext uri="{FF2B5EF4-FFF2-40B4-BE49-F238E27FC236}">
                <a16:creationId xmlns:a16="http://schemas.microsoft.com/office/drawing/2014/main" id="{CCB97373-3BC2-47D7-B084-B6DAA304C921}"/>
              </a:ext>
            </a:extLst>
          </p:cNvPr>
          <p:cNvSpPr/>
          <p:nvPr/>
        </p:nvSpPr>
        <p:spPr>
          <a:xfrm>
            <a:off x="5907845" y="5290103"/>
            <a:ext cx="395653" cy="1500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Right 9">
            <a:extLst>
              <a:ext uri="{FF2B5EF4-FFF2-40B4-BE49-F238E27FC236}">
                <a16:creationId xmlns:a16="http://schemas.microsoft.com/office/drawing/2014/main" id="{A714637F-51E1-43E7-959E-52F4BC24BF25}"/>
              </a:ext>
            </a:extLst>
          </p:cNvPr>
          <p:cNvSpPr/>
          <p:nvPr/>
        </p:nvSpPr>
        <p:spPr>
          <a:xfrm>
            <a:off x="9201715" y="5290103"/>
            <a:ext cx="395653" cy="1500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8446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3FE7B1-AA92-467B-BA92-7F5A320BC20D}"/>
              </a:ext>
            </a:extLst>
          </p:cNvPr>
          <p:cNvSpPr>
            <a:spLocks noGrp="1"/>
          </p:cNvSpPr>
          <p:nvPr>
            <p:ph idx="4294967295"/>
          </p:nvPr>
        </p:nvSpPr>
        <p:spPr>
          <a:xfrm>
            <a:off x="677825" y="1481543"/>
            <a:ext cx="10848311" cy="4994275"/>
          </a:xfrm>
        </p:spPr>
        <p:txBody>
          <a:bodyPr anchor="t">
            <a:normAutofit/>
          </a:bodyPr>
          <a:lstStyle/>
          <a:p>
            <a:r>
              <a:rPr lang="en-CA" sz="2800" dirty="0"/>
              <a:t>Academic studies, research papers, and scientific journal articles are a key part of the scientific method</a:t>
            </a:r>
          </a:p>
          <a:p>
            <a:r>
              <a:rPr lang="en-CA" sz="2800" dirty="0"/>
              <a:t>Papers and articles are instructions that other researchers can use to replicate the studies, either proving or disproving the hypothesis</a:t>
            </a:r>
          </a:p>
          <a:p>
            <a:r>
              <a:rPr lang="en-CA" sz="2800" dirty="0"/>
              <a:t>They can also be used to help others design </a:t>
            </a:r>
            <a:br>
              <a:rPr lang="en-CA" sz="2800" dirty="0"/>
            </a:br>
            <a:r>
              <a:rPr lang="en-CA" sz="2800" dirty="0"/>
              <a:t>their own research projects to build </a:t>
            </a:r>
            <a:br>
              <a:rPr lang="en-CA" sz="2800" dirty="0"/>
            </a:br>
            <a:r>
              <a:rPr lang="en-CA" sz="2800" dirty="0"/>
              <a:t>on the research</a:t>
            </a:r>
          </a:p>
          <a:p>
            <a:r>
              <a:rPr lang="en-CA" sz="2800" dirty="0"/>
              <a:t>And of course, this is the main way that new</a:t>
            </a:r>
            <a:br>
              <a:rPr lang="en-CA" sz="2800" dirty="0"/>
            </a:br>
            <a:r>
              <a:rPr lang="en-CA" sz="2800" dirty="0"/>
              <a:t>discoveries are shared with the world</a:t>
            </a:r>
          </a:p>
        </p:txBody>
      </p:sp>
      <p:sp>
        <p:nvSpPr>
          <p:cNvPr id="5" name="Title 1">
            <a:extLst>
              <a:ext uri="{FF2B5EF4-FFF2-40B4-BE49-F238E27FC236}">
                <a16:creationId xmlns:a16="http://schemas.microsoft.com/office/drawing/2014/main" id="{1C7AA60C-A002-440C-AEA3-DA1DB21293A4}"/>
              </a:ext>
            </a:extLst>
          </p:cNvPr>
          <p:cNvSpPr>
            <a:spLocks noGrp="1"/>
          </p:cNvSpPr>
          <p:nvPr>
            <p:ph type="title" idx="4294967295"/>
          </p:nvPr>
        </p:nvSpPr>
        <p:spPr>
          <a:xfrm>
            <a:off x="677825" y="587635"/>
            <a:ext cx="11029950" cy="1014413"/>
          </a:xfrm>
        </p:spPr>
        <p:txBody>
          <a:bodyPr>
            <a:normAutofit/>
          </a:bodyPr>
          <a:lstStyle/>
          <a:p>
            <a:pPr algn="ctr"/>
            <a:r>
              <a:rPr lang="en-CA" sz="4000" dirty="0"/>
              <a:t>Research Papers &amp; Scientific Journals</a:t>
            </a:r>
          </a:p>
        </p:txBody>
      </p:sp>
      <p:pic>
        <p:nvPicPr>
          <p:cNvPr id="4" name="Picture 3">
            <a:extLst>
              <a:ext uri="{FF2B5EF4-FFF2-40B4-BE49-F238E27FC236}">
                <a16:creationId xmlns:a16="http://schemas.microsoft.com/office/drawing/2014/main" id="{76F5310A-2BE3-4A8F-83F4-EF1B640BA9BD}"/>
              </a:ext>
            </a:extLst>
          </p:cNvPr>
          <p:cNvPicPr>
            <a:picLocks noChangeAspect="1"/>
          </p:cNvPicPr>
          <p:nvPr/>
        </p:nvPicPr>
        <p:blipFill rotWithShape="1">
          <a:blip r:embed="rId2"/>
          <a:srcRect l="5274" r="210"/>
          <a:stretch/>
        </p:blipFill>
        <p:spPr>
          <a:xfrm>
            <a:off x="7343608" y="3429000"/>
            <a:ext cx="4848392" cy="3138468"/>
          </a:xfrm>
          <a:prstGeom prst="rect">
            <a:avLst/>
          </a:prstGeom>
        </p:spPr>
      </p:pic>
    </p:spTree>
    <p:extLst>
      <p:ext uri="{BB962C8B-B14F-4D97-AF65-F5344CB8AC3E}">
        <p14:creationId xmlns:p14="http://schemas.microsoft.com/office/powerpoint/2010/main" val="425854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B992-9CAC-4DE3-9270-8380597BCA50}"/>
              </a:ext>
            </a:extLst>
          </p:cNvPr>
          <p:cNvSpPr>
            <a:spLocks noGrp="1"/>
          </p:cNvSpPr>
          <p:nvPr>
            <p:ph type="title"/>
          </p:nvPr>
        </p:nvSpPr>
        <p:spPr/>
        <p:txBody>
          <a:bodyPr/>
          <a:lstStyle/>
          <a:p>
            <a:r>
              <a:rPr lang="en-US"/>
              <a:t>Different Kinds of Research</a:t>
            </a:r>
            <a:endParaRPr lang="en-CA" dirty="0"/>
          </a:p>
        </p:txBody>
      </p:sp>
      <p:sp>
        <p:nvSpPr>
          <p:cNvPr id="3" name="Content Placeholder 2">
            <a:extLst>
              <a:ext uri="{FF2B5EF4-FFF2-40B4-BE49-F238E27FC236}">
                <a16:creationId xmlns:a16="http://schemas.microsoft.com/office/drawing/2014/main" id="{7A1764DA-EFB0-4B1C-B006-74FA9A4CBA3D}"/>
              </a:ext>
            </a:extLst>
          </p:cNvPr>
          <p:cNvSpPr>
            <a:spLocks noGrp="1"/>
          </p:cNvSpPr>
          <p:nvPr>
            <p:ph idx="1"/>
          </p:nvPr>
        </p:nvSpPr>
        <p:spPr>
          <a:xfrm>
            <a:off x="1295401" y="2556931"/>
            <a:ext cx="9601196" cy="3544065"/>
          </a:xfrm>
        </p:spPr>
        <p:txBody>
          <a:bodyPr>
            <a:normAutofit lnSpcReduction="10000"/>
          </a:bodyPr>
          <a:lstStyle/>
          <a:p>
            <a:r>
              <a:rPr lang="en-CA" dirty="0"/>
              <a:t>Empirical</a:t>
            </a:r>
          </a:p>
          <a:p>
            <a:pPr lvl="1"/>
            <a:r>
              <a:rPr lang="en-CA" dirty="0"/>
              <a:t>Based on things you can observe or measure</a:t>
            </a:r>
          </a:p>
          <a:p>
            <a:pPr lvl="1"/>
            <a:r>
              <a:rPr lang="en-CA" dirty="0"/>
              <a:t>If A happens </a:t>
            </a:r>
            <a:r>
              <a:rPr lang="en-CA" dirty="0">
                <a:sym typeface="Wingdings" panose="05000000000000000000" pitchFamily="2" charset="2"/>
              </a:rPr>
              <a:t> B happens</a:t>
            </a:r>
          </a:p>
          <a:p>
            <a:pPr lvl="1"/>
            <a:r>
              <a:rPr lang="en-CA" dirty="0">
                <a:sym typeface="Wingdings" panose="05000000000000000000" pitchFamily="2" charset="2"/>
              </a:rPr>
              <a:t>Lab experiments repeated over and over</a:t>
            </a:r>
            <a:endParaRPr lang="en-CA" dirty="0"/>
          </a:p>
          <a:p>
            <a:r>
              <a:rPr lang="en-CA" dirty="0"/>
              <a:t>Theoretical </a:t>
            </a:r>
          </a:p>
          <a:p>
            <a:pPr lvl="1"/>
            <a:r>
              <a:rPr lang="en-CA" dirty="0"/>
              <a:t>How likely will A happen?</a:t>
            </a:r>
          </a:p>
          <a:p>
            <a:pPr lvl="1"/>
            <a:r>
              <a:rPr lang="en-CA" dirty="0"/>
              <a:t>Related to ideas</a:t>
            </a:r>
          </a:p>
          <a:p>
            <a:pPr lvl="1"/>
            <a:r>
              <a:rPr lang="en-CA" dirty="0"/>
              <a:t>Look at existing data and make a theory about the patterns (no experiment)</a:t>
            </a:r>
          </a:p>
        </p:txBody>
      </p:sp>
    </p:spTree>
    <p:extLst>
      <p:ext uri="{BB962C8B-B14F-4D97-AF65-F5344CB8AC3E}">
        <p14:creationId xmlns:p14="http://schemas.microsoft.com/office/powerpoint/2010/main" val="267370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7880-1FF8-44E3-8210-9A880364D6BB}"/>
              </a:ext>
            </a:extLst>
          </p:cNvPr>
          <p:cNvSpPr>
            <a:spLocks noGrp="1"/>
          </p:cNvSpPr>
          <p:nvPr>
            <p:ph type="title" idx="4294967295"/>
          </p:nvPr>
        </p:nvSpPr>
        <p:spPr>
          <a:xfrm>
            <a:off x="1295400" y="615249"/>
            <a:ext cx="9601200" cy="939763"/>
          </a:xfrm>
        </p:spPr>
        <p:txBody>
          <a:bodyPr>
            <a:normAutofit/>
          </a:bodyPr>
          <a:lstStyle/>
          <a:p>
            <a:pPr algn="ctr"/>
            <a:r>
              <a:rPr lang="en-US" sz="4400"/>
              <a:t>Difference Kinds</a:t>
            </a:r>
            <a:r>
              <a:rPr lang="en-CA" sz="4400"/>
              <a:t> of </a:t>
            </a:r>
            <a:r>
              <a:rPr lang="en-US" sz="4400"/>
              <a:t>R</a:t>
            </a:r>
            <a:r>
              <a:rPr lang="en-CA" sz="4400"/>
              <a:t>esearch</a:t>
            </a:r>
            <a:endParaRPr lang="en-CA" sz="4400" dirty="0"/>
          </a:p>
        </p:txBody>
      </p:sp>
      <p:graphicFrame>
        <p:nvGraphicFramePr>
          <p:cNvPr id="4" name="Table 4">
            <a:extLst>
              <a:ext uri="{FF2B5EF4-FFF2-40B4-BE49-F238E27FC236}">
                <a16:creationId xmlns:a16="http://schemas.microsoft.com/office/drawing/2014/main" id="{C25EB500-C915-4891-A158-69C4E35E2448}"/>
              </a:ext>
            </a:extLst>
          </p:cNvPr>
          <p:cNvGraphicFramePr>
            <a:graphicFrameLocks noGrp="1"/>
          </p:cNvGraphicFramePr>
          <p:nvPr>
            <p:ph idx="4294967295"/>
          </p:nvPr>
        </p:nvGraphicFramePr>
        <p:xfrm>
          <a:off x="581025" y="1647716"/>
          <a:ext cx="11029950" cy="4131826"/>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08107878"/>
                    </a:ext>
                  </a:extLst>
                </a:gridCol>
                <a:gridCol w="5514975">
                  <a:extLst>
                    <a:ext uri="{9D8B030D-6E8A-4147-A177-3AD203B41FA5}">
                      <a16:colId xmlns:a16="http://schemas.microsoft.com/office/drawing/2014/main" val="1815636189"/>
                    </a:ext>
                  </a:extLst>
                </a:gridCol>
              </a:tblGrid>
              <a:tr h="1053346">
                <a:tc>
                  <a:txBody>
                    <a:bodyPr/>
                    <a:lstStyle/>
                    <a:p>
                      <a:pPr algn="ctr"/>
                      <a:r>
                        <a:rPr lang="en-CA" sz="2800" dirty="0"/>
                        <a:t>Quantitative Research</a:t>
                      </a:r>
                    </a:p>
                  </a:txBody>
                  <a:tcPr anchor="ctr"/>
                </a:tc>
                <a:tc>
                  <a:txBody>
                    <a:bodyPr/>
                    <a:lstStyle/>
                    <a:p>
                      <a:pPr algn="ctr"/>
                      <a:r>
                        <a:rPr lang="en-CA" sz="2800" dirty="0"/>
                        <a:t>Qualitative Research</a:t>
                      </a:r>
                    </a:p>
                  </a:txBody>
                  <a:tcPr anchor="ctr"/>
                </a:tc>
                <a:extLst>
                  <a:ext uri="{0D108BD9-81ED-4DB2-BD59-A6C34878D82A}">
                    <a16:rowId xmlns:a16="http://schemas.microsoft.com/office/drawing/2014/main" val="3129842376"/>
                  </a:ext>
                </a:extLst>
              </a:tr>
              <a:tr h="2482334">
                <a:tc>
                  <a:txBody>
                    <a:bodyPr/>
                    <a:lstStyle/>
                    <a:p>
                      <a:pPr marL="285750" indent="-285750" algn="ctr">
                        <a:buFont typeface="Arial" panose="020B0604020202020204" pitchFamily="34" charset="0"/>
                        <a:buChar char="•"/>
                      </a:pPr>
                      <a:r>
                        <a:rPr lang="en-CA" sz="2800" dirty="0"/>
                        <a:t>Predominant in science, medicine, and engineering but can be found in any field</a:t>
                      </a:r>
                    </a:p>
                    <a:p>
                      <a:pPr marL="285750" indent="-285750" algn="ctr">
                        <a:buFont typeface="Arial" panose="020B0604020202020204" pitchFamily="34" charset="0"/>
                        <a:buChar char="•"/>
                      </a:pPr>
                      <a:r>
                        <a:rPr lang="en-CA" sz="2800" dirty="0"/>
                        <a:t>Usually consists of numerical data and measurements, and can include statistical analysis</a:t>
                      </a:r>
                    </a:p>
                    <a:p>
                      <a:pPr marL="285750" indent="-285750" algn="ctr">
                        <a:buFont typeface="Arial" panose="020B0604020202020204" pitchFamily="34" charset="0"/>
                        <a:buChar char="•"/>
                      </a:pPr>
                      <a:r>
                        <a:rPr lang="en-CA" sz="2800" dirty="0"/>
                        <a:t>Seen as more objective</a:t>
                      </a:r>
                    </a:p>
                  </a:txBody>
                  <a:tcPr anchor="ctr"/>
                </a:tc>
                <a:tc>
                  <a:txBody>
                    <a:bodyPr/>
                    <a:lstStyle/>
                    <a:p>
                      <a:pPr marL="285750" indent="-285750" algn="ctr">
                        <a:buFont typeface="Arial" panose="020B0604020202020204" pitchFamily="34" charset="0"/>
                        <a:buChar char="•"/>
                      </a:pPr>
                      <a:r>
                        <a:rPr lang="en-CA" sz="2800" dirty="0"/>
                        <a:t>Common in arts and social science</a:t>
                      </a:r>
                    </a:p>
                    <a:p>
                      <a:pPr marL="285750" indent="-285750" algn="ctr">
                        <a:buFont typeface="Arial" panose="020B0604020202020204" pitchFamily="34" charset="0"/>
                        <a:buChar char="•"/>
                      </a:pPr>
                      <a:r>
                        <a:rPr lang="en-CA" sz="2800" dirty="0"/>
                        <a:t>Involves gathering and interpreting non-numerical data, such as interviews, surveys, or observation</a:t>
                      </a:r>
                    </a:p>
                    <a:p>
                      <a:pPr marL="285750" indent="-285750" algn="ctr">
                        <a:buFont typeface="Arial" panose="020B0604020202020204" pitchFamily="34" charset="0"/>
                        <a:buChar char="•"/>
                      </a:pPr>
                      <a:r>
                        <a:rPr lang="en-CA" sz="2800" dirty="0"/>
                        <a:t>Seen as more subjective</a:t>
                      </a:r>
                    </a:p>
                  </a:txBody>
                  <a:tcPr anchor="ctr"/>
                </a:tc>
                <a:extLst>
                  <a:ext uri="{0D108BD9-81ED-4DB2-BD59-A6C34878D82A}">
                    <a16:rowId xmlns:a16="http://schemas.microsoft.com/office/drawing/2014/main" val="353500523"/>
                  </a:ext>
                </a:extLst>
              </a:tr>
            </a:tbl>
          </a:graphicData>
        </a:graphic>
      </p:graphicFrame>
      <p:sp>
        <p:nvSpPr>
          <p:cNvPr id="3" name="Rectangle 2">
            <a:extLst>
              <a:ext uri="{FF2B5EF4-FFF2-40B4-BE49-F238E27FC236}">
                <a16:creationId xmlns:a16="http://schemas.microsoft.com/office/drawing/2014/main" id="{5B235632-D5D0-427D-805F-F7786557A536}"/>
              </a:ext>
            </a:extLst>
          </p:cNvPr>
          <p:cNvSpPr/>
          <p:nvPr/>
        </p:nvSpPr>
        <p:spPr>
          <a:xfrm>
            <a:off x="1177733" y="6080760"/>
            <a:ext cx="4084320" cy="741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Do you hurt? Y/N</a:t>
            </a:r>
          </a:p>
        </p:txBody>
      </p:sp>
      <p:sp>
        <p:nvSpPr>
          <p:cNvPr id="5" name="Rectangle 4">
            <a:extLst>
              <a:ext uri="{FF2B5EF4-FFF2-40B4-BE49-F238E27FC236}">
                <a16:creationId xmlns:a16="http://schemas.microsoft.com/office/drawing/2014/main" id="{83884365-62C0-47B5-A0FE-A7882466E094}"/>
              </a:ext>
            </a:extLst>
          </p:cNvPr>
          <p:cNvSpPr/>
          <p:nvPr/>
        </p:nvSpPr>
        <p:spPr>
          <a:xfrm>
            <a:off x="6319520" y="6080760"/>
            <a:ext cx="5179528" cy="741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How does pain make you feel?</a:t>
            </a:r>
          </a:p>
        </p:txBody>
      </p:sp>
    </p:spTree>
    <p:extLst>
      <p:ext uri="{BB962C8B-B14F-4D97-AF65-F5344CB8AC3E}">
        <p14:creationId xmlns:p14="http://schemas.microsoft.com/office/powerpoint/2010/main" val="185500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949B-6F00-4CA9-96F4-82FA48DF878C}"/>
              </a:ext>
            </a:extLst>
          </p:cNvPr>
          <p:cNvSpPr>
            <a:spLocks noGrp="1"/>
          </p:cNvSpPr>
          <p:nvPr>
            <p:ph type="title"/>
          </p:nvPr>
        </p:nvSpPr>
        <p:spPr/>
        <p:txBody>
          <a:bodyPr>
            <a:normAutofit/>
          </a:bodyPr>
          <a:lstStyle/>
          <a:p>
            <a:pPr algn="ctr"/>
            <a:r>
              <a:rPr lang="en-CA" sz="5400" dirty="0"/>
              <a:t>What do we need?</a:t>
            </a:r>
          </a:p>
        </p:txBody>
      </p:sp>
      <p:sp>
        <p:nvSpPr>
          <p:cNvPr id="3" name="Content Placeholder 2">
            <a:extLst>
              <a:ext uri="{FF2B5EF4-FFF2-40B4-BE49-F238E27FC236}">
                <a16:creationId xmlns:a16="http://schemas.microsoft.com/office/drawing/2014/main" id="{CECE189F-3F44-45D5-80F4-7774CF7AE76F}"/>
              </a:ext>
            </a:extLst>
          </p:cNvPr>
          <p:cNvSpPr>
            <a:spLocks noGrp="1"/>
          </p:cNvSpPr>
          <p:nvPr>
            <p:ph idx="1"/>
          </p:nvPr>
        </p:nvSpPr>
        <p:spPr>
          <a:xfrm>
            <a:off x="581192" y="2445488"/>
            <a:ext cx="11029615" cy="3747977"/>
          </a:xfrm>
        </p:spPr>
        <p:txBody>
          <a:bodyPr anchor="t">
            <a:normAutofit/>
          </a:bodyPr>
          <a:lstStyle/>
          <a:p>
            <a:r>
              <a:rPr lang="en-CA" sz="3200" dirty="0"/>
              <a:t>We know our purpose and audience: to share the findings of our completed research with other researchers, to allow them to either confirm our hypothesis by repeating the experiment, or to use our research to help their own</a:t>
            </a:r>
          </a:p>
          <a:p>
            <a:r>
              <a:rPr lang="en-CA" sz="3200" dirty="0"/>
              <a:t>What kind of content do you think should we include?</a:t>
            </a:r>
          </a:p>
        </p:txBody>
      </p:sp>
    </p:spTree>
    <p:extLst>
      <p:ext uri="{BB962C8B-B14F-4D97-AF65-F5344CB8AC3E}">
        <p14:creationId xmlns:p14="http://schemas.microsoft.com/office/powerpoint/2010/main" val="415797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6009-EDFD-4386-B0E6-B00E1058247B}"/>
              </a:ext>
            </a:extLst>
          </p:cNvPr>
          <p:cNvSpPr>
            <a:spLocks noGrp="1"/>
          </p:cNvSpPr>
          <p:nvPr>
            <p:ph type="title" idx="4294967295"/>
          </p:nvPr>
        </p:nvSpPr>
        <p:spPr>
          <a:xfrm>
            <a:off x="1122721" y="573210"/>
            <a:ext cx="7237413" cy="1303337"/>
          </a:xfrm>
        </p:spPr>
        <p:txBody>
          <a:bodyPr>
            <a:normAutofit/>
          </a:bodyPr>
          <a:lstStyle/>
          <a:p>
            <a:pPr algn="ctr"/>
            <a:r>
              <a:rPr lang="en-CA" sz="5400" dirty="0"/>
              <a:t>The IMRD Framework</a:t>
            </a:r>
          </a:p>
        </p:txBody>
      </p:sp>
      <p:sp>
        <p:nvSpPr>
          <p:cNvPr id="3" name="Content Placeholder 2">
            <a:extLst>
              <a:ext uri="{FF2B5EF4-FFF2-40B4-BE49-F238E27FC236}">
                <a16:creationId xmlns:a16="http://schemas.microsoft.com/office/drawing/2014/main" id="{DF8C803D-1303-4ECD-8BA9-2FB67F87A5D7}"/>
              </a:ext>
            </a:extLst>
          </p:cNvPr>
          <p:cNvSpPr>
            <a:spLocks noGrp="1"/>
          </p:cNvSpPr>
          <p:nvPr>
            <p:ph idx="4294967295"/>
          </p:nvPr>
        </p:nvSpPr>
        <p:spPr>
          <a:xfrm>
            <a:off x="1003083" y="1836675"/>
            <a:ext cx="7237413" cy="4408243"/>
          </a:xfrm>
        </p:spPr>
        <p:txBody>
          <a:bodyPr>
            <a:normAutofit/>
          </a:bodyPr>
          <a:lstStyle/>
          <a:p>
            <a:pPr marL="0" indent="0">
              <a:buNone/>
            </a:pPr>
            <a:r>
              <a:rPr lang="en-CA" sz="3200" dirty="0"/>
              <a:t>The norm, and most common structure, for original research papers. The template contains 4 main sections:</a:t>
            </a:r>
          </a:p>
          <a:p>
            <a:r>
              <a:rPr lang="en-CA" sz="3200" dirty="0"/>
              <a:t>Introduction</a:t>
            </a:r>
          </a:p>
          <a:p>
            <a:r>
              <a:rPr lang="en-CA" sz="3200" dirty="0"/>
              <a:t>Methods</a:t>
            </a:r>
          </a:p>
          <a:p>
            <a:r>
              <a:rPr lang="en-CA" sz="3200" dirty="0"/>
              <a:t>Results</a:t>
            </a:r>
          </a:p>
          <a:p>
            <a:r>
              <a:rPr lang="en-CA" sz="3200" dirty="0"/>
              <a:t>Discussion</a:t>
            </a:r>
          </a:p>
        </p:txBody>
      </p:sp>
      <p:sp>
        <p:nvSpPr>
          <p:cNvPr id="4" name="Rectangle: Top Corners Snipped 3">
            <a:extLst>
              <a:ext uri="{FF2B5EF4-FFF2-40B4-BE49-F238E27FC236}">
                <a16:creationId xmlns:a16="http://schemas.microsoft.com/office/drawing/2014/main" id="{D0FE045C-F7CE-4EDD-B37F-C2519F8F9780}"/>
              </a:ext>
            </a:extLst>
          </p:cNvPr>
          <p:cNvSpPr/>
          <p:nvPr/>
        </p:nvSpPr>
        <p:spPr>
          <a:xfrm>
            <a:off x="8360134" y="1803549"/>
            <a:ext cx="3644977" cy="1125416"/>
          </a:xfrm>
          <a:prstGeom prst="snip2SameRect">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Introduction</a:t>
            </a:r>
          </a:p>
        </p:txBody>
      </p:sp>
      <p:sp>
        <p:nvSpPr>
          <p:cNvPr id="5" name="Rectangle 4">
            <a:extLst>
              <a:ext uri="{FF2B5EF4-FFF2-40B4-BE49-F238E27FC236}">
                <a16:creationId xmlns:a16="http://schemas.microsoft.com/office/drawing/2014/main" id="{CE2BAFF0-FCBE-4A2B-87EA-FCC6EE7C0226}"/>
              </a:ext>
            </a:extLst>
          </p:cNvPr>
          <p:cNvSpPr/>
          <p:nvPr/>
        </p:nvSpPr>
        <p:spPr>
          <a:xfrm>
            <a:off x="8876964" y="3051476"/>
            <a:ext cx="2611316" cy="101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t>Methods</a:t>
            </a:r>
          </a:p>
        </p:txBody>
      </p:sp>
      <p:sp>
        <p:nvSpPr>
          <p:cNvPr id="6" name="Rectangle 5">
            <a:extLst>
              <a:ext uri="{FF2B5EF4-FFF2-40B4-BE49-F238E27FC236}">
                <a16:creationId xmlns:a16="http://schemas.microsoft.com/office/drawing/2014/main" id="{7BAD6007-6439-4EEC-B54A-5C94E5E69EDB}"/>
              </a:ext>
            </a:extLst>
          </p:cNvPr>
          <p:cNvSpPr/>
          <p:nvPr/>
        </p:nvSpPr>
        <p:spPr>
          <a:xfrm>
            <a:off x="8876964" y="4187787"/>
            <a:ext cx="2611316" cy="101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t>Results</a:t>
            </a:r>
          </a:p>
        </p:txBody>
      </p:sp>
      <p:sp>
        <p:nvSpPr>
          <p:cNvPr id="7" name="Rectangle: Top Corners Snipped 6">
            <a:extLst>
              <a:ext uri="{FF2B5EF4-FFF2-40B4-BE49-F238E27FC236}">
                <a16:creationId xmlns:a16="http://schemas.microsoft.com/office/drawing/2014/main" id="{01867AD4-E1FC-4053-8B4D-D72AE8B0BFA0}"/>
              </a:ext>
            </a:extLst>
          </p:cNvPr>
          <p:cNvSpPr/>
          <p:nvPr/>
        </p:nvSpPr>
        <p:spPr>
          <a:xfrm>
            <a:off x="8406651" y="5323646"/>
            <a:ext cx="3644977" cy="1125416"/>
          </a:xfrm>
          <a:prstGeom prst="snip2SameRect">
            <a:avLst>
              <a:gd name="adj1" fmla="val 41407"/>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Discussion</a:t>
            </a:r>
          </a:p>
        </p:txBody>
      </p:sp>
      <p:sp>
        <p:nvSpPr>
          <p:cNvPr id="8" name="Rectangle 7">
            <a:extLst>
              <a:ext uri="{FF2B5EF4-FFF2-40B4-BE49-F238E27FC236}">
                <a16:creationId xmlns:a16="http://schemas.microsoft.com/office/drawing/2014/main" id="{B74B5172-F4D4-4D20-8EFB-9CD98E3E3F1D}"/>
              </a:ext>
            </a:extLst>
          </p:cNvPr>
          <p:cNvSpPr/>
          <p:nvPr/>
        </p:nvSpPr>
        <p:spPr>
          <a:xfrm>
            <a:off x="5071286" y="4651626"/>
            <a:ext cx="1914525" cy="1344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Sometimes also called </a:t>
            </a:r>
            <a:r>
              <a:rPr lang="en-CA" sz="2400" dirty="0" err="1"/>
              <a:t>IMRaD</a:t>
            </a:r>
            <a:endParaRPr lang="en-CA" sz="2400" dirty="0"/>
          </a:p>
        </p:txBody>
      </p:sp>
    </p:spTree>
    <p:extLst>
      <p:ext uri="{BB962C8B-B14F-4D97-AF65-F5344CB8AC3E}">
        <p14:creationId xmlns:p14="http://schemas.microsoft.com/office/powerpoint/2010/main" val="365469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9046-844D-4E0D-87C7-3C50F358C6D3}"/>
              </a:ext>
            </a:extLst>
          </p:cNvPr>
          <p:cNvSpPr>
            <a:spLocks noGrp="1"/>
          </p:cNvSpPr>
          <p:nvPr>
            <p:ph type="title"/>
          </p:nvPr>
        </p:nvSpPr>
        <p:spPr/>
        <p:txBody>
          <a:bodyPr/>
          <a:lstStyle/>
          <a:p>
            <a:r>
              <a:rPr lang="en-CA"/>
              <a:t>IMRD </a:t>
            </a:r>
            <a:r>
              <a:rPr lang="en-US"/>
              <a:t>F</a:t>
            </a:r>
            <a:r>
              <a:rPr lang="en-CA"/>
              <a:t>ramework</a:t>
            </a:r>
            <a:endParaRPr lang="en-CA" dirty="0"/>
          </a:p>
        </p:txBody>
      </p:sp>
      <p:sp>
        <p:nvSpPr>
          <p:cNvPr id="3" name="Content Placeholder 2">
            <a:extLst>
              <a:ext uri="{FF2B5EF4-FFF2-40B4-BE49-F238E27FC236}">
                <a16:creationId xmlns:a16="http://schemas.microsoft.com/office/drawing/2014/main" id="{BB1B1EF3-0932-44FF-BCAC-62AED3B64DC6}"/>
              </a:ext>
            </a:extLst>
          </p:cNvPr>
          <p:cNvSpPr>
            <a:spLocks noGrp="1"/>
          </p:cNvSpPr>
          <p:nvPr>
            <p:ph idx="1"/>
          </p:nvPr>
        </p:nvSpPr>
        <p:spPr/>
        <p:txBody>
          <a:bodyPr>
            <a:normAutofit/>
          </a:bodyPr>
          <a:lstStyle/>
          <a:p>
            <a:r>
              <a:rPr lang="en-CA" b="1" dirty="0"/>
              <a:t>I</a:t>
            </a:r>
            <a:r>
              <a:rPr lang="en-CA" dirty="0"/>
              <a:t>ntroduction – why is your research important</a:t>
            </a:r>
          </a:p>
          <a:p>
            <a:r>
              <a:rPr lang="en-CA" b="1" dirty="0"/>
              <a:t>M</a:t>
            </a:r>
            <a:r>
              <a:rPr lang="en-CA" dirty="0"/>
              <a:t>ethods – how did you do it</a:t>
            </a:r>
          </a:p>
          <a:p>
            <a:r>
              <a:rPr lang="en-CA" b="1" dirty="0"/>
              <a:t>R</a:t>
            </a:r>
            <a:r>
              <a:rPr lang="en-CA" dirty="0"/>
              <a:t>esults – what did you find</a:t>
            </a:r>
          </a:p>
          <a:p>
            <a:r>
              <a:rPr lang="en-CA" b="1" dirty="0"/>
              <a:t>D</a:t>
            </a:r>
            <a:r>
              <a:rPr lang="en-CA" dirty="0"/>
              <a:t>iscussion – what does it mean</a:t>
            </a:r>
          </a:p>
          <a:p>
            <a:endParaRPr lang="en-CA" dirty="0"/>
          </a:p>
          <a:p>
            <a:r>
              <a:rPr lang="en-CA" dirty="0"/>
              <a:t>The IMRD framework is often used in most scientific and research areas</a:t>
            </a:r>
          </a:p>
        </p:txBody>
      </p:sp>
    </p:spTree>
    <p:extLst>
      <p:ext uri="{BB962C8B-B14F-4D97-AF65-F5344CB8AC3E}">
        <p14:creationId xmlns:p14="http://schemas.microsoft.com/office/powerpoint/2010/main" val="98021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24C8-3681-0D23-74E7-42A2CAB87D48}"/>
              </a:ext>
            </a:extLst>
          </p:cNvPr>
          <p:cNvSpPr>
            <a:spLocks noGrp="1"/>
          </p:cNvSpPr>
          <p:nvPr>
            <p:ph type="title"/>
          </p:nvPr>
        </p:nvSpPr>
        <p:spPr/>
        <p:txBody>
          <a:bodyPr/>
          <a:lstStyle/>
          <a:p>
            <a:r>
              <a:rPr lang="en-CA" dirty="0"/>
              <a:t>What is communication</a:t>
            </a:r>
          </a:p>
        </p:txBody>
      </p:sp>
      <p:sp>
        <p:nvSpPr>
          <p:cNvPr id="3" name="Content Placeholder 2">
            <a:extLst>
              <a:ext uri="{FF2B5EF4-FFF2-40B4-BE49-F238E27FC236}">
                <a16:creationId xmlns:a16="http://schemas.microsoft.com/office/drawing/2014/main" id="{4DC1BBF8-08CA-8A35-BDF2-C0DE43D036AD}"/>
              </a:ext>
            </a:extLst>
          </p:cNvPr>
          <p:cNvSpPr>
            <a:spLocks noGrp="1"/>
          </p:cNvSpPr>
          <p:nvPr>
            <p:ph idx="1"/>
          </p:nvPr>
        </p:nvSpPr>
        <p:spPr/>
        <p:txBody>
          <a:bodyPr/>
          <a:lstStyle/>
          <a:p>
            <a:r>
              <a:rPr lang="en-CA" dirty="0"/>
              <a:t>“A symbolic process whereby reality is produced, maintained, repaired, and transformed” – James Carey</a:t>
            </a:r>
          </a:p>
          <a:p>
            <a:r>
              <a:rPr lang="en-CA" dirty="0"/>
              <a:t>“A language is not just words. It’s a culture, a tradition, a unification of a community, a whole history that creates what a community is. It’s all embodied in a language.” – Noam Chomsky</a:t>
            </a:r>
          </a:p>
          <a:p>
            <a:r>
              <a:rPr lang="en-CA" dirty="0"/>
              <a:t>“The first problem of communication is getting people’s attention.” – Chip Heath </a:t>
            </a:r>
          </a:p>
        </p:txBody>
      </p:sp>
    </p:spTree>
    <p:extLst>
      <p:ext uri="{BB962C8B-B14F-4D97-AF65-F5344CB8AC3E}">
        <p14:creationId xmlns:p14="http://schemas.microsoft.com/office/powerpoint/2010/main" val="287022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20CE-6764-4826-8D73-64EC5597A8ED}"/>
              </a:ext>
            </a:extLst>
          </p:cNvPr>
          <p:cNvSpPr>
            <a:spLocks noGrp="1"/>
          </p:cNvSpPr>
          <p:nvPr>
            <p:ph type="title"/>
          </p:nvPr>
        </p:nvSpPr>
        <p:spPr/>
        <p:txBody>
          <a:bodyPr/>
          <a:lstStyle/>
          <a:p>
            <a:r>
              <a:rPr lang="en-CA" dirty="0"/>
              <a:t>IMRD framework </a:t>
            </a:r>
          </a:p>
        </p:txBody>
      </p:sp>
      <p:sp>
        <p:nvSpPr>
          <p:cNvPr id="3" name="Content Placeholder 2">
            <a:extLst>
              <a:ext uri="{FF2B5EF4-FFF2-40B4-BE49-F238E27FC236}">
                <a16:creationId xmlns:a16="http://schemas.microsoft.com/office/drawing/2014/main" id="{C9671FA6-3770-44D6-BE83-2C5C4A607673}"/>
              </a:ext>
            </a:extLst>
          </p:cNvPr>
          <p:cNvSpPr>
            <a:spLocks noGrp="1"/>
          </p:cNvSpPr>
          <p:nvPr>
            <p:ph idx="1"/>
          </p:nvPr>
        </p:nvSpPr>
        <p:spPr/>
        <p:txBody>
          <a:bodyPr/>
          <a:lstStyle/>
          <a:p>
            <a:r>
              <a:rPr lang="en-CA" dirty="0"/>
              <a:t>Experiments</a:t>
            </a:r>
          </a:p>
          <a:p>
            <a:r>
              <a:rPr lang="en-CA" dirty="0"/>
              <a:t>Questionnaires and surveys</a:t>
            </a:r>
          </a:p>
          <a:p>
            <a:r>
              <a:rPr lang="en-CA" dirty="0"/>
              <a:t>Interviews</a:t>
            </a:r>
          </a:p>
          <a:p>
            <a:r>
              <a:rPr lang="en-CA" dirty="0"/>
              <a:t>Observations</a:t>
            </a:r>
          </a:p>
          <a:p>
            <a:r>
              <a:rPr lang="en-CA" dirty="0"/>
              <a:t>Secondary research (books, journals, magazines, etc.)</a:t>
            </a:r>
          </a:p>
        </p:txBody>
      </p:sp>
    </p:spTree>
    <p:extLst>
      <p:ext uri="{BB962C8B-B14F-4D97-AF65-F5344CB8AC3E}">
        <p14:creationId xmlns:p14="http://schemas.microsoft.com/office/powerpoint/2010/main" val="3474303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292E-6F00-41DA-A298-D52D1C4FED6B}"/>
              </a:ext>
            </a:extLst>
          </p:cNvPr>
          <p:cNvSpPr>
            <a:spLocks noGrp="1"/>
          </p:cNvSpPr>
          <p:nvPr>
            <p:ph type="title"/>
          </p:nvPr>
        </p:nvSpPr>
        <p:spPr>
          <a:xfrm>
            <a:off x="1248884" y="648546"/>
            <a:ext cx="9601196" cy="1303867"/>
          </a:xfrm>
        </p:spPr>
        <p:txBody>
          <a:bodyPr>
            <a:normAutofit/>
          </a:bodyPr>
          <a:lstStyle/>
          <a:p>
            <a:pPr algn="ctr"/>
            <a:r>
              <a:rPr lang="en-US" dirty="0"/>
              <a:t>I</a:t>
            </a:r>
            <a:r>
              <a:rPr lang="en-CA"/>
              <a:t>t’s </a:t>
            </a:r>
            <a:r>
              <a:rPr lang="en-CA" dirty="0"/>
              <a:t>like a cookbook </a:t>
            </a:r>
            <a:r>
              <a:rPr lang="en-CA"/>
              <a:t>for science</a:t>
            </a:r>
            <a:r>
              <a:rPr lang="en-US"/>
              <a:t>!</a:t>
            </a:r>
            <a:endParaRPr lang="en-CA" dirty="0"/>
          </a:p>
        </p:txBody>
      </p:sp>
      <p:pic>
        <p:nvPicPr>
          <p:cNvPr id="1026" name="Picture 2" descr="See the source image">
            <a:extLst>
              <a:ext uri="{FF2B5EF4-FFF2-40B4-BE49-F238E27FC236}">
                <a16:creationId xmlns:a16="http://schemas.microsoft.com/office/drawing/2014/main" id="{9C0B5A0A-E85B-4BE4-A45F-E5DA48809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3234" y="1952413"/>
            <a:ext cx="6335151" cy="42207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505C6B8-91F7-426F-A00F-B46EDC93ECCD}"/>
              </a:ext>
            </a:extLst>
          </p:cNvPr>
          <p:cNvPicPr>
            <a:picLocks noChangeAspect="1"/>
          </p:cNvPicPr>
          <p:nvPr/>
        </p:nvPicPr>
        <p:blipFill>
          <a:blip r:embed="rId3"/>
          <a:stretch>
            <a:fillRect/>
          </a:stretch>
        </p:blipFill>
        <p:spPr>
          <a:xfrm>
            <a:off x="1061463" y="1637967"/>
            <a:ext cx="3661995" cy="4535240"/>
          </a:xfrm>
          <a:prstGeom prst="rect">
            <a:avLst/>
          </a:prstGeom>
        </p:spPr>
      </p:pic>
    </p:spTree>
    <p:extLst>
      <p:ext uri="{BB962C8B-B14F-4D97-AF65-F5344CB8AC3E}">
        <p14:creationId xmlns:p14="http://schemas.microsoft.com/office/powerpoint/2010/main" val="870005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A7ED-CD66-4088-A3C8-E1F5E30F27F0}"/>
              </a:ext>
            </a:extLst>
          </p:cNvPr>
          <p:cNvSpPr>
            <a:spLocks noGrp="1"/>
          </p:cNvSpPr>
          <p:nvPr>
            <p:ph type="title"/>
          </p:nvPr>
        </p:nvSpPr>
        <p:spPr/>
        <p:txBody>
          <a:bodyPr/>
          <a:lstStyle/>
          <a:p>
            <a:r>
              <a:rPr lang="en-CA" dirty="0"/>
              <a:t>Introduction </a:t>
            </a:r>
          </a:p>
        </p:txBody>
      </p:sp>
      <p:sp>
        <p:nvSpPr>
          <p:cNvPr id="3" name="Content Placeholder 2">
            <a:extLst>
              <a:ext uri="{FF2B5EF4-FFF2-40B4-BE49-F238E27FC236}">
                <a16:creationId xmlns:a16="http://schemas.microsoft.com/office/drawing/2014/main" id="{8F1A195E-4BED-47DD-B076-08E27A2DC9F6}"/>
              </a:ext>
            </a:extLst>
          </p:cNvPr>
          <p:cNvSpPr>
            <a:spLocks noGrp="1"/>
          </p:cNvSpPr>
          <p:nvPr>
            <p:ph idx="1"/>
          </p:nvPr>
        </p:nvSpPr>
        <p:spPr/>
        <p:txBody>
          <a:bodyPr>
            <a:normAutofit fontScale="77500" lnSpcReduction="20000"/>
          </a:bodyPr>
          <a:lstStyle/>
          <a:p>
            <a:r>
              <a:rPr lang="en-CA" dirty="0"/>
              <a:t>Research problem</a:t>
            </a:r>
          </a:p>
          <a:p>
            <a:r>
              <a:rPr lang="en-CA" dirty="0"/>
              <a:t>Literature review – what did other people find? (previous research)</a:t>
            </a:r>
          </a:p>
          <a:p>
            <a:r>
              <a:rPr lang="en-CA" dirty="0"/>
              <a:t>Gaps in research</a:t>
            </a:r>
          </a:p>
          <a:p>
            <a:r>
              <a:rPr lang="en-CA" dirty="0"/>
              <a:t>Hypothesis – what results do you think </a:t>
            </a:r>
            <a:r>
              <a:rPr lang="en-CA"/>
              <a:t>you will get</a:t>
            </a:r>
            <a:endParaRPr lang="en-CA" dirty="0"/>
          </a:p>
          <a:p>
            <a:r>
              <a:rPr lang="en-CA" dirty="0"/>
              <a:t>Summary of research</a:t>
            </a:r>
          </a:p>
          <a:p>
            <a:endParaRPr lang="en-CA" dirty="0"/>
          </a:p>
          <a:p>
            <a:r>
              <a:rPr lang="en-CA" dirty="0"/>
              <a:t>Enough information given to the readers – they don’t have to do extra reading to understand your topic</a:t>
            </a:r>
          </a:p>
          <a:p>
            <a:r>
              <a:rPr lang="en-CA" dirty="0"/>
              <a:t>Do not hide facts</a:t>
            </a:r>
          </a:p>
          <a:p>
            <a:endParaRPr lang="en-CA" dirty="0"/>
          </a:p>
        </p:txBody>
      </p:sp>
      <p:pic>
        <p:nvPicPr>
          <p:cNvPr id="5" name="Picture 4" descr="A picture containing text, clothespin&#10;&#10;Description automatically generated">
            <a:extLst>
              <a:ext uri="{FF2B5EF4-FFF2-40B4-BE49-F238E27FC236}">
                <a16:creationId xmlns:a16="http://schemas.microsoft.com/office/drawing/2014/main" id="{5AAE2491-386F-4CC7-BBE5-32CEB2A9E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282" y="2730521"/>
            <a:ext cx="3319235" cy="1753558"/>
          </a:xfrm>
          <a:prstGeom prst="rect">
            <a:avLst/>
          </a:prstGeom>
        </p:spPr>
      </p:pic>
    </p:spTree>
    <p:extLst>
      <p:ext uri="{BB962C8B-B14F-4D97-AF65-F5344CB8AC3E}">
        <p14:creationId xmlns:p14="http://schemas.microsoft.com/office/powerpoint/2010/main" val="3713834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AE41-0BD4-40E1-BFDB-4B15EE636999}"/>
              </a:ext>
            </a:extLst>
          </p:cNvPr>
          <p:cNvSpPr>
            <a:spLocks noGrp="1"/>
          </p:cNvSpPr>
          <p:nvPr>
            <p:ph type="title" idx="4294967295"/>
          </p:nvPr>
        </p:nvSpPr>
        <p:spPr>
          <a:xfrm>
            <a:off x="1408814" y="723900"/>
            <a:ext cx="9601200" cy="631751"/>
          </a:xfrm>
        </p:spPr>
        <p:txBody>
          <a:bodyPr>
            <a:normAutofit fontScale="90000"/>
          </a:bodyPr>
          <a:lstStyle/>
          <a:p>
            <a:pPr algn="ctr"/>
            <a:r>
              <a:rPr lang="en-CA" sz="4400" dirty="0"/>
              <a:t>Introduction</a:t>
            </a:r>
          </a:p>
        </p:txBody>
      </p:sp>
      <p:sp>
        <p:nvSpPr>
          <p:cNvPr id="3" name="Content Placeholder 2">
            <a:extLst>
              <a:ext uri="{FF2B5EF4-FFF2-40B4-BE49-F238E27FC236}">
                <a16:creationId xmlns:a16="http://schemas.microsoft.com/office/drawing/2014/main" id="{AB66E0DC-D375-484A-BC27-7FE950551A19}"/>
              </a:ext>
            </a:extLst>
          </p:cNvPr>
          <p:cNvSpPr>
            <a:spLocks noGrp="1"/>
          </p:cNvSpPr>
          <p:nvPr>
            <p:ph idx="4294967295"/>
          </p:nvPr>
        </p:nvSpPr>
        <p:spPr>
          <a:xfrm>
            <a:off x="983992" y="1512260"/>
            <a:ext cx="9967543" cy="4674560"/>
          </a:xfrm>
        </p:spPr>
        <p:txBody>
          <a:bodyPr>
            <a:noAutofit/>
          </a:bodyPr>
          <a:lstStyle/>
          <a:p>
            <a:pPr marL="0" indent="0">
              <a:buNone/>
            </a:pPr>
            <a:r>
              <a:rPr lang="en-CA" dirty="0"/>
              <a:t>Just like all writing, a research paper should start with an introduction answering the question </a:t>
            </a:r>
            <a:r>
              <a:rPr lang="en-CA" b="1" dirty="0"/>
              <a:t>why:</a:t>
            </a:r>
          </a:p>
          <a:p>
            <a:r>
              <a:rPr lang="en-CA" b="1" dirty="0"/>
              <a:t>Why </a:t>
            </a:r>
            <a:r>
              <a:rPr lang="en-CA" dirty="0"/>
              <a:t>is this a valid field of research?</a:t>
            </a:r>
            <a:endParaRPr lang="en-CA" b="1" dirty="0"/>
          </a:p>
          <a:p>
            <a:r>
              <a:rPr lang="en-CA" b="1" dirty="0"/>
              <a:t>Why </a:t>
            </a:r>
            <a:r>
              <a:rPr lang="en-CA" dirty="0"/>
              <a:t>was this particular research undertaken?</a:t>
            </a:r>
            <a:endParaRPr lang="en-CA" b="1" dirty="0"/>
          </a:p>
          <a:p>
            <a:r>
              <a:rPr lang="en-CA" b="1" dirty="0"/>
              <a:t>Why </a:t>
            </a:r>
            <a:r>
              <a:rPr lang="en-CA" dirty="0"/>
              <a:t>was this paper written?</a:t>
            </a:r>
          </a:p>
          <a:p>
            <a:r>
              <a:rPr lang="en-CA" b="1" dirty="0"/>
              <a:t>Why </a:t>
            </a:r>
            <a:r>
              <a:rPr lang="en-CA" dirty="0"/>
              <a:t>should you be reading this paper?</a:t>
            </a:r>
          </a:p>
          <a:p>
            <a:r>
              <a:rPr lang="en-CA" b="1" dirty="0"/>
              <a:t>Why </a:t>
            </a:r>
            <a:r>
              <a:rPr lang="en-CA" dirty="0"/>
              <a:t>should this research be continued or replicated?</a:t>
            </a:r>
          </a:p>
          <a:p>
            <a:pPr marL="0" indent="0">
              <a:buNone/>
            </a:pPr>
            <a:r>
              <a:rPr lang="en-CA" dirty="0"/>
              <a:t>The introduction should also give an overview of the subject, to bring the reader up to speed on what will be discussion, including defining any key terms and covering any relevant existing research.</a:t>
            </a:r>
          </a:p>
        </p:txBody>
      </p:sp>
    </p:spTree>
    <p:extLst>
      <p:ext uri="{BB962C8B-B14F-4D97-AF65-F5344CB8AC3E}">
        <p14:creationId xmlns:p14="http://schemas.microsoft.com/office/powerpoint/2010/main" val="4164448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8C04-3A08-4B1A-B3DB-999A7CBB8E17}"/>
              </a:ext>
            </a:extLst>
          </p:cNvPr>
          <p:cNvSpPr>
            <a:spLocks noGrp="1"/>
          </p:cNvSpPr>
          <p:nvPr>
            <p:ph type="title"/>
          </p:nvPr>
        </p:nvSpPr>
        <p:spPr/>
        <p:txBody>
          <a:bodyPr/>
          <a:lstStyle/>
          <a:p>
            <a:r>
              <a:rPr lang="en-CA" dirty="0"/>
              <a:t>Methods</a:t>
            </a:r>
          </a:p>
        </p:txBody>
      </p:sp>
      <p:sp>
        <p:nvSpPr>
          <p:cNvPr id="3" name="Content Placeholder 2">
            <a:extLst>
              <a:ext uri="{FF2B5EF4-FFF2-40B4-BE49-F238E27FC236}">
                <a16:creationId xmlns:a16="http://schemas.microsoft.com/office/drawing/2014/main" id="{5E063E73-5BB9-484A-806D-4D271D405705}"/>
              </a:ext>
            </a:extLst>
          </p:cNvPr>
          <p:cNvSpPr>
            <a:spLocks noGrp="1"/>
          </p:cNvSpPr>
          <p:nvPr>
            <p:ph idx="1"/>
          </p:nvPr>
        </p:nvSpPr>
        <p:spPr>
          <a:xfrm>
            <a:off x="838200" y="2430351"/>
            <a:ext cx="10515600" cy="3949184"/>
          </a:xfrm>
        </p:spPr>
        <p:txBody>
          <a:bodyPr/>
          <a:lstStyle/>
          <a:p>
            <a:r>
              <a:rPr lang="en-CA" dirty="0"/>
              <a:t>How did you do your research?</a:t>
            </a:r>
          </a:p>
          <a:p>
            <a:r>
              <a:rPr lang="en-CA" dirty="0"/>
              <a:t>Describe the steps so someone else can follow it and do the same research</a:t>
            </a:r>
          </a:p>
          <a:p>
            <a:r>
              <a:rPr lang="en-CA" dirty="0"/>
              <a:t>This is different for every field, but try to be as detailed as possible (don’t include irrelevant information)</a:t>
            </a:r>
          </a:p>
          <a:p>
            <a:pPr lvl="1"/>
            <a:r>
              <a:rPr lang="en-CA" dirty="0"/>
              <a:t>Who/what is in the research?</a:t>
            </a:r>
          </a:p>
          <a:p>
            <a:pPr lvl="1"/>
            <a:r>
              <a:rPr lang="en-CA" dirty="0"/>
              <a:t>What did you do?</a:t>
            </a:r>
          </a:p>
          <a:p>
            <a:pPr lvl="1"/>
            <a:r>
              <a:rPr lang="en-CA" dirty="0"/>
              <a:t>What did you look for?</a:t>
            </a:r>
          </a:p>
          <a:p>
            <a:r>
              <a:rPr lang="en-CA" dirty="0"/>
              <a:t>If your methods are used by many others, you can just use a reference</a:t>
            </a:r>
          </a:p>
        </p:txBody>
      </p:sp>
      <p:pic>
        <p:nvPicPr>
          <p:cNvPr id="5" name="Picture 4" descr="Calendar&#10;&#10;Description automatically generated">
            <a:extLst>
              <a:ext uri="{FF2B5EF4-FFF2-40B4-BE49-F238E27FC236}">
                <a16:creationId xmlns:a16="http://schemas.microsoft.com/office/drawing/2014/main" id="{EA655A13-CCA9-491A-91C9-C6CBBC9FA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8401" y="3963642"/>
            <a:ext cx="2876002" cy="1613959"/>
          </a:xfrm>
          <a:prstGeom prst="rect">
            <a:avLst/>
          </a:prstGeom>
        </p:spPr>
      </p:pic>
    </p:spTree>
    <p:extLst>
      <p:ext uri="{BB962C8B-B14F-4D97-AF65-F5344CB8AC3E}">
        <p14:creationId xmlns:p14="http://schemas.microsoft.com/office/powerpoint/2010/main" val="1319853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244A-59A4-4D72-A41F-C576F45F4683}"/>
              </a:ext>
            </a:extLst>
          </p:cNvPr>
          <p:cNvSpPr>
            <a:spLocks noGrp="1"/>
          </p:cNvSpPr>
          <p:nvPr>
            <p:ph type="title"/>
          </p:nvPr>
        </p:nvSpPr>
        <p:spPr/>
        <p:txBody>
          <a:bodyPr>
            <a:normAutofit/>
          </a:bodyPr>
          <a:lstStyle/>
          <a:p>
            <a:pPr algn="ctr"/>
            <a:r>
              <a:rPr lang="en-CA" sz="4800" dirty="0"/>
              <a:t>Methods</a:t>
            </a:r>
          </a:p>
        </p:txBody>
      </p:sp>
      <p:sp>
        <p:nvSpPr>
          <p:cNvPr id="3" name="Content Placeholder 2">
            <a:extLst>
              <a:ext uri="{FF2B5EF4-FFF2-40B4-BE49-F238E27FC236}">
                <a16:creationId xmlns:a16="http://schemas.microsoft.com/office/drawing/2014/main" id="{058663DE-9E6E-4624-A44E-5D5B3DB1C9D5}"/>
              </a:ext>
            </a:extLst>
          </p:cNvPr>
          <p:cNvSpPr>
            <a:spLocks noGrp="1"/>
          </p:cNvSpPr>
          <p:nvPr>
            <p:ph idx="1"/>
          </p:nvPr>
        </p:nvSpPr>
        <p:spPr>
          <a:xfrm>
            <a:off x="953332" y="2565925"/>
            <a:ext cx="10450088" cy="4458429"/>
          </a:xfrm>
        </p:spPr>
        <p:txBody>
          <a:bodyPr>
            <a:normAutofit/>
          </a:bodyPr>
          <a:lstStyle/>
          <a:p>
            <a:r>
              <a:rPr lang="en-CA" sz="2800" dirty="0"/>
              <a:t>This is the “recipe” for the research design, and should answer the question </a:t>
            </a:r>
            <a:r>
              <a:rPr lang="en-CA" sz="2800" b="1" dirty="0"/>
              <a:t>How</a:t>
            </a:r>
            <a:r>
              <a:rPr lang="en-CA" sz="2800" dirty="0"/>
              <a:t>:</a:t>
            </a:r>
          </a:p>
          <a:p>
            <a:r>
              <a:rPr lang="en-CA" sz="2800" b="1" dirty="0"/>
              <a:t>How</a:t>
            </a:r>
            <a:r>
              <a:rPr lang="en-CA" sz="2800" dirty="0"/>
              <a:t> did the author conduct their study?</a:t>
            </a:r>
          </a:p>
          <a:p>
            <a:r>
              <a:rPr lang="en-CA" sz="2800" b="1" dirty="0"/>
              <a:t>How</a:t>
            </a:r>
            <a:r>
              <a:rPr lang="en-CA" sz="2800" dirty="0"/>
              <a:t> did the author decide what variables were relevant?</a:t>
            </a:r>
          </a:p>
          <a:p>
            <a:r>
              <a:rPr lang="en-CA" sz="2800" b="1" dirty="0"/>
              <a:t>How</a:t>
            </a:r>
            <a:r>
              <a:rPr lang="en-CA" sz="2800" dirty="0"/>
              <a:t> did the author collect and analyze their data?</a:t>
            </a:r>
          </a:p>
          <a:p>
            <a:r>
              <a:rPr lang="en-CA" sz="2800" b="1" dirty="0"/>
              <a:t>How</a:t>
            </a:r>
            <a:r>
              <a:rPr lang="en-CA" sz="2800" dirty="0"/>
              <a:t> could I conduct this same study?</a:t>
            </a:r>
          </a:p>
        </p:txBody>
      </p:sp>
    </p:spTree>
    <p:extLst>
      <p:ext uri="{BB962C8B-B14F-4D97-AF65-F5344CB8AC3E}">
        <p14:creationId xmlns:p14="http://schemas.microsoft.com/office/powerpoint/2010/main" val="2973388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AD15-1287-405D-BBE1-B18DAB1C74BD}"/>
              </a:ext>
            </a:extLst>
          </p:cNvPr>
          <p:cNvSpPr>
            <a:spLocks noGrp="1"/>
          </p:cNvSpPr>
          <p:nvPr>
            <p:ph type="title"/>
          </p:nvPr>
        </p:nvSpPr>
        <p:spPr/>
        <p:txBody>
          <a:bodyPr/>
          <a:lstStyle/>
          <a:p>
            <a:r>
              <a:rPr lang="en-CA" dirty="0"/>
              <a:t>Results </a:t>
            </a:r>
          </a:p>
        </p:txBody>
      </p:sp>
      <p:sp>
        <p:nvSpPr>
          <p:cNvPr id="3" name="Content Placeholder 2">
            <a:extLst>
              <a:ext uri="{FF2B5EF4-FFF2-40B4-BE49-F238E27FC236}">
                <a16:creationId xmlns:a16="http://schemas.microsoft.com/office/drawing/2014/main" id="{C8A6CD0D-F6DE-496F-A811-92BF8399B37D}"/>
              </a:ext>
            </a:extLst>
          </p:cNvPr>
          <p:cNvSpPr>
            <a:spLocks noGrp="1"/>
          </p:cNvSpPr>
          <p:nvPr>
            <p:ph idx="1"/>
          </p:nvPr>
        </p:nvSpPr>
        <p:spPr/>
        <p:txBody>
          <a:bodyPr/>
          <a:lstStyle/>
          <a:p>
            <a:r>
              <a:rPr lang="en-CA" dirty="0"/>
              <a:t>Data – what did you find?</a:t>
            </a:r>
          </a:p>
          <a:p>
            <a:pPr lvl="1"/>
            <a:r>
              <a:rPr lang="en-CA" dirty="0"/>
              <a:t>Charts</a:t>
            </a:r>
          </a:p>
          <a:p>
            <a:pPr lvl="1"/>
            <a:r>
              <a:rPr lang="en-CA" dirty="0"/>
              <a:t>Graphs</a:t>
            </a:r>
          </a:p>
          <a:p>
            <a:pPr lvl="1"/>
            <a:r>
              <a:rPr lang="en-CA" dirty="0"/>
              <a:t>Tables</a:t>
            </a:r>
          </a:p>
          <a:p>
            <a:pPr lvl="1"/>
            <a:r>
              <a:rPr lang="en-CA" dirty="0"/>
              <a:t>Quotes</a:t>
            </a:r>
          </a:p>
          <a:p>
            <a:r>
              <a:rPr lang="en-CA" dirty="0"/>
              <a:t>Build up to a conclusion, but don’t give any analyses yet</a:t>
            </a:r>
          </a:p>
        </p:txBody>
      </p:sp>
      <p:pic>
        <p:nvPicPr>
          <p:cNvPr id="5" name="Picture 4" descr="A picture containing graphical user interface&#10;&#10;Description automatically generated">
            <a:extLst>
              <a:ext uri="{FF2B5EF4-FFF2-40B4-BE49-F238E27FC236}">
                <a16:creationId xmlns:a16="http://schemas.microsoft.com/office/drawing/2014/main" id="{1E7E9B13-FBED-4684-95B5-649CE8ADD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5850" y="2705049"/>
            <a:ext cx="3301014" cy="2037345"/>
          </a:xfrm>
          <a:prstGeom prst="rect">
            <a:avLst/>
          </a:prstGeom>
        </p:spPr>
      </p:pic>
    </p:spTree>
    <p:extLst>
      <p:ext uri="{BB962C8B-B14F-4D97-AF65-F5344CB8AC3E}">
        <p14:creationId xmlns:p14="http://schemas.microsoft.com/office/powerpoint/2010/main" val="3603377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9723-E795-49E0-A246-9E742378F29F}"/>
              </a:ext>
            </a:extLst>
          </p:cNvPr>
          <p:cNvSpPr>
            <a:spLocks noGrp="1"/>
          </p:cNvSpPr>
          <p:nvPr>
            <p:ph type="title" idx="4294967295"/>
          </p:nvPr>
        </p:nvSpPr>
        <p:spPr>
          <a:xfrm>
            <a:off x="1461977" y="663391"/>
            <a:ext cx="9601200" cy="712787"/>
          </a:xfrm>
        </p:spPr>
        <p:txBody>
          <a:bodyPr>
            <a:normAutofit fontScale="90000"/>
          </a:bodyPr>
          <a:lstStyle/>
          <a:p>
            <a:pPr algn="ctr"/>
            <a:r>
              <a:rPr lang="en-CA" sz="4800" dirty="0"/>
              <a:t>Results</a:t>
            </a:r>
          </a:p>
        </p:txBody>
      </p:sp>
      <p:sp>
        <p:nvSpPr>
          <p:cNvPr id="3" name="Content Placeholder 2">
            <a:extLst>
              <a:ext uri="{FF2B5EF4-FFF2-40B4-BE49-F238E27FC236}">
                <a16:creationId xmlns:a16="http://schemas.microsoft.com/office/drawing/2014/main" id="{6169A928-2A1A-4106-BDA2-5AAE9166BC06}"/>
              </a:ext>
            </a:extLst>
          </p:cNvPr>
          <p:cNvSpPr>
            <a:spLocks noGrp="1"/>
          </p:cNvSpPr>
          <p:nvPr>
            <p:ph idx="4294967295"/>
          </p:nvPr>
        </p:nvSpPr>
        <p:spPr>
          <a:xfrm>
            <a:off x="1028700" y="1664881"/>
            <a:ext cx="10255102" cy="4772025"/>
          </a:xfrm>
        </p:spPr>
        <p:txBody>
          <a:bodyPr>
            <a:normAutofit/>
          </a:bodyPr>
          <a:lstStyle/>
          <a:p>
            <a:pPr marL="0" indent="0">
              <a:buNone/>
            </a:pPr>
            <a:r>
              <a:rPr lang="en-CA" sz="2800" dirty="0"/>
              <a:t>This is where the data can be found, both raw and processed, and should answer the question </a:t>
            </a:r>
            <a:r>
              <a:rPr lang="en-CA" sz="2800" b="1" dirty="0"/>
              <a:t>What:</a:t>
            </a:r>
            <a:endParaRPr lang="en-CA" sz="2800" dirty="0"/>
          </a:p>
          <a:p>
            <a:r>
              <a:rPr lang="en-CA" sz="2800" b="1" dirty="0"/>
              <a:t>What</a:t>
            </a:r>
            <a:r>
              <a:rPr lang="en-CA" sz="2800" dirty="0"/>
              <a:t> raw data did we collect?</a:t>
            </a:r>
          </a:p>
          <a:p>
            <a:r>
              <a:rPr lang="en-CA" sz="2800" b="1" dirty="0"/>
              <a:t>What</a:t>
            </a:r>
            <a:r>
              <a:rPr lang="en-CA" sz="2800" dirty="0"/>
              <a:t> data did we get from analyzing the raw data according to our methodology?</a:t>
            </a:r>
          </a:p>
          <a:p>
            <a:r>
              <a:rPr lang="en-CA" sz="2800" b="1" dirty="0"/>
              <a:t>What</a:t>
            </a:r>
            <a:r>
              <a:rPr lang="en-CA" sz="2800" dirty="0"/>
              <a:t> did we find?</a:t>
            </a:r>
          </a:p>
          <a:p>
            <a:pPr marL="0" indent="0">
              <a:buNone/>
            </a:pPr>
            <a:r>
              <a:rPr lang="en-CA" sz="2800" dirty="0"/>
              <a:t>Often the full raw data collection will be grouped together and placed in appendices at the end of the paper, but will be referenced in the main body</a:t>
            </a:r>
          </a:p>
        </p:txBody>
      </p:sp>
    </p:spTree>
    <p:extLst>
      <p:ext uri="{BB962C8B-B14F-4D97-AF65-F5344CB8AC3E}">
        <p14:creationId xmlns:p14="http://schemas.microsoft.com/office/powerpoint/2010/main" val="451756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078B-A341-4DA2-B677-3784F54E3D96}"/>
              </a:ext>
            </a:extLst>
          </p:cNvPr>
          <p:cNvSpPr>
            <a:spLocks noGrp="1"/>
          </p:cNvSpPr>
          <p:nvPr>
            <p:ph type="title"/>
          </p:nvPr>
        </p:nvSpPr>
        <p:spPr/>
        <p:txBody>
          <a:bodyPr/>
          <a:lstStyle/>
          <a:p>
            <a:r>
              <a:rPr lang="en-CA" dirty="0"/>
              <a:t>Discussion </a:t>
            </a:r>
          </a:p>
        </p:txBody>
      </p:sp>
      <p:sp>
        <p:nvSpPr>
          <p:cNvPr id="3" name="Content Placeholder 2">
            <a:extLst>
              <a:ext uri="{FF2B5EF4-FFF2-40B4-BE49-F238E27FC236}">
                <a16:creationId xmlns:a16="http://schemas.microsoft.com/office/drawing/2014/main" id="{C3370D14-777C-4ADF-A89E-8C7CBFC171E9}"/>
              </a:ext>
            </a:extLst>
          </p:cNvPr>
          <p:cNvSpPr>
            <a:spLocks noGrp="1"/>
          </p:cNvSpPr>
          <p:nvPr>
            <p:ph idx="1"/>
          </p:nvPr>
        </p:nvSpPr>
        <p:spPr/>
        <p:txBody>
          <a:bodyPr>
            <a:normAutofit lnSpcReduction="10000"/>
          </a:bodyPr>
          <a:lstStyle/>
          <a:p>
            <a:r>
              <a:rPr lang="en-CA" dirty="0"/>
              <a:t>Summarize the results</a:t>
            </a:r>
          </a:p>
          <a:p>
            <a:r>
              <a:rPr lang="en-CA" dirty="0"/>
              <a:t>What you can learn from the data</a:t>
            </a:r>
          </a:p>
          <a:p>
            <a:r>
              <a:rPr lang="en-CA" dirty="0"/>
              <a:t>What new knowledge did you find</a:t>
            </a:r>
          </a:p>
          <a:p>
            <a:r>
              <a:rPr lang="en-CA" dirty="0"/>
              <a:t>How does your data compare to other people’s findings</a:t>
            </a:r>
          </a:p>
          <a:p>
            <a:r>
              <a:rPr lang="en-CA" dirty="0"/>
              <a:t>Limitations and room for improvement (don’t make your paper sound bad)</a:t>
            </a:r>
          </a:p>
          <a:p>
            <a:r>
              <a:rPr lang="en-CA" dirty="0"/>
              <a:t>Directions for future research</a:t>
            </a:r>
          </a:p>
          <a:p>
            <a:r>
              <a:rPr lang="en-CA" dirty="0"/>
              <a:t>Conclusions – summary/closing statement</a:t>
            </a:r>
          </a:p>
        </p:txBody>
      </p:sp>
      <p:pic>
        <p:nvPicPr>
          <p:cNvPr id="5" name="Picture 4" descr="Graphical user interface, icon&#10;&#10;Description automatically generated with medium confidence">
            <a:extLst>
              <a:ext uri="{FF2B5EF4-FFF2-40B4-BE49-F238E27FC236}">
                <a16:creationId xmlns:a16="http://schemas.microsoft.com/office/drawing/2014/main" id="{093C3B2A-484F-462A-8B48-3885B94B5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2905" y="2609280"/>
            <a:ext cx="2443692" cy="1639439"/>
          </a:xfrm>
          <a:prstGeom prst="rect">
            <a:avLst/>
          </a:prstGeom>
        </p:spPr>
      </p:pic>
    </p:spTree>
    <p:extLst>
      <p:ext uri="{BB962C8B-B14F-4D97-AF65-F5344CB8AC3E}">
        <p14:creationId xmlns:p14="http://schemas.microsoft.com/office/powerpoint/2010/main" val="3802763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5A81-BCE4-4CB7-9904-13AC7399232B}"/>
              </a:ext>
            </a:extLst>
          </p:cNvPr>
          <p:cNvSpPr>
            <a:spLocks noGrp="1"/>
          </p:cNvSpPr>
          <p:nvPr>
            <p:ph type="title"/>
          </p:nvPr>
        </p:nvSpPr>
        <p:spPr/>
        <p:txBody>
          <a:bodyPr>
            <a:normAutofit/>
          </a:bodyPr>
          <a:lstStyle/>
          <a:p>
            <a:pPr algn="ctr"/>
            <a:r>
              <a:rPr lang="en-CA" sz="4800" dirty="0"/>
              <a:t>Discussion</a:t>
            </a:r>
          </a:p>
        </p:txBody>
      </p:sp>
      <p:sp>
        <p:nvSpPr>
          <p:cNvPr id="3" name="Content Placeholder 2">
            <a:extLst>
              <a:ext uri="{FF2B5EF4-FFF2-40B4-BE49-F238E27FC236}">
                <a16:creationId xmlns:a16="http://schemas.microsoft.com/office/drawing/2014/main" id="{D532E084-BAC3-4E36-B4F7-ADD920832B7D}"/>
              </a:ext>
            </a:extLst>
          </p:cNvPr>
          <p:cNvSpPr>
            <a:spLocks noGrp="1"/>
          </p:cNvSpPr>
          <p:nvPr>
            <p:ph idx="1"/>
          </p:nvPr>
        </p:nvSpPr>
        <p:spPr>
          <a:xfrm>
            <a:off x="965348" y="2422451"/>
            <a:ext cx="11696700" cy="3903921"/>
          </a:xfrm>
        </p:spPr>
        <p:txBody>
          <a:bodyPr>
            <a:normAutofit/>
          </a:bodyPr>
          <a:lstStyle/>
          <a:p>
            <a:pPr marL="0" indent="0">
              <a:buNone/>
            </a:pPr>
            <a:r>
              <a:rPr lang="en-CA" sz="3200"/>
              <a:t>This </a:t>
            </a:r>
            <a:r>
              <a:rPr lang="en-US" sz="3200"/>
              <a:t>section</a:t>
            </a:r>
            <a:r>
              <a:rPr lang="en-CA" sz="3200"/>
              <a:t> </a:t>
            </a:r>
            <a:r>
              <a:rPr lang="en-CA" sz="3200" dirty="0"/>
              <a:t>should answer the larger question </a:t>
            </a:r>
            <a:r>
              <a:rPr lang="en-CA" sz="3200" b="1" dirty="0"/>
              <a:t>So What:</a:t>
            </a:r>
          </a:p>
          <a:p>
            <a:r>
              <a:rPr lang="en-CA" sz="3200" dirty="0"/>
              <a:t>The results show X. </a:t>
            </a:r>
            <a:r>
              <a:rPr lang="en-CA" sz="3200" b="1" dirty="0"/>
              <a:t>So what?</a:t>
            </a:r>
          </a:p>
          <a:p>
            <a:r>
              <a:rPr lang="en-CA" sz="3200" dirty="0"/>
              <a:t>The results are similar/different to existing studies. </a:t>
            </a:r>
            <a:r>
              <a:rPr lang="en-CA" sz="3200" b="1" dirty="0"/>
              <a:t>So what?</a:t>
            </a:r>
          </a:p>
          <a:p>
            <a:r>
              <a:rPr lang="en-CA" sz="3200" dirty="0"/>
              <a:t>The methodology worked or did not work. </a:t>
            </a:r>
            <a:r>
              <a:rPr lang="en-CA" sz="3200" b="1" dirty="0"/>
              <a:t>So what?</a:t>
            </a:r>
          </a:p>
          <a:p>
            <a:r>
              <a:rPr lang="en-CA" sz="3200" b="1" dirty="0"/>
              <a:t>So what </a:t>
            </a:r>
            <a:r>
              <a:rPr lang="en-CA" sz="3200" dirty="0"/>
              <a:t>was the point of this paper?</a:t>
            </a:r>
            <a:endParaRPr lang="en-CA" sz="3200" b="1" dirty="0"/>
          </a:p>
          <a:p>
            <a:r>
              <a:rPr lang="en-CA" sz="3200" b="1" dirty="0"/>
              <a:t>So what</a:t>
            </a:r>
            <a:r>
              <a:rPr lang="en-CA" sz="3200" dirty="0"/>
              <a:t> do we as researchers do next?</a:t>
            </a:r>
            <a:endParaRPr lang="en-CA" sz="3200" b="1" dirty="0"/>
          </a:p>
        </p:txBody>
      </p:sp>
    </p:spTree>
    <p:extLst>
      <p:ext uri="{BB962C8B-B14F-4D97-AF65-F5344CB8AC3E}">
        <p14:creationId xmlns:p14="http://schemas.microsoft.com/office/powerpoint/2010/main" val="163585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DED1-D511-28C5-F46A-7B2B0DF10FE1}"/>
              </a:ext>
            </a:extLst>
          </p:cNvPr>
          <p:cNvSpPr>
            <a:spLocks noGrp="1"/>
          </p:cNvSpPr>
          <p:nvPr>
            <p:ph type="title"/>
          </p:nvPr>
        </p:nvSpPr>
        <p:spPr/>
        <p:txBody>
          <a:bodyPr/>
          <a:lstStyle/>
          <a:p>
            <a:r>
              <a:rPr lang="en-CA" dirty="0"/>
              <a:t>What is communication</a:t>
            </a:r>
          </a:p>
        </p:txBody>
      </p:sp>
      <p:sp>
        <p:nvSpPr>
          <p:cNvPr id="3" name="Content Placeholder 2">
            <a:extLst>
              <a:ext uri="{FF2B5EF4-FFF2-40B4-BE49-F238E27FC236}">
                <a16:creationId xmlns:a16="http://schemas.microsoft.com/office/drawing/2014/main" id="{6D6A2EBE-E8A1-0361-B7CB-9F824F13DCEE}"/>
              </a:ext>
            </a:extLst>
          </p:cNvPr>
          <p:cNvSpPr>
            <a:spLocks noGrp="1"/>
          </p:cNvSpPr>
          <p:nvPr>
            <p:ph idx="1"/>
          </p:nvPr>
        </p:nvSpPr>
        <p:spPr/>
        <p:txBody>
          <a:bodyPr/>
          <a:lstStyle/>
          <a:p>
            <a:r>
              <a:rPr lang="en-CA" dirty="0"/>
              <a:t>Process of sending and receiving messages</a:t>
            </a:r>
          </a:p>
          <a:p>
            <a:pPr lvl="1"/>
            <a:r>
              <a:rPr lang="en-CA" dirty="0"/>
              <a:t>Speech</a:t>
            </a:r>
          </a:p>
          <a:p>
            <a:pPr lvl="1"/>
            <a:r>
              <a:rPr lang="en-CA" dirty="0"/>
              <a:t>Writing</a:t>
            </a:r>
          </a:p>
          <a:p>
            <a:pPr lvl="1"/>
            <a:r>
              <a:rPr lang="en-CA" dirty="0"/>
              <a:t>Charts/images</a:t>
            </a:r>
          </a:p>
          <a:p>
            <a:pPr lvl="1"/>
            <a:r>
              <a:rPr lang="en-CA" dirty="0"/>
              <a:t>Body language (behaviours, signs, signals)</a:t>
            </a:r>
          </a:p>
          <a:p>
            <a:r>
              <a:rPr lang="en-CA" dirty="0"/>
              <a:t>Defining reality and sharing it with others</a:t>
            </a:r>
          </a:p>
        </p:txBody>
      </p:sp>
    </p:spTree>
    <p:extLst>
      <p:ext uri="{BB962C8B-B14F-4D97-AF65-F5344CB8AC3E}">
        <p14:creationId xmlns:p14="http://schemas.microsoft.com/office/powerpoint/2010/main" val="3789175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FFD6-1802-47E7-BABD-7B2426EF3715}"/>
              </a:ext>
            </a:extLst>
          </p:cNvPr>
          <p:cNvSpPr>
            <a:spLocks noGrp="1"/>
          </p:cNvSpPr>
          <p:nvPr>
            <p:ph type="title" idx="4294967295"/>
          </p:nvPr>
        </p:nvSpPr>
        <p:spPr>
          <a:xfrm>
            <a:off x="1515140" y="582613"/>
            <a:ext cx="9601200" cy="760412"/>
          </a:xfrm>
        </p:spPr>
        <p:txBody>
          <a:bodyPr>
            <a:normAutofit fontScale="90000"/>
          </a:bodyPr>
          <a:lstStyle/>
          <a:p>
            <a:pPr algn="ctr"/>
            <a:r>
              <a:rPr lang="en-CA" sz="4800" dirty="0"/>
              <a:t>Summary</a:t>
            </a:r>
          </a:p>
        </p:txBody>
      </p:sp>
      <p:graphicFrame>
        <p:nvGraphicFramePr>
          <p:cNvPr id="4" name="Table 4">
            <a:extLst>
              <a:ext uri="{FF2B5EF4-FFF2-40B4-BE49-F238E27FC236}">
                <a16:creationId xmlns:a16="http://schemas.microsoft.com/office/drawing/2014/main" id="{E9A523F7-DA8B-4414-9A0A-A8FD16B23459}"/>
              </a:ext>
            </a:extLst>
          </p:cNvPr>
          <p:cNvGraphicFramePr>
            <a:graphicFrameLocks noGrp="1"/>
          </p:cNvGraphicFramePr>
          <p:nvPr>
            <p:ph idx="4294967295"/>
          </p:nvPr>
        </p:nvGraphicFramePr>
        <p:xfrm>
          <a:off x="581025" y="1495868"/>
          <a:ext cx="11029950" cy="4871822"/>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43835599"/>
                    </a:ext>
                  </a:extLst>
                </a:gridCol>
                <a:gridCol w="1914525">
                  <a:extLst>
                    <a:ext uri="{9D8B030D-6E8A-4147-A177-3AD203B41FA5}">
                      <a16:colId xmlns:a16="http://schemas.microsoft.com/office/drawing/2014/main" val="2236920473"/>
                    </a:ext>
                  </a:extLst>
                </a:gridCol>
                <a:gridCol w="6143625">
                  <a:extLst>
                    <a:ext uri="{9D8B030D-6E8A-4147-A177-3AD203B41FA5}">
                      <a16:colId xmlns:a16="http://schemas.microsoft.com/office/drawing/2014/main" val="3837017128"/>
                    </a:ext>
                  </a:extLst>
                </a:gridCol>
              </a:tblGrid>
              <a:tr h="476249">
                <a:tc>
                  <a:txBody>
                    <a:bodyPr/>
                    <a:lstStyle/>
                    <a:p>
                      <a:pPr algn="ctr"/>
                      <a:r>
                        <a:rPr lang="en-CA" dirty="0"/>
                        <a:t>Part</a:t>
                      </a:r>
                    </a:p>
                  </a:txBody>
                  <a:tcPr anchor="ctr"/>
                </a:tc>
                <a:tc>
                  <a:txBody>
                    <a:bodyPr/>
                    <a:lstStyle/>
                    <a:p>
                      <a:pPr algn="ctr"/>
                      <a:r>
                        <a:rPr lang="en-CA" dirty="0"/>
                        <a:t>Question</a:t>
                      </a:r>
                    </a:p>
                  </a:txBody>
                  <a:tcPr anchor="ctr"/>
                </a:tc>
                <a:tc>
                  <a:txBody>
                    <a:bodyPr/>
                    <a:lstStyle/>
                    <a:p>
                      <a:pPr algn="ctr"/>
                      <a:r>
                        <a:rPr lang="en-CA" dirty="0"/>
                        <a:t>Content</a:t>
                      </a:r>
                    </a:p>
                  </a:txBody>
                  <a:tcPr anchor="ctr"/>
                </a:tc>
                <a:extLst>
                  <a:ext uri="{0D108BD9-81ED-4DB2-BD59-A6C34878D82A}">
                    <a16:rowId xmlns:a16="http://schemas.microsoft.com/office/drawing/2014/main" val="3523834863"/>
                  </a:ext>
                </a:extLst>
              </a:tr>
              <a:tr h="1068951">
                <a:tc>
                  <a:txBody>
                    <a:bodyPr/>
                    <a:lstStyle/>
                    <a:p>
                      <a:pPr algn="ctr"/>
                      <a:r>
                        <a:rPr lang="en-CA" sz="3200" dirty="0"/>
                        <a:t>Introduction</a:t>
                      </a:r>
                    </a:p>
                  </a:txBody>
                  <a:tcPr anchor="ctr"/>
                </a:tc>
                <a:tc>
                  <a:txBody>
                    <a:bodyPr/>
                    <a:lstStyle/>
                    <a:p>
                      <a:pPr algn="ctr"/>
                      <a:r>
                        <a:rPr lang="en-CA" sz="3200" dirty="0"/>
                        <a:t>Why?</a:t>
                      </a:r>
                    </a:p>
                  </a:txBody>
                  <a:tcPr anchor="ctr"/>
                </a:tc>
                <a:tc>
                  <a:txBody>
                    <a:bodyPr/>
                    <a:lstStyle/>
                    <a:p>
                      <a:pPr marL="285750" indent="-285750" algn="ctr">
                        <a:buFont typeface="Arial" panose="020B0604020202020204" pitchFamily="34" charset="0"/>
                        <a:buChar char="•"/>
                      </a:pPr>
                      <a:r>
                        <a:rPr lang="en-CA" dirty="0"/>
                        <a:t>Research context / What is this field?</a:t>
                      </a:r>
                    </a:p>
                    <a:p>
                      <a:pPr marL="285750" indent="-285750" algn="ctr">
                        <a:buFont typeface="Arial" panose="020B0604020202020204" pitchFamily="34" charset="0"/>
                        <a:buChar char="•"/>
                      </a:pPr>
                      <a:r>
                        <a:rPr lang="en-CA" dirty="0"/>
                        <a:t>Why this study?</a:t>
                      </a:r>
                    </a:p>
                  </a:txBody>
                  <a:tcPr anchor="ctr"/>
                </a:tc>
                <a:extLst>
                  <a:ext uri="{0D108BD9-81ED-4DB2-BD59-A6C34878D82A}">
                    <a16:rowId xmlns:a16="http://schemas.microsoft.com/office/drawing/2014/main" val="3009765857"/>
                  </a:ext>
                </a:extLst>
              </a:tr>
              <a:tr h="1068951">
                <a:tc>
                  <a:txBody>
                    <a:bodyPr/>
                    <a:lstStyle/>
                    <a:p>
                      <a:pPr algn="ctr"/>
                      <a:r>
                        <a:rPr lang="en-CA" sz="3200" dirty="0"/>
                        <a:t>Methods</a:t>
                      </a:r>
                    </a:p>
                  </a:txBody>
                  <a:tcPr anchor="ctr"/>
                </a:tc>
                <a:tc>
                  <a:txBody>
                    <a:bodyPr/>
                    <a:lstStyle/>
                    <a:p>
                      <a:pPr algn="ctr"/>
                      <a:r>
                        <a:rPr lang="en-CA" sz="3200" dirty="0"/>
                        <a:t>How?</a:t>
                      </a:r>
                    </a:p>
                  </a:txBody>
                  <a:tcPr anchor="ctr"/>
                </a:tc>
                <a:tc>
                  <a:txBody>
                    <a:bodyPr/>
                    <a:lstStyle/>
                    <a:p>
                      <a:pPr marL="285750" indent="-285750" algn="ctr">
                        <a:buFont typeface="Arial" panose="020B0604020202020204" pitchFamily="34" charset="0"/>
                        <a:buChar char="•"/>
                      </a:pPr>
                      <a:r>
                        <a:rPr lang="en-CA" dirty="0"/>
                        <a:t>Data collection methods</a:t>
                      </a:r>
                    </a:p>
                    <a:p>
                      <a:pPr marL="285750" indent="-285750" algn="ctr">
                        <a:buFont typeface="Arial" panose="020B0604020202020204" pitchFamily="34" charset="0"/>
                        <a:buChar char="•"/>
                      </a:pPr>
                      <a:r>
                        <a:rPr lang="en-CA" dirty="0"/>
                        <a:t>Data processing methods</a:t>
                      </a:r>
                    </a:p>
                  </a:txBody>
                  <a:tcPr anchor="ctr"/>
                </a:tc>
                <a:extLst>
                  <a:ext uri="{0D108BD9-81ED-4DB2-BD59-A6C34878D82A}">
                    <a16:rowId xmlns:a16="http://schemas.microsoft.com/office/drawing/2014/main" val="1791729267"/>
                  </a:ext>
                </a:extLst>
              </a:tr>
              <a:tr h="1068951">
                <a:tc>
                  <a:txBody>
                    <a:bodyPr/>
                    <a:lstStyle/>
                    <a:p>
                      <a:pPr algn="ctr"/>
                      <a:r>
                        <a:rPr lang="en-CA" sz="3200" dirty="0"/>
                        <a:t>Results</a:t>
                      </a:r>
                    </a:p>
                  </a:txBody>
                  <a:tcPr anchor="ctr"/>
                </a:tc>
                <a:tc>
                  <a:txBody>
                    <a:bodyPr/>
                    <a:lstStyle/>
                    <a:p>
                      <a:pPr algn="ctr"/>
                      <a:r>
                        <a:rPr lang="en-CA" sz="3200" dirty="0"/>
                        <a:t>What?</a:t>
                      </a:r>
                    </a:p>
                  </a:txBody>
                  <a:tcPr anchor="ctr"/>
                </a:tc>
                <a:tc>
                  <a:txBody>
                    <a:bodyPr/>
                    <a:lstStyle/>
                    <a:p>
                      <a:pPr marL="285750" indent="-285750" algn="ctr">
                        <a:buFont typeface="Arial" panose="020B0604020202020204" pitchFamily="34" charset="0"/>
                        <a:buChar char="•"/>
                      </a:pPr>
                      <a:r>
                        <a:rPr lang="en-CA" dirty="0"/>
                        <a:t>What raw data was collected?</a:t>
                      </a:r>
                    </a:p>
                    <a:p>
                      <a:pPr marL="285750" indent="-285750" algn="ctr">
                        <a:buFont typeface="Arial" panose="020B0604020202020204" pitchFamily="34" charset="0"/>
                        <a:buChar char="•"/>
                      </a:pPr>
                      <a:r>
                        <a:rPr lang="en-CA" dirty="0"/>
                        <a:t>What were the results of data processing?</a:t>
                      </a:r>
                    </a:p>
                  </a:txBody>
                  <a:tcPr anchor="ctr"/>
                </a:tc>
                <a:extLst>
                  <a:ext uri="{0D108BD9-81ED-4DB2-BD59-A6C34878D82A}">
                    <a16:rowId xmlns:a16="http://schemas.microsoft.com/office/drawing/2014/main" val="1836662003"/>
                  </a:ext>
                </a:extLst>
              </a:tr>
              <a:tr h="1068951">
                <a:tc>
                  <a:txBody>
                    <a:bodyPr/>
                    <a:lstStyle/>
                    <a:p>
                      <a:pPr algn="ctr"/>
                      <a:r>
                        <a:rPr lang="en-CA" sz="3200" dirty="0"/>
                        <a:t>Discussion</a:t>
                      </a:r>
                    </a:p>
                  </a:txBody>
                  <a:tcPr anchor="ctr"/>
                </a:tc>
                <a:tc>
                  <a:txBody>
                    <a:bodyPr/>
                    <a:lstStyle/>
                    <a:p>
                      <a:pPr algn="ctr"/>
                      <a:r>
                        <a:rPr lang="en-CA" sz="3200" dirty="0"/>
                        <a:t>So what?</a:t>
                      </a:r>
                    </a:p>
                  </a:txBody>
                  <a:tcPr anchor="ctr"/>
                </a:tc>
                <a:tc>
                  <a:txBody>
                    <a:bodyPr/>
                    <a:lstStyle/>
                    <a:p>
                      <a:pPr marL="285750" indent="-285750" algn="ctr">
                        <a:buFont typeface="Arial" panose="020B0604020202020204" pitchFamily="34" charset="0"/>
                        <a:buChar char="•"/>
                      </a:pPr>
                      <a:r>
                        <a:rPr lang="en-CA" dirty="0"/>
                        <a:t>Significance (or not) of the results</a:t>
                      </a:r>
                    </a:p>
                    <a:p>
                      <a:pPr marL="285750" indent="-285750" algn="ctr">
                        <a:buFont typeface="Arial" panose="020B0604020202020204" pitchFamily="34" charset="0"/>
                        <a:buChar char="•"/>
                      </a:pPr>
                      <a:r>
                        <a:rPr lang="en-CA" dirty="0"/>
                        <a:t>Research results in the context of existing research</a:t>
                      </a:r>
                    </a:p>
                    <a:p>
                      <a:pPr marL="285750" indent="-285750" algn="ctr">
                        <a:buFont typeface="Arial" panose="020B0604020202020204" pitchFamily="34" charset="0"/>
                        <a:buChar char="•"/>
                      </a:pPr>
                      <a:r>
                        <a:rPr lang="en-CA" dirty="0"/>
                        <a:t>Methodology &amp; Limitations</a:t>
                      </a:r>
                    </a:p>
                    <a:p>
                      <a:pPr marL="285750" indent="-285750" algn="ctr">
                        <a:buFont typeface="Arial" panose="020B0604020202020204" pitchFamily="34" charset="0"/>
                        <a:buChar char="•"/>
                      </a:pPr>
                      <a:r>
                        <a:rPr lang="en-CA" dirty="0"/>
                        <a:t>Conclusion &amp; Further study</a:t>
                      </a:r>
                    </a:p>
                  </a:txBody>
                  <a:tcPr anchor="ctr"/>
                </a:tc>
                <a:extLst>
                  <a:ext uri="{0D108BD9-81ED-4DB2-BD59-A6C34878D82A}">
                    <a16:rowId xmlns:a16="http://schemas.microsoft.com/office/drawing/2014/main" val="1602223992"/>
                  </a:ext>
                </a:extLst>
              </a:tr>
            </a:tbl>
          </a:graphicData>
        </a:graphic>
      </p:graphicFrame>
    </p:spTree>
    <p:extLst>
      <p:ext uri="{BB962C8B-B14F-4D97-AF65-F5344CB8AC3E}">
        <p14:creationId xmlns:p14="http://schemas.microsoft.com/office/powerpoint/2010/main" val="1680487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494E27-47BE-F674-3C4A-189E1769B543}"/>
              </a:ext>
            </a:extLst>
          </p:cNvPr>
          <p:cNvSpPr>
            <a:spLocks noGrp="1"/>
          </p:cNvSpPr>
          <p:nvPr>
            <p:ph type="title"/>
          </p:nvPr>
        </p:nvSpPr>
        <p:spPr/>
        <p:txBody>
          <a:bodyPr/>
          <a:lstStyle/>
          <a:p>
            <a:r>
              <a:rPr lang="en-CA" dirty="0"/>
              <a:t>Icebreaker Activity</a:t>
            </a:r>
          </a:p>
        </p:txBody>
      </p:sp>
      <p:sp>
        <p:nvSpPr>
          <p:cNvPr id="5" name="Text Placeholder 4">
            <a:extLst>
              <a:ext uri="{FF2B5EF4-FFF2-40B4-BE49-F238E27FC236}">
                <a16:creationId xmlns:a16="http://schemas.microsoft.com/office/drawing/2014/main" id="{9004E09B-0A26-17DE-6ADC-2F5A3F5ABAB3}"/>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322852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A2C46-179E-557B-94B8-C6DD1207B97A}"/>
              </a:ext>
            </a:extLst>
          </p:cNvPr>
          <p:cNvSpPr>
            <a:spLocks noGrp="1"/>
          </p:cNvSpPr>
          <p:nvPr>
            <p:ph type="title"/>
          </p:nvPr>
        </p:nvSpPr>
        <p:spPr/>
        <p:txBody>
          <a:bodyPr/>
          <a:lstStyle/>
          <a:p>
            <a:r>
              <a:rPr lang="en-CA" dirty="0"/>
              <a:t>Icebreaker Activity</a:t>
            </a:r>
          </a:p>
        </p:txBody>
      </p:sp>
      <p:sp>
        <p:nvSpPr>
          <p:cNvPr id="5" name="Content Placeholder 4">
            <a:extLst>
              <a:ext uri="{FF2B5EF4-FFF2-40B4-BE49-F238E27FC236}">
                <a16:creationId xmlns:a16="http://schemas.microsoft.com/office/drawing/2014/main" id="{BCC6ED27-CDDA-039C-222B-58A2B4C40E29}"/>
              </a:ext>
            </a:extLst>
          </p:cNvPr>
          <p:cNvSpPr>
            <a:spLocks noGrp="1"/>
          </p:cNvSpPr>
          <p:nvPr>
            <p:ph idx="1"/>
          </p:nvPr>
        </p:nvSpPr>
        <p:spPr/>
        <p:txBody>
          <a:bodyPr/>
          <a:lstStyle/>
          <a:p>
            <a:r>
              <a:rPr lang="en-CA" dirty="0"/>
              <a:t>To get to know your classmates better and help you choose your group:</a:t>
            </a:r>
          </a:p>
          <a:p>
            <a:r>
              <a:rPr lang="en-CA" dirty="0"/>
              <a:t>Prepare a short introduction of yourself to the class. Include:</a:t>
            </a:r>
          </a:p>
          <a:p>
            <a:r>
              <a:rPr lang="en-CA" dirty="0"/>
              <a:t>Your name (and English name)</a:t>
            </a:r>
          </a:p>
          <a:p>
            <a:r>
              <a:rPr lang="en-CA" dirty="0"/>
              <a:t>Your major</a:t>
            </a:r>
          </a:p>
          <a:p>
            <a:r>
              <a:rPr lang="en-CA" dirty="0"/>
              <a:t>Your field of study</a:t>
            </a:r>
          </a:p>
          <a:p>
            <a:r>
              <a:rPr lang="en-CA" dirty="0"/>
              <a:t>Any research you’ve done or are working on now</a:t>
            </a:r>
          </a:p>
        </p:txBody>
      </p:sp>
    </p:spTree>
    <p:extLst>
      <p:ext uri="{BB962C8B-B14F-4D97-AF65-F5344CB8AC3E}">
        <p14:creationId xmlns:p14="http://schemas.microsoft.com/office/powerpoint/2010/main" val="859866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EE9F-60D8-046D-01B3-4443C632F337}"/>
              </a:ext>
            </a:extLst>
          </p:cNvPr>
          <p:cNvSpPr>
            <a:spLocks noGrp="1"/>
          </p:cNvSpPr>
          <p:nvPr>
            <p:ph type="title"/>
          </p:nvPr>
        </p:nvSpPr>
        <p:spPr/>
        <p:txBody>
          <a:bodyPr/>
          <a:lstStyle/>
          <a:p>
            <a:r>
              <a:rPr lang="en-CA" dirty="0"/>
              <a:t>Homework </a:t>
            </a:r>
          </a:p>
        </p:txBody>
      </p:sp>
      <p:sp>
        <p:nvSpPr>
          <p:cNvPr id="3" name="Content Placeholder 2">
            <a:extLst>
              <a:ext uri="{FF2B5EF4-FFF2-40B4-BE49-F238E27FC236}">
                <a16:creationId xmlns:a16="http://schemas.microsoft.com/office/drawing/2014/main" id="{4361FF8F-2380-ED88-2B89-03B3BBB873AA}"/>
              </a:ext>
            </a:extLst>
          </p:cNvPr>
          <p:cNvSpPr>
            <a:spLocks noGrp="1"/>
          </p:cNvSpPr>
          <p:nvPr>
            <p:ph idx="1"/>
          </p:nvPr>
        </p:nvSpPr>
        <p:spPr/>
        <p:txBody>
          <a:bodyPr>
            <a:normAutofit/>
          </a:bodyPr>
          <a:lstStyle/>
          <a:p>
            <a:r>
              <a:rPr lang="en-CA" sz="2800" dirty="0"/>
              <a:t>1. Find a group and sign up</a:t>
            </a:r>
          </a:p>
          <a:p>
            <a:r>
              <a:rPr lang="en-CA" sz="2800" dirty="0"/>
              <a:t>2. Post 5 academic sources (articles, books, </a:t>
            </a:r>
            <a:r>
              <a:rPr lang="en-CA" sz="2800" dirty="0" err="1"/>
              <a:t>etc</a:t>
            </a:r>
            <a:r>
              <a:rPr lang="en-CA" sz="2800" dirty="0"/>
              <a:t>) online in the discussion section that are related to your area of research</a:t>
            </a:r>
          </a:p>
          <a:p>
            <a:pPr lvl="1"/>
            <a:r>
              <a:rPr lang="en-CA" sz="2800" dirty="0"/>
              <a:t>Include links if possible</a:t>
            </a:r>
          </a:p>
          <a:p>
            <a:pPr lvl="1"/>
            <a:r>
              <a:rPr lang="en-CA" sz="2800" dirty="0"/>
              <a:t>Preferably the sources are in English</a:t>
            </a:r>
          </a:p>
        </p:txBody>
      </p:sp>
    </p:spTree>
    <p:extLst>
      <p:ext uri="{BB962C8B-B14F-4D97-AF65-F5344CB8AC3E}">
        <p14:creationId xmlns:p14="http://schemas.microsoft.com/office/powerpoint/2010/main" val="223102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BD47-8BED-4D58-7275-EA8008454957}"/>
              </a:ext>
            </a:extLst>
          </p:cNvPr>
          <p:cNvSpPr>
            <a:spLocks noGrp="1"/>
          </p:cNvSpPr>
          <p:nvPr>
            <p:ph type="title"/>
          </p:nvPr>
        </p:nvSpPr>
        <p:spPr/>
        <p:txBody>
          <a:bodyPr/>
          <a:lstStyle/>
          <a:p>
            <a:r>
              <a:rPr lang="en-CA" dirty="0"/>
              <a:t>Formal Communication</a:t>
            </a:r>
          </a:p>
        </p:txBody>
      </p:sp>
      <p:sp>
        <p:nvSpPr>
          <p:cNvPr id="3" name="Content Placeholder 2">
            <a:extLst>
              <a:ext uri="{FF2B5EF4-FFF2-40B4-BE49-F238E27FC236}">
                <a16:creationId xmlns:a16="http://schemas.microsoft.com/office/drawing/2014/main" id="{27188BFF-75B1-BAC5-71F8-2F448293480C}"/>
              </a:ext>
            </a:extLst>
          </p:cNvPr>
          <p:cNvSpPr>
            <a:spLocks noGrp="1"/>
          </p:cNvSpPr>
          <p:nvPr>
            <p:ph idx="1"/>
          </p:nvPr>
        </p:nvSpPr>
        <p:spPr/>
        <p:txBody>
          <a:bodyPr/>
          <a:lstStyle/>
          <a:p>
            <a:pPr marL="0" indent="0">
              <a:buNone/>
            </a:pPr>
            <a:r>
              <a:rPr lang="en-CA" dirty="0"/>
              <a:t>Professional communication</a:t>
            </a:r>
          </a:p>
          <a:p>
            <a:r>
              <a:rPr lang="en-CA" dirty="0"/>
              <a:t>Bigger or more specific and technical vocabulary</a:t>
            </a:r>
          </a:p>
          <a:p>
            <a:r>
              <a:rPr lang="en-CA" dirty="0"/>
              <a:t>Specific communication protocol (certain rules you must follow)</a:t>
            </a:r>
          </a:p>
          <a:p>
            <a:r>
              <a:rPr lang="en-CA" dirty="0"/>
              <a:t>Takes more time and preparation – no room for mistakes</a:t>
            </a:r>
          </a:p>
          <a:p>
            <a:r>
              <a:rPr lang="en-CA" dirty="0"/>
              <a:t>Often uses writing (even for presentations) </a:t>
            </a:r>
          </a:p>
          <a:p>
            <a:r>
              <a:rPr lang="en-CA" dirty="0"/>
              <a:t>Considered reliable – sometimes with legal backing</a:t>
            </a:r>
          </a:p>
        </p:txBody>
      </p:sp>
    </p:spTree>
    <p:extLst>
      <p:ext uri="{BB962C8B-B14F-4D97-AF65-F5344CB8AC3E}">
        <p14:creationId xmlns:p14="http://schemas.microsoft.com/office/powerpoint/2010/main" val="66144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47EA-5A4D-8363-CD5C-5C84AD62F036}"/>
              </a:ext>
            </a:extLst>
          </p:cNvPr>
          <p:cNvSpPr>
            <a:spLocks noGrp="1"/>
          </p:cNvSpPr>
          <p:nvPr>
            <p:ph type="title"/>
          </p:nvPr>
        </p:nvSpPr>
        <p:spPr/>
        <p:txBody>
          <a:bodyPr/>
          <a:lstStyle/>
          <a:p>
            <a:r>
              <a:rPr lang="en-CA" dirty="0"/>
              <a:t>Tips for formal communication </a:t>
            </a:r>
          </a:p>
        </p:txBody>
      </p:sp>
      <p:sp>
        <p:nvSpPr>
          <p:cNvPr id="3" name="Content Placeholder 2">
            <a:extLst>
              <a:ext uri="{FF2B5EF4-FFF2-40B4-BE49-F238E27FC236}">
                <a16:creationId xmlns:a16="http://schemas.microsoft.com/office/drawing/2014/main" id="{62DFD89C-C154-30A3-ABBA-B2C4E614474F}"/>
              </a:ext>
            </a:extLst>
          </p:cNvPr>
          <p:cNvSpPr>
            <a:spLocks noGrp="1"/>
          </p:cNvSpPr>
          <p:nvPr>
            <p:ph idx="1"/>
          </p:nvPr>
        </p:nvSpPr>
        <p:spPr/>
        <p:txBody>
          <a:bodyPr/>
          <a:lstStyle/>
          <a:p>
            <a:r>
              <a:rPr lang="en-CA" dirty="0"/>
              <a:t>Have a purpose (what are you trying to say and why is it important)</a:t>
            </a:r>
          </a:p>
          <a:p>
            <a:r>
              <a:rPr lang="en-CA" dirty="0"/>
              <a:t>Use a well-defined structure (beginning, middle, end)</a:t>
            </a:r>
          </a:p>
          <a:p>
            <a:r>
              <a:rPr lang="en-CA" dirty="0"/>
              <a:t>Keep your tone friendly</a:t>
            </a:r>
          </a:p>
          <a:p>
            <a:r>
              <a:rPr lang="en-CA" dirty="0"/>
              <a:t>Remember to thank your audience</a:t>
            </a:r>
          </a:p>
        </p:txBody>
      </p:sp>
    </p:spTree>
    <p:extLst>
      <p:ext uri="{BB962C8B-B14F-4D97-AF65-F5344CB8AC3E}">
        <p14:creationId xmlns:p14="http://schemas.microsoft.com/office/powerpoint/2010/main" val="334724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E3C6-E8FB-C222-732D-7A4650C53929}"/>
              </a:ext>
            </a:extLst>
          </p:cNvPr>
          <p:cNvSpPr>
            <a:spLocks noGrp="1"/>
          </p:cNvSpPr>
          <p:nvPr>
            <p:ph type="title"/>
          </p:nvPr>
        </p:nvSpPr>
        <p:spPr/>
        <p:txBody>
          <a:bodyPr/>
          <a:lstStyle/>
          <a:p>
            <a:r>
              <a:rPr lang="en-CA" dirty="0"/>
              <a:t>Informal Communication</a:t>
            </a:r>
          </a:p>
        </p:txBody>
      </p:sp>
      <p:sp>
        <p:nvSpPr>
          <p:cNvPr id="3" name="Content Placeholder 2">
            <a:extLst>
              <a:ext uri="{FF2B5EF4-FFF2-40B4-BE49-F238E27FC236}">
                <a16:creationId xmlns:a16="http://schemas.microsoft.com/office/drawing/2014/main" id="{BFA21D02-3497-563F-1C98-C87935FE6D5D}"/>
              </a:ext>
            </a:extLst>
          </p:cNvPr>
          <p:cNvSpPr>
            <a:spLocks noGrp="1"/>
          </p:cNvSpPr>
          <p:nvPr>
            <p:ph idx="1"/>
          </p:nvPr>
        </p:nvSpPr>
        <p:spPr/>
        <p:txBody>
          <a:bodyPr/>
          <a:lstStyle/>
          <a:p>
            <a:r>
              <a:rPr lang="en-CA" dirty="0"/>
              <a:t>More freedom – no structure or protocol</a:t>
            </a:r>
          </a:p>
          <a:p>
            <a:r>
              <a:rPr lang="en-CA" dirty="0"/>
              <a:t>Less reliable and accurate – no consequences</a:t>
            </a:r>
          </a:p>
          <a:p>
            <a:r>
              <a:rPr lang="en-CA" dirty="0"/>
              <a:t>Mostly oral</a:t>
            </a:r>
          </a:p>
          <a:p>
            <a:r>
              <a:rPr lang="en-CA" dirty="0"/>
              <a:t>More user-friendly – you can communicate in ways that most people will understand</a:t>
            </a:r>
          </a:p>
        </p:txBody>
      </p:sp>
    </p:spTree>
    <p:extLst>
      <p:ext uri="{BB962C8B-B14F-4D97-AF65-F5344CB8AC3E}">
        <p14:creationId xmlns:p14="http://schemas.microsoft.com/office/powerpoint/2010/main" val="3001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FDBD-98F0-3A7B-63D0-8B2DA15FD100}"/>
              </a:ext>
            </a:extLst>
          </p:cNvPr>
          <p:cNvSpPr>
            <a:spLocks noGrp="1"/>
          </p:cNvSpPr>
          <p:nvPr>
            <p:ph type="title"/>
          </p:nvPr>
        </p:nvSpPr>
        <p:spPr/>
        <p:txBody>
          <a:bodyPr/>
          <a:lstStyle/>
          <a:p>
            <a:r>
              <a:rPr lang="en-CA" dirty="0"/>
              <a:t>Oral Communication</a:t>
            </a:r>
          </a:p>
        </p:txBody>
      </p:sp>
      <p:sp>
        <p:nvSpPr>
          <p:cNvPr id="3" name="Content Placeholder 2">
            <a:extLst>
              <a:ext uri="{FF2B5EF4-FFF2-40B4-BE49-F238E27FC236}">
                <a16:creationId xmlns:a16="http://schemas.microsoft.com/office/drawing/2014/main" id="{889B2B52-3732-F3D1-01D5-E6E119D3CE8B}"/>
              </a:ext>
            </a:extLst>
          </p:cNvPr>
          <p:cNvSpPr>
            <a:spLocks noGrp="1"/>
          </p:cNvSpPr>
          <p:nvPr>
            <p:ph idx="1"/>
          </p:nvPr>
        </p:nvSpPr>
        <p:spPr/>
        <p:txBody>
          <a:bodyPr/>
          <a:lstStyle/>
          <a:p>
            <a:r>
              <a:rPr lang="en-CA" dirty="0"/>
              <a:t>Not set in stone – you can change your words and expressions last minute</a:t>
            </a:r>
          </a:p>
          <a:p>
            <a:r>
              <a:rPr lang="en-CA" dirty="0"/>
              <a:t>Prone to mistakes</a:t>
            </a:r>
          </a:p>
          <a:p>
            <a:r>
              <a:rPr lang="en-CA" dirty="0"/>
              <a:t>The more you practice, the more aware you become of your expressions</a:t>
            </a:r>
          </a:p>
          <a:p>
            <a:r>
              <a:rPr lang="en-CA" dirty="0"/>
              <a:t>Engages the audience more</a:t>
            </a:r>
          </a:p>
        </p:txBody>
      </p:sp>
    </p:spTree>
    <p:extLst>
      <p:ext uri="{BB962C8B-B14F-4D97-AF65-F5344CB8AC3E}">
        <p14:creationId xmlns:p14="http://schemas.microsoft.com/office/powerpoint/2010/main" val="353120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5983-BF7F-B4F7-8F7D-61B5FAEED054}"/>
              </a:ext>
            </a:extLst>
          </p:cNvPr>
          <p:cNvSpPr>
            <a:spLocks noGrp="1"/>
          </p:cNvSpPr>
          <p:nvPr>
            <p:ph type="title"/>
          </p:nvPr>
        </p:nvSpPr>
        <p:spPr/>
        <p:txBody>
          <a:bodyPr/>
          <a:lstStyle/>
          <a:p>
            <a:r>
              <a:rPr lang="en-CA" dirty="0"/>
              <a:t>General tips for Speaking</a:t>
            </a:r>
          </a:p>
        </p:txBody>
      </p:sp>
      <p:sp>
        <p:nvSpPr>
          <p:cNvPr id="3" name="Content Placeholder 2">
            <a:extLst>
              <a:ext uri="{FF2B5EF4-FFF2-40B4-BE49-F238E27FC236}">
                <a16:creationId xmlns:a16="http://schemas.microsoft.com/office/drawing/2014/main" id="{272A7E53-F347-B1A0-4C0E-F027E26D8288}"/>
              </a:ext>
            </a:extLst>
          </p:cNvPr>
          <p:cNvSpPr>
            <a:spLocks noGrp="1"/>
          </p:cNvSpPr>
          <p:nvPr>
            <p:ph idx="1"/>
          </p:nvPr>
        </p:nvSpPr>
        <p:spPr/>
        <p:txBody>
          <a:bodyPr/>
          <a:lstStyle/>
          <a:p>
            <a:r>
              <a:rPr lang="en-CA" dirty="0"/>
              <a:t>In face-to-face communication, use eye contact</a:t>
            </a:r>
          </a:p>
          <a:p>
            <a:r>
              <a:rPr lang="en-CA" dirty="0"/>
              <a:t>Practice with a mirror</a:t>
            </a:r>
          </a:p>
          <a:p>
            <a:r>
              <a:rPr lang="en-CA" dirty="0"/>
              <a:t>Make sure this is something that you would be interested in yourself</a:t>
            </a:r>
          </a:p>
          <a:p>
            <a:r>
              <a:rPr lang="en-CA" dirty="0"/>
              <a:t>Engage your audience</a:t>
            </a:r>
          </a:p>
          <a:p>
            <a:r>
              <a:rPr lang="en-CA" dirty="0"/>
              <a:t>Be a good listener</a:t>
            </a:r>
          </a:p>
        </p:txBody>
      </p:sp>
    </p:spTree>
    <p:extLst>
      <p:ext uri="{BB962C8B-B14F-4D97-AF65-F5344CB8AC3E}">
        <p14:creationId xmlns:p14="http://schemas.microsoft.com/office/powerpoint/2010/main" val="294186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76C3-9447-97DA-9871-0953FCE55F28}"/>
              </a:ext>
            </a:extLst>
          </p:cNvPr>
          <p:cNvSpPr>
            <a:spLocks noGrp="1"/>
          </p:cNvSpPr>
          <p:nvPr>
            <p:ph type="title"/>
          </p:nvPr>
        </p:nvSpPr>
        <p:spPr/>
        <p:txBody>
          <a:bodyPr/>
          <a:lstStyle/>
          <a:p>
            <a:r>
              <a:rPr lang="en-CA" dirty="0"/>
              <a:t>Remember:</a:t>
            </a:r>
          </a:p>
        </p:txBody>
      </p:sp>
      <p:sp>
        <p:nvSpPr>
          <p:cNvPr id="3" name="Content Placeholder 2">
            <a:extLst>
              <a:ext uri="{FF2B5EF4-FFF2-40B4-BE49-F238E27FC236}">
                <a16:creationId xmlns:a16="http://schemas.microsoft.com/office/drawing/2014/main" id="{AC741BBD-5959-5237-2191-9CDB2B179CA2}"/>
              </a:ext>
            </a:extLst>
          </p:cNvPr>
          <p:cNvSpPr>
            <a:spLocks noGrp="1"/>
          </p:cNvSpPr>
          <p:nvPr>
            <p:ph idx="1"/>
          </p:nvPr>
        </p:nvSpPr>
        <p:spPr>
          <a:xfrm>
            <a:off x="1295401" y="2556932"/>
            <a:ext cx="3937781" cy="3318936"/>
          </a:xfrm>
        </p:spPr>
        <p:txBody>
          <a:bodyPr>
            <a:normAutofit/>
          </a:bodyPr>
          <a:lstStyle/>
          <a:p>
            <a:r>
              <a:rPr lang="en-CA" sz="3200" dirty="0"/>
              <a:t>You don’t have to speak or write to communicate – you are communicating every minute right now!</a:t>
            </a:r>
          </a:p>
        </p:txBody>
      </p:sp>
      <p:pic>
        <p:nvPicPr>
          <p:cNvPr id="6" name="Picture 5" descr="Graphical user interface, application&#10;&#10;Description automatically generated">
            <a:extLst>
              <a:ext uri="{FF2B5EF4-FFF2-40B4-BE49-F238E27FC236}">
                <a16:creationId xmlns:a16="http://schemas.microsoft.com/office/drawing/2014/main" id="{200B2E97-5D5E-D4CD-10CD-E724B403C0E6}"/>
              </a:ext>
            </a:extLst>
          </p:cNvPr>
          <p:cNvPicPr>
            <a:picLocks noChangeAspect="1"/>
          </p:cNvPicPr>
          <p:nvPr/>
        </p:nvPicPr>
        <p:blipFill>
          <a:blip r:embed="rId2"/>
          <a:stretch>
            <a:fillRect/>
          </a:stretch>
        </p:blipFill>
        <p:spPr>
          <a:xfrm>
            <a:off x="5233182" y="2555013"/>
            <a:ext cx="5903742" cy="3320855"/>
          </a:xfrm>
          <a:prstGeom prst="rect">
            <a:avLst/>
          </a:prstGeom>
        </p:spPr>
      </p:pic>
    </p:spTree>
    <p:extLst>
      <p:ext uri="{BB962C8B-B14F-4D97-AF65-F5344CB8AC3E}">
        <p14:creationId xmlns:p14="http://schemas.microsoft.com/office/powerpoint/2010/main" val="36118349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1237</TotalTime>
  <Words>1438</Words>
  <Application>Microsoft Office PowerPoint</Application>
  <PresentationFormat>Widescreen</PresentationFormat>
  <Paragraphs>206</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Garamond</vt:lpstr>
      <vt:lpstr>Organic</vt:lpstr>
      <vt:lpstr>International Academic Communication</vt:lpstr>
      <vt:lpstr>What is communication</vt:lpstr>
      <vt:lpstr>What is communication</vt:lpstr>
      <vt:lpstr>Formal Communication</vt:lpstr>
      <vt:lpstr>Tips for formal communication </vt:lpstr>
      <vt:lpstr>Informal Communication</vt:lpstr>
      <vt:lpstr>Oral Communication</vt:lpstr>
      <vt:lpstr>General tips for Speaking</vt:lpstr>
      <vt:lpstr>Remember:</vt:lpstr>
      <vt:lpstr>IMRD Framework</vt:lpstr>
      <vt:lpstr>Research Papers &amp; Scientific Journals</vt:lpstr>
      <vt:lpstr>Specific Purpose and Specific Audience</vt:lpstr>
      <vt:lpstr>Research Papers &amp; Scientific Journals</vt:lpstr>
      <vt:lpstr>Research Papers &amp; Scientific Journals</vt:lpstr>
      <vt:lpstr>Different Kinds of Research</vt:lpstr>
      <vt:lpstr>Difference Kinds of Research</vt:lpstr>
      <vt:lpstr>What do we need?</vt:lpstr>
      <vt:lpstr>The IMRD Framework</vt:lpstr>
      <vt:lpstr>IMRD Framework</vt:lpstr>
      <vt:lpstr>IMRD framework </vt:lpstr>
      <vt:lpstr>It’s like a cookbook for science!</vt:lpstr>
      <vt:lpstr>Introduction </vt:lpstr>
      <vt:lpstr>Introduction</vt:lpstr>
      <vt:lpstr>Methods</vt:lpstr>
      <vt:lpstr>Methods</vt:lpstr>
      <vt:lpstr>Results </vt:lpstr>
      <vt:lpstr>Results</vt:lpstr>
      <vt:lpstr>Discussion </vt:lpstr>
      <vt:lpstr>Discussion</vt:lpstr>
      <vt:lpstr>Summary</vt:lpstr>
      <vt:lpstr>Icebreaker Activity</vt:lpstr>
      <vt:lpstr>Icebreaker Activity</vt:lpstr>
      <vt:lpstr>Homework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Vicki Xu</dc:creator>
  <cp:lastModifiedBy>Vicki Xu</cp:lastModifiedBy>
  <cp:revision>4</cp:revision>
  <dcterms:created xsi:type="dcterms:W3CDTF">2022-08-05T10:52:42Z</dcterms:created>
  <dcterms:modified xsi:type="dcterms:W3CDTF">2022-09-13T12:54:28Z</dcterms:modified>
</cp:coreProperties>
</file>