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2" r:id="rId5"/>
    <p:sldId id="260" r:id="rId6"/>
    <p:sldId id="257" r:id="rId7"/>
    <p:sldId id="263" r:id="rId8"/>
    <p:sldId id="267" r:id="rId9"/>
    <p:sldId id="264" r:id="rId10"/>
    <p:sldId id="266" r:id="rId11"/>
    <p:sldId id="268" r:id="rId12"/>
    <p:sldId id="269" r:id="rId13"/>
    <p:sldId id="265"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94660"/>
  </p:normalViewPr>
  <p:slideViewPr>
    <p:cSldViewPr snapToGrid="0">
      <p:cViewPr varScale="1">
        <p:scale>
          <a:sx n="68" d="100"/>
          <a:sy n="68" d="100"/>
        </p:scale>
        <p:origin x="8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1D4739-6D93-4659-9659-D918F79B9C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5B3B07C6-71E1-43DB-9650-84672F26EEC6}">
      <dgm:prSet/>
      <dgm:spPr/>
      <dgm:t>
        <a:bodyPr/>
        <a:lstStyle/>
        <a:p>
          <a:r>
            <a:rPr lang="en-CA" dirty="0"/>
            <a:t>There are limitations to this study. The first author’s understanding and experience within anesthesiology nursing could have an effect on the interpretation of the findings. Experience within a particular field can lead to oversight of small nuances in that it may be difficult to maintain neutrality. However, the analyses and interpretations were discussed with the other authors until there was full agreement.</a:t>
          </a:r>
        </a:p>
      </dgm:t>
    </dgm:pt>
    <dgm:pt modelId="{DD88ACA7-6C71-4EAE-BD3C-827803538611}" type="sibTrans" cxnId="{B2B05CAB-4446-4BED-8B2F-F4CE5A2A906A}">
      <dgm:prSet/>
      <dgm:spPr/>
      <dgm:t>
        <a:bodyPr/>
        <a:lstStyle/>
        <a:p>
          <a:endParaRPr lang="en-CA"/>
        </a:p>
      </dgm:t>
    </dgm:pt>
    <dgm:pt modelId="{F650C89F-BE02-4079-A3B1-94F3A42C0F6D}" type="parTrans" cxnId="{B2B05CAB-4446-4BED-8B2F-F4CE5A2A906A}">
      <dgm:prSet/>
      <dgm:spPr/>
      <dgm:t>
        <a:bodyPr/>
        <a:lstStyle/>
        <a:p>
          <a:endParaRPr lang="en-CA"/>
        </a:p>
      </dgm:t>
    </dgm:pt>
    <dgm:pt modelId="{2B98288F-E256-4D88-BACB-2BD021FE9352}" type="pres">
      <dgm:prSet presAssocID="{D91D4739-6D93-4659-9659-D918F79B9C27}" presName="linear" presStyleCnt="0">
        <dgm:presLayoutVars>
          <dgm:animLvl val="lvl"/>
          <dgm:resizeHandles val="exact"/>
        </dgm:presLayoutVars>
      </dgm:prSet>
      <dgm:spPr/>
    </dgm:pt>
    <dgm:pt modelId="{FCCCDA52-1FE5-426C-9B51-09D65D10932E}" type="pres">
      <dgm:prSet presAssocID="{5B3B07C6-71E1-43DB-9650-84672F26EEC6}" presName="parentText" presStyleLbl="node1" presStyleIdx="0" presStyleCnt="1">
        <dgm:presLayoutVars>
          <dgm:chMax val="0"/>
          <dgm:bulletEnabled val="1"/>
        </dgm:presLayoutVars>
      </dgm:prSet>
      <dgm:spPr/>
    </dgm:pt>
  </dgm:ptLst>
  <dgm:cxnLst>
    <dgm:cxn modelId="{18DAE473-CB2F-4FDF-A349-3B406E1B05CD}" type="presOf" srcId="{5B3B07C6-71E1-43DB-9650-84672F26EEC6}" destId="{FCCCDA52-1FE5-426C-9B51-09D65D10932E}" srcOrd="0" destOrd="0" presId="urn:microsoft.com/office/officeart/2005/8/layout/vList2"/>
    <dgm:cxn modelId="{3541A989-7B79-4D0D-898D-2357D100CCE4}" type="presOf" srcId="{D91D4739-6D93-4659-9659-D918F79B9C27}" destId="{2B98288F-E256-4D88-BACB-2BD021FE9352}" srcOrd="0" destOrd="0" presId="urn:microsoft.com/office/officeart/2005/8/layout/vList2"/>
    <dgm:cxn modelId="{B2B05CAB-4446-4BED-8B2F-F4CE5A2A906A}" srcId="{D91D4739-6D93-4659-9659-D918F79B9C27}" destId="{5B3B07C6-71E1-43DB-9650-84672F26EEC6}" srcOrd="0" destOrd="0" parTransId="{F650C89F-BE02-4079-A3B1-94F3A42C0F6D}" sibTransId="{DD88ACA7-6C71-4EAE-BD3C-827803538611}"/>
    <dgm:cxn modelId="{C670A502-42CC-4EC7-89FF-B4B24C56FC75}" type="presParOf" srcId="{2B98288F-E256-4D88-BACB-2BD021FE9352}" destId="{FCCCDA52-1FE5-426C-9B51-09D65D10932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1D4739-6D93-4659-9659-D918F79B9C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5B3B07C6-71E1-43DB-9650-84672F26EEC6}">
      <dgm:prSet/>
      <dgm:spPr/>
      <dgm:t>
        <a:bodyPr/>
        <a:lstStyle/>
        <a:p>
          <a:r>
            <a:rPr lang="en-CA" dirty="0"/>
            <a:t>There are limitations to this study. The first author’s understanding and experience within anesthesiology nursing could have an effect on the interpretation of the findings. Experience within a particular field can lead to oversight of small nuances in that it may be difficult to maintain neutrality. However, the analyses and interpretations were discussed with the other authors until there was full agreement.</a:t>
          </a:r>
        </a:p>
      </dgm:t>
    </dgm:pt>
    <dgm:pt modelId="{F650C89F-BE02-4079-A3B1-94F3A42C0F6D}" type="parTrans" cxnId="{B2B05CAB-4446-4BED-8B2F-F4CE5A2A906A}">
      <dgm:prSet/>
      <dgm:spPr/>
      <dgm:t>
        <a:bodyPr/>
        <a:lstStyle/>
        <a:p>
          <a:endParaRPr lang="en-CA"/>
        </a:p>
      </dgm:t>
    </dgm:pt>
    <dgm:pt modelId="{DD88ACA7-6C71-4EAE-BD3C-827803538611}" type="sibTrans" cxnId="{B2B05CAB-4446-4BED-8B2F-F4CE5A2A906A}">
      <dgm:prSet/>
      <dgm:spPr/>
      <dgm:t>
        <a:bodyPr/>
        <a:lstStyle/>
        <a:p>
          <a:endParaRPr lang="en-CA"/>
        </a:p>
      </dgm:t>
    </dgm:pt>
    <dgm:pt modelId="{2B98288F-E256-4D88-BACB-2BD021FE9352}" type="pres">
      <dgm:prSet presAssocID="{D91D4739-6D93-4659-9659-D918F79B9C27}" presName="linear" presStyleCnt="0">
        <dgm:presLayoutVars>
          <dgm:animLvl val="lvl"/>
          <dgm:resizeHandles val="exact"/>
        </dgm:presLayoutVars>
      </dgm:prSet>
      <dgm:spPr/>
    </dgm:pt>
    <dgm:pt modelId="{FCCCDA52-1FE5-426C-9B51-09D65D10932E}" type="pres">
      <dgm:prSet presAssocID="{5B3B07C6-71E1-43DB-9650-84672F26EEC6}" presName="parentText" presStyleLbl="node1" presStyleIdx="0" presStyleCnt="1">
        <dgm:presLayoutVars>
          <dgm:chMax val="0"/>
          <dgm:bulletEnabled val="1"/>
        </dgm:presLayoutVars>
      </dgm:prSet>
      <dgm:spPr/>
    </dgm:pt>
  </dgm:ptLst>
  <dgm:cxnLst>
    <dgm:cxn modelId="{18DAE473-CB2F-4FDF-A349-3B406E1B05CD}" type="presOf" srcId="{5B3B07C6-71E1-43DB-9650-84672F26EEC6}" destId="{FCCCDA52-1FE5-426C-9B51-09D65D10932E}" srcOrd="0" destOrd="0" presId="urn:microsoft.com/office/officeart/2005/8/layout/vList2"/>
    <dgm:cxn modelId="{3541A989-7B79-4D0D-898D-2357D100CCE4}" type="presOf" srcId="{D91D4739-6D93-4659-9659-D918F79B9C27}" destId="{2B98288F-E256-4D88-BACB-2BD021FE9352}" srcOrd="0" destOrd="0" presId="urn:microsoft.com/office/officeart/2005/8/layout/vList2"/>
    <dgm:cxn modelId="{B2B05CAB-4446-4BED-8B2F-F4CE5A2A906A}" srcId="{D91D4739-6D93-4659-9659-D918F79B9C27}" destId="{5B3B07C6-71E1-43DB-9650-84672F26EEC6}" srcOrd="0" destOrd="0" parTransId="{F650C89F-BE02-4079-A3B1-94F3A42C0F6D}" sibTransId="{DD88ACA7-6C71-4EAE-BD3C-827803538611}"/>
    <dgm:cxn modelId="{C670A502-42CC-4EC7-89FF-B4B24C56FC75}" type="presParOf" srcId="{2B98288F-E256-4D88-BACB-2BD021FE9352}" destId="{FCCCDA52-1FE5-426C-9B51-09D65D10932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1D4739-6D93-4659-9659-D918F79B9C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5B3B07C6-71E1-43DB-9650-84672F26EEC6}">
      <dgm:prSet/>
      <dgm:spPr/>
      <dgm:t>
        <a:bodyPr/>
        <a:lstStyle/>
        <a:p>
          <a:r>
            <a:rPr lang="en-CA" dirty="0"/>
            <a:t>Although rigorous methods were used to code and analyze the transcripts, this study is prone to selection bias, interviewer bias, and bias in the interpretation of results. This study was also limited by the small nonrepresentative sample. [….] </a:t>
          </a:r>
          <a:r>
            <a:rPr lang="en-CA" b="1" dirty="0"/>
            <a:t>Nonetheless, the findings of this study indicate that weight stigmatization does exist, comes from a variety of sources, and is experienced in a number of ways.</a:t>
          </a:r>
        </a:p>
      </dgm:t>
    </dgm:pt>
    <dgm:pt modelId="{DD88ACA7-6C71-4EAE-BD3C-827803538611}" type="sibTrans" cxnId="{B2B05CAB-4446-4BED-8B2F-F4CE5A2A906A}">
      <dgm:prSet/>
      <dgm:spPr/>
      <dgm:t>
        <a:bodyPr/>
        <a:lstStyle/>
        <a:p>
          <a:endParaRPr lang="en-CA"/>
        </a:p>
      </dgm:t>
    </dgm:pt>
    <dgm:pt modelId="{F650C89F-BE02-4079-A3B1-94F3A42C0F6D}" type="parTrans" cxnId="{B2B05CAB-4446-4BED-8B2F-F4CE5A2A906A}">
      <dgm:prSet/>
      <dgm:spPr/>
      <dgm:t>
        <a:bodyPr/>
        <a:lstStyle/>
        <a:p>
          <a:endParaRPr lang="en-CA"/>
        </a:p>
      </dgm:t>
    </dgm:pt>
    <dgm:pt modelId="{2B98288F-E256-4D88-BACB-2BD021FE9352}" type="pres">
      <dgm:prSet presAssocID="{D91D4739-6D93-4659-9659-D918F79B9C27}" presName="linear" presStyleCnt="0">
        <dgm:presLayoutVars>
          <dgm:animLvl val="lvl"/>
          <dgm:resizeHandles val="exact"/>
        </dgm:presLayoutVars>
      </dgm:prSet>
      <dgm:spPr/>
    </dgm:pt>
    <dgm:pt modelId="{FCCCDA52-1FE5-426C-9B51-09D65D10932E}" type="pres">
      <dgm:prSet presAssocID="{5B3B07C6-71E1-43DB-9650-84672F26EEC6}" presName="parentText" presStyleLbl="node1" presStyleIdx="0" presStyleCnt="1">
        <dgm:presLayoutVars>
          <dgm:chMax val="0"/>
          <dgm:bulletEnabled val="1"/>
        </dgm:presLayoutVars>
      </dgm:prSet>
      <dgm:spPr/>
    </dgm:pt>
  </dgm:ptLst>
  <dgm:cxnLst>
    <dgm:cxn modelId="{18DAE473-CB2F-4FDF-A349-3B406E1B05CD}" type="presOf" srcId="{5B3B07C6-71E1-43DB-9650-84672F26EEC6}" destId="{FCCCDA52-1FE5-426C-9B51-09D65D10932E}" srcOrd="0" destOrd="0" presId="urn:microsoft.com/office/officeart/2005/8/layout/vList2"/>
    <dgm:cxn modelId="{3541A989-7B79-4D0D-898D-2357D100CCE4}" type="presOf" srcId="{D91D4739-6D93-4659-9659-D918F79B9C27}" destId="{2B98288F-E256-4D88-BACB-2BD021FE9352}" srcOrd="0" destOrd="0" presId="urn:microsoft.com/office/officeart/2005/8/layout/vList2"/>
    <dgm:cxn modelId="{B2B05CAB-4446-4BED-8B2F-F4CE5A2A906A}" srcId="{D91D4739-6D93-4659-9659-D918F79B9C27}" destId="{5B3B07C6-71E1-43DB-9650-84672F26EEC6}" srcOrd="0" destOrd="0" parTransId="{F650C89F-BE02-4079-A3B1-94F3A42C0F6D}" sibTransId="{DD88ACA7-6C71-4EAE-BD3C-827803538611}"/>
    <dgm:cxn modelId="{C670A502-42CC-4EC7-89FF-B4B24C56FC75}" type="presParOf" srcId="{2B98288F-E256-4D88-BACB-2BD021FE9352}" destId="{FCCCDA52-1FE5-426C-9B51-09D65D10932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0D65B2-254A-4551-9A9D-C157318881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5A0AF924-464A-4829-86F3-2EB30AF316C8}">
      <dgm:prSet/>
      <dgm:spPr/>
      <dgm:t>
        <a:bodyPr/>
        <a:lstStyle/>
        <a:p>
          <a:r>
            <a:rPr lang="en-CA"/>
            <a:t>This study has shown that nurses assessed that work-related stress is a risk factor when evaluating patient safety. We have shown that stress in the</a:t>
          </a:r>
          <a:br>
            <a:rPr lang="en-CA"/>
          </a:br>
          <a:r>
            <a:rPr lang="en-CA"/>
            <a:t>work place is a problem for nurses, especially for those working with critically ill patients. </a:t>
          </a:r>
        </a:p>
      </dgm:t>
    </dgm:pt>
    <dgm:pt modelId="{F3D2C984-D35C-4860-ADBF-34937746D2D2}" type="parTrans" cxnId="{74383C58-3E64-4104-8D8C-43A87EE25837}">
      <dgm:prSet/>
      <dgm:spPr/>
      <dgm:t>
        <a:bodyPr/>
        <a:lstStyle/>
        <a:p>
          <a:endParaRPr lang="en-CA"/>
        </a:p>
      </dgm:t>
    </dgm:pt>
    <dgm:pt modelId="{A2451AEB-7985-4DFE-BF5A-37478F3E5737}" type="sibTrans" cxnId="{74383C58-3E64-4104-8D8C-43A87EE25837}">
      <dgm:prSet/>
      <dgm:spPr/>
      <dgm:t>
        <a:bodyPr/>
        <a:lstStyle/>
        <a:p>
          <a:endParaRPr lang="en-CA"/>
        </a:p>
      </dgm:t>
    </dgm:pt>
    <dgm:pt modelId="{E8F69319-6A21-4A6E-9369-C5AC7D5323D6}" type="pres">
      <dgm:prSet presAssocID="{DD0D65B2-254A-4551-9A9D-C157318881CD}" presName="linear" presStyleCnt="0">
        <dgm:presLayoutVars>
          <dgm:animLvl val="lvl"/>
          <dgm:resizeHandles val="exact"/>
        </dgm:presLayoutVars>
      </dgm:prSet>
      <dgm:spPr/>
    </dgm:pt>
    <dgm:pt modelId="{6BAF0338-2647-4D10-A95E-0AA97B13C868}" type="pres">
      <dgm:prSet presAssocID="{5A0AF924-464A-4829-86F3-2EB30AF316C8}" presName="parentText" presStyleLbl="node1" presStyleIdx="0" presStyleCnt="1">
        <dgm:presLayoutVars>
          <dgm:chMax val="0"/>
          <dgm:bulletEnabled val="1"/>
        </dgm:presLayoutVars>
      </dgm:prSet>
      <dgm:spPr/>
    </dgm:pt>
  </dgm:ptLst>
  <dgm:cxnLst>
    <dgm:cxn modelId="{74383C58-3E64-4104-8D8C-43A87EE25837}" srcId="{DD0D65B2-254A-4551-9A9D-C157318881CD}" destId="{5A0AF924-464A-4829-86F3-2EB30AF316C8}" srcOrd="0" destOrd="0" parTransId="{F3D2C984-D35C-4860-ADBF-34937746D2D2}" sibTransId="{A2451AEB-7985-4DFE-BF5A-37478F3E5737}"/>
    <dgm:cxn modelId="{A29DF898-CB12-46A6-B10E-3670CF14043B}" type="presOf" srcId="{5A0AF924-464A-4829-86F3-2EB30AF316C8}" destId="{6BAF0338-2647-4D10-A95E-0AA97B13C868}" srcOrd="0" destOrd="0" presId="urn:microsoft.com/office/officeart/2005/8/layout/vList2"/>
    <dgm:cxn modelId="{6C4998F3-629F-4C91-A274-0C1581C207BD}" type="presOf" srcId="{DD0D65B2-254A-4551-9A9D-C157318881CD}" destId="{E8F69319-6A21-4A6E-9369-C5AC7D5323D6}" srcOrd="0" destOrd="0" presId="urn:microsoft.com/office/officeart/2005/8/layout/vList2"/>
    <dgm:cxn modelId="{0A775B83-01AD-4B27-AFBB-14651DCC6352}" type="presParOf" srcId="{E8F69319-6A21-4A6E-9369-C5AC7D5323D6}" destId="{6BAF0338-2647-4D10-A95E-0AA97B13C86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AD86EC-2E07-415F-A473-A719A219FD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89814488-903A-4C19-BEF1-6821B06A19C2}">
      <dgm:prSet/>
      <dgm:spPr/>
      <dgm:t>
        <a:bodyPr/>
        <a:lstStyle/>
        <a:p>
          <a:r>
            <a:rPr lang="en-CA" dirty="0"/>
            <a:t>The results indicated that participants experienced weight-based stigmatization in many aspects of their lives. Awareness of these experiences may assist in the development of treatments for overweight individuals.</a:t>
          </a:r>
        </a:p>
      </dgm:t>
    </dgm:pt>
    <dgm:pt modelId="{734FE632-D79E-486C-8AAB-DEDFA7AD375A}" type="parTrans" cxnId="{7B6A306B-AB8B-48EC-8CDC-48066265DD9E}">
      <dgm:prSet/>
      <dgm:spPr/>
      <dgm:t>
        <a:bodyPr/>
        <a:lstStyle/>
        <a:p>
          <a:endParaRPr lang="en-CA"/>
        </a:p>
      </dgm:t>
    </dgm:pt>
    <dgm:pt modelId="{10569784-E95F-42F6-844C-1D43C453F1C6}" type="sibTrans" cxnId="{7B6A306B-AB8B-48EC-8CDC-48066265DD9E}">
      <dgm:prSet/>
      <dgm:spPr/>
      <dgm:t>
        <a:bodyPr/>
        <a:lstStyle/>
        <a:p>
          <a:endParaRPr lang="en-CA"/>
        </a:p>
      </dgm:t>
    </dgm:pt>
    <dgm:pt modelId="{ECC792AF-DF08-492A-8423-C1CA26220816}" type="pres">
      <dgm:prSet presAssocID="{A4AD86EC-2E07-415F-A473-A719A219FDE8}" presName="linear" presStyleCnt="0">
        <dgm:presLayoutVars>
          <dgm:animLvl val="lvl"/>
          <dgm:resizeHandles val="exact"/>
        </dgm:presLayoutVars>
      </dgm:prSet>
      <dgm:spPr/>
    </dgm:pt>
    <dgm:pt modelId="{6B4811FB-1126-410D-9A40-6D68630C9241}" type="pres">
      <dgm:prSet presAssocID="{89814488-903A-4C19-BEF1-6821B06A19C2}" presName="parentText" presStyleLbl="node1" presStyleIdx="0" presStyleCnt="1">
        <dgm:presLayoutVars>
          <dgm:chMax val="0"/>
          <dgm:bulletEnabled val="1"/>
        </dgm:presLayoutVars>
      </dgm:prSet>
      <dgm:spPr/>
    </dgm:pt>
  </dgm:ptLst>
  <dgm:cxnLst>
    <dgm:cxn modelId="{7B6A306B-AB8B-48EC-8CDC-48066265DD9E}" srcId="{A4AD86EC-2E07-415F-A473-A719A219FDE8}" destId="{89814488-903A-4C19-BEF1-6821B06A19C2}" srcOrd="0" destOrd="0" parTransId="{734FE632-D79E-486C-8AAB-DEDFA7AD375A}" sibTransId="{10569784-E95F-42F6-844C-1D43C453F1C6}"/>
    <dgm:cxn modelId="{A5167F7A-F162-4C96-B253-0E0AE537DB2C}" type="presOf" srcId="{A4AD86EC-2E07-415F-A473-A719A219FDE8}" destId="{ECC792AF-DF08-492A-8423-C1CA26220816}" srcOrd="0" destOrd="0" presId="urn:microsoft.com/office/officeart/2005/8/layout/vList2"/>
    <dgm:cxn modelId="{B9ED53EC-DF77-41A0-BEDF-24BCAA242639}" type="presOf" srcId="{89814488-903A-4C19-BEF1-6821B06A19C2}" destId="{6B4811FB-1126-410D-9A40-6D68630C9241}" srcOrd="0" destOrd="0" presId="urn:microsoft.com/office/officeart/2005/8/layout/vList2"/>
    <dgm:cxn modelId="{1137882A-481F-4AC9-8DA2-C2A08481E1DB}" type="presParOf" srcId="{ECC792AF-DF08-492A-8423-C1CA26220816}" destId="{6B4811FB-1126-410D-9A40-6D68630C924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D0D6E8-A75D-43F8-81B4-D68F9CD0A9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175FB948-8F9F-4876-B869-87C8FC346879}">
      <dgm:prSet/>
      <dgm:spPr/>
      <dgm:t>
        <a:bodyPr/>
        <a:lstStyle/>
        <a:p>
          <a:r>
            <a:rPr lang="en-CA"/>
            <a:t>We learned that people, with a range of weight, experience many types of mistreatment because of their weight from sources in every aspect of their lives. Based on the information we learned, we designed a succinct measure of weight-based stigmatization that we hope to use in future studies. Most importantly, we hope that the results may help researchers and practitioners understand the influence of weight stigmatization on the lives of people who face it.</a:t>
          </a:r>
        </a:p>
      </dgm:t>
    </dgm:pt>
    <dgm:pt modelId="{73C1B576-6D18-46F1-B568-3A37B6885110}" type="parTrans" cxnId="{AD22D4AD-6C84-4445-88E0-17557EDEAFD0}">
      <dgm:prSet/>
      <dgm:spPr/>
      <dgm:t>
        <a:bodyPr/>
        <a:lstStyle/>
        <a:p>
          <a:endParaRPr lang="en-CA"/>
        </a:p>
      </dgm:t>
    </dgm:pt>
    <dgm:pt modelId="{6AF2AB90-8036-4ACE-A24A-4854782C1CB2}" type="sibTrans" cxnId="{AD22D4AD-6C84-4445-88E0-17557EDEAFD0}">
      <dgm:prSet/>
      <dgm:spPr/>
      <dgm:t>
        <a:bodyPr/>
        <a:lstStyle/>
        <a:p>
          <a:endParaRPr lang="en-CA"/>
        </a:p>
      </dgm:t>
    </dgm:pt>
    <dgm:pt modelId="{6A384728-7EB4-4CC1-ACC5-12092227F07B}" type="pres">
      <dgm:prSet presAssocID="{7FD0D6E8-A75D-43F8-81B4-D68F9CD0A961}" presName="linear" presStyleCnt="0">
        <dgm:presLayoutVars>
          <dgm:animLvl val="lvl"/>
          <dgm:resizeHandles val="exact"/>
        </dgm:presLayoutVars>
      </dgm:prSet>
      <dgm:spPr/>
    </dgm:pt>
    <dgm:pt modelId="{83C874A3-DC5A-4449-A4A2-1ABF2F50B670}" type="pres">
      <dgm:prSet presAssocID="{175FB948-8F9F-4876-B869-87C8FC346879}" presName="parentText" presStyleLbl="node1" presStyleIdx="0" presStyleCnt="1">
        <dgm:presLayoutVars>
          <dgm:chMax val="0"/>
          <dgm:bulletEnabled val="1"/>
        </dgm:presLayoutVars>
      </dgm:prSet>
      <dgm:spPr/>
    </dgm:pt>
  </dgm:ptLst>
  <dgm:cxnLst>
    <dgm:cxn modelId="{AADA380D-A92B-4AC5-B730-B26A9241145C}" type="presOf" srcId="{7FD0D6E8-A75D-43F8-81B4-D68F9CD0A961}" destId="{6A384728-7EB4-4CC1-ACC5-12092227F07B}" srcOrd="0" destOrd="0" presId="urn:microsoft.com/office/officeart/2005/8/layout/vList2"/>
    <dgm:cxn modelId="{EB8CED31-90EC-4012-86DB-EDFFFFED31E6}" type="presOf" srcId="{175FB948-8F9F-4876-B869-87C8FC346879}" destId="{83C874A3-DC5A-4449-A4A2-1ABF2F50B670}" srcOrd="0" destOrd="0" presId="urn:microsoft.com/office/officeart/2005/8/layout/vList2"/>
    <dgm:cxn modelId="{AD22D4AD-6C84-4445-88E0-17557EDEAFD0}" srcId="{7FD0D6E8-A75D-43F8-81B4-D68F9CD0A961}" destId="{175FB948-8F9F-4876-B869-87C8FC346879}" srcOrd="0" destOrd="0" parTransId="{73C1B576-6D18-46F1-B568-3A37B6885110}" sibTransId="{6AF2AB90-8036-4ACE-A24A-4854782C1CB2}"/>
    <dgm:cxn modelId="{503EE669-734C-4825-B55E-F88FB2488C2E}" type="presParOf" srcId="{6A384728-7EB4-4CC1-ACC5-12092227F07B}" destId="{83C874A3-DC5A-4449-A4A2-1ABF2F50B67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D0D6E8-A75D-43F8-81B4-D68F9CD0A9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175FB948-8F9F-4876-B869-87C8FC346879}">
      <dgm:prSet/>
      <dgm:spPr/>
      <dgm:t>
        <a:bodyPr/>
        <a:lstStyle/>
        <a:p>
          <a:r>
            <a:rPr lang="en-CA" dirty="0"/>
            <a:t>We learned that people, with a range of weight, experience many types of mistreatment because of their weight from sources in every aspect of their lives. Based on the information we learned, we designed a succinct measure of weight-based stigmatization that we hope to use in future studies. </a:t>
          </a:r>
          <a:r>
            <a:rPr lang="en-CA" b="1" dirty="0"/>
            <a:t>Most importantly, we hope that the results may help researchers and practitioners understand the influence of weight stigmatization on the lives of people who face it.</a:t>
          </a:r>
        </a:p>
      </dgm:t>
    </dgm:pt>
    <dgm:pt modelId="{73C1B576-6D18-46F1-B568-3A37B6885110}" type="parTrans" cxnId="{AD22D4AD-6C84-4445-88E0-17557EDEAFD0}">
      <dgm:prSet/>
      <dgm:spPr/>
      <dgm:t>
        <a:bodyPr/>
        <a:lstStyle/>
        <a:p>
          <a:endParaRPr lang="en-CA"/>
        </a:p>
      </dgm:t>
    </dgm:pt>
    <dgm:pt modelId="{6AF2AB90-8036-4ACE-A24A-4854782C1CB2}" type="sibTrans" cxnId="{AD22D4AD-6C84-4445-88E0-17557EDEAFD0}">
      <dgm:prSet/>
      <dgm:spPr/>
      <dgm:t>
        <a:bodyPr/>
        <a:lstStyle/>
        <a:p>
          <a:endParaRPr lang="en-CA"/>
        </a:p>
      </dgm:t>
    </dgm:pt>
    <dgm:pt modelId="{6A384728-7EB4-4CC1-ACC5-12092227F07B}" type="pres">
      <dgm:prSet presAssocID="{7FD0D6E8-A75D-43F8-81B4-D68F9CD0A961}" presName="linear" presStyleCnt="0">
        <dgm:presLayoutVars>
          <dgm:animLvl val="lvl"/>
          <dgm:resizeHandles val="exact"/>
        </dgm:presLayoutVars>
      </dgm:prSet>
      <dgm:spPr/>
    </dgm:pt>
    <dgm:pt modelId="{83C874A3-DC5A-4449-A4A2-1ABF2F50B670}" type="pres">
      <dgm:prSet presAssocID="{175FB948-8F9F-4876-B869-87C8FC346879}" presName="parentText" presStyleLbl="node1" presStyleIdx="0" presStyleCnt="1">
        <dgm:presLayoutVars>
          <dgm:chMax val="0"/>
          <dgm:bulletEnabled val="1"/>
        </dgm:presLayoutVars>
      </dgm:prSet>
      <dgm:spPr/>
    </dgm:pt>
  </dgm:ptLst>
  <dgm:cxnLst>
    <dgm:cxn modelId="{AADA380D-A92B-4AC5-B730-B26A9241145C}" type="presOf" srcId="{7FD0D6E8-A75D-43F8-81B4-D68F9CD0A961}" destId="{6A384728-7EB4-4CC1-ACC5-12092227F07B}" srcOrd="0" destOrd="0" presId="urn:microsoft.com/office/officeart/2005/8/layout/vList2"/>
    <dgm:cxn modelId="{EB8CED31-90EC-4012-86DB-EDFFFFED31E6}" type="presOf" srcId="{175FB948-8F9F-4876-B869-87C8FC346879}" destId="{83C874A3-DC5A-4449-A4A2-1ABF2F50B670}" srcOrd="0" destOrd="0" presId="urn:microsoft.com/office/officeart/2005/8/layout/vList2"/>
    <dgm:cxn modelId="{AD22D4AD-6C84-4445-88E0-17557EDEAFD0}" srcId="{7FD0D6E8-A75D-43F8-81B4-D68F9CD0A961}" destId="{175FB948-8F9F-4876-B869-87C8FC346879}" srcOrd="0" destOrd="0" parTransId="{73C1B576-6D18-46F1-B568-3A37B6885110}" sibTransId="{6AF2AB90-8036-4ACE-A24A-4854782C1CB2}"/>
    <dgm:cxn modelId="{503EE669-734C-4825-B55E-F88FB2488C2E}" type="presParOf" srcId="{6A384728-7EB4-4CC1-ACC5-12092227F07B}" destId="{83C874A3-DC5A-4449-A4A2-1ABF2F50B67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AD86EC-2E07-415F-A473-A719A219FD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45BCE6F6-CD2B-4438-9004-455A8716ED02}">
      <dgm:prSet/>
      <dgm:spPr/>
      <dgm:t>
        <a:bodyPr/>
        <a:lstStyle/>
        <a:p>
          <a:r>
            <a:rPr lang="en-CA" dirty="0"/>
            <a:t>Patient safety has now become a central theme for quality control within the health care system. In light of this study and others it is clear that further research is necessary in this field.</a:t>
          </a:r>
        </a:p>
      </dgm:t>
    </dgm:pt>
    <dgm:pt modelId="{D6B475D1-D19D-45AA-B42D-FE93FEC8EC70}" type="parTrans" cxnId="{43B31A75-E992-4357-BD80-C2ED12965FC9}">
      <dgm:prSet/>
      <dgm:spPr/>
      <dgm:t>
        <a:bodyPr/>
        <a:lstStyle/>
        <a:p>
          <a:endParaRPr lang="en-CA"/>
        </a:p>
      </dgm:t>
    </dgm:pt>
    <dgm:pt modelId="{A903703F-AAF1-478B-8437-4B539ADA44A3}" type="sibTrans" cxnId="{43B31A75-E992-4357-BD80-C2ED12965FC9}">
      <dgm:prSet/>
      <dgm:spPr/>
      <dgm:t>
        <a:bodyPr/>
        <a:lstStyle/>
        <a:p>
          <a:endParaRPr lang="en-CA"/>
        </a:p>
      </dgm:t>
    </dgm:pt>
    <dgm:pt modelId="{ECC792AF-DF08-492A-8423-C1CA26220816}" type="pres">
      <dgm:prSet presAssocID="{A4AD86EC-2E07-415F-A473-A719A219FDE8}" presName="linear" presStyleCnt="0">
        <dgm:presLayoutVars>
          <dgm:animLvl val="lvl"/>
          <dgm:resizeHandles val="exact"/>
        </dgm:presLayoutVars>
      </dgm:prSet>
      <dgm:spPr/>
    </dgm:pt>
    <dgm:pt modelId="{783E5293-26BD-4320-B558-1EF0EF8B4C4B}" type="pres">
      <dgm:prSet presAssocID="{45BCE6F6-CD2B-4438-9004-455A8716ED02}" presName="parentText" presStyleLbl="node1" presStyleIdx="0" presStyleCnt="1">
        <dgm:presLayoutVars>
          <dgm:chMax val="0"/>
          <dgm:bulletEnabled val="1"/>
        </dgm:presLayoutVars>
      </dgm:prSet>
      <dgm:spPr/>
    </dgm:pt>
  </dgm:ptLst>
  <dgm:cxnLst>
    <dgm:cxn modelId="{17FA4851-38CF-4BF8-8A5F-000980430B2A}" type="presOf" srcId="{45BCE6F6-CD2B-4438-9004-455A8716ED02}" destId="{783E5293-26BD-4320-B558-1EF0EF8B4C4B}" srcOrd="0" destOrd="0" presId="urn:microsoft.com/office/officeart/2005/8/layout/vList2"/>
    <dgm:cxn modelId="{43B31A75-E992-4357-BD80-C2ED12965FC9}" srcId="{A4AD86EC-2E07-415F-A473-A719A219FDE8}" destId="{45BCE6F6-CD2B-4438-9004-455A8716ED02}" srcOrd="0" destOrd="0" parTransId="{D6B475D1-D19D-45AA-B42D-FE93FEC8EC70}" sibTransId="{A903703F-AAF1-478B-8437-4B539ADA44A3}"/>
    <dgm:cxn modelId="{A5167F7A-F162-4C96-B253-0E0AE537DB2C}" type="presOf" srcId="{A4AD86EC-2E07-415F-A473-A719A219FDE8}" destId="{ECC792AF-DF08-492A-8423-C1CA26220816}" srcOrd="0" destOrd="0" presId="urn:microsoft.com/office/officeart/2005/8/layout/vList2"/>
    <dgm:cxn modelId="{13C0F80B-2657-468E-89A3-33A87AA3ABB0}" type="presParOf" srcId="{ECC792AF-DF08-492A-8423-C1CA26220816}" destId="{783E5293-26BD-4320-B558-1EF0EF8B4C4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CDA52-1FE5-426C-9B51-09D65D10932E}">
      <dsp:nvSpPr>
        <dsp:cNvPr id="0" name=""/>
        <dsp:cNvSpPr/>
      </dsp:nvSpPr>
      <dsp:spPr>
        <a:xfrm>
          <a:off x="0" y="64757"/>
          <a:ext cx="9601196" cy="31894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dirty="0"/>
            <a:t>There are limitations to this study. The first author’s understanding and experience within anesthesiology nursing could have an effect on the interpretation of the findings. Experience within a particular field can lead to oversight of small nuances in that it may be difficult to maintain neutrality. However, the analyses and interpretations were discussed with the other authors until there was full agreement.</a:t>
          </a:r>
        </a:p>
      </dsp:txBody>
      <dsp:txXfrm>
        <a:off x="155695" y="220452"/>
        <a:ext cx="9289806" cy="2878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CDA52-1FE5-426C-9B51-09D65D10932E}">
      <dsp:nvSpPr>
        <dsp:cNvPr id="0" name=""/>
        <dsp:cNvSpPr/>
      </dsp:nvSpPr>
      <dsp:spPr>
        <a:xfrm>
          <a:off x="0" y="64757"/>
          <a:ext cx="9601196" cy="31894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dirty="0"/>
            <a:t>There are limitations to this study. The first author’s understanding and experience within anesthesiology nursing could have an effect on the interpretation of the findings. Experience within a particular field can lead to oversight of small nuances in that it may be difficult to maintain neutrality. However, the analyses and interpretations were discussed with the other authors until there was full agreement.</a:t>
          </a:r>
        </a:p>
      </dsp:txBody>
      <dsp:txXfrm>
        <a:off x="155695" y="220452"/>
        <a:ext cx="9289806" cy="2878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CDA52-1FE5-426C-9B51-09D65D10932E}">
      <dsp:nvSpPr>
        <dsp:cNvPr id="0" name=""/>
        <dsp:cNvSpPr/>
      </dsp:nvSpPr>
      <dsp:spPr>
        <a:xfrm>
          <a:off x="0" y="64757"/>
          <a:ext cx="9601196" cy="31894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CA" sz="2900" kern="1200" dirty="0"/>
            <a:t>Although rigorous methods were used to code and analyze the transcripts, this study is prone to selection bias, interviewer bias, and bias in the interpretation of results. This study was also limited by the small nonrepresentative sample. [….] </a:t>
          </a:r>
          <a:r>
            <a:rPr lang="en-CA" sz="2900" b="1" kern="1200" dirty="0"/>
            <a:t>Nonetheless, the findings of this study indicate that weight stigmatization does exist, comes from a variety of sources, and is experienced in a number of ways.</a:t>
          </a:r>
        </a:p>
      </dsp:txBody>
      <dsp:txXfrm>
        <a:off x="155695" y="220452"/>
        <a:ext cx="9289806" cy="28780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F0338-2647-4D10-A95E-0AA97B13C868}">
      <dsp:nvSpPr>
        <dsp:cNvPr id="0" name=""/>
        <dsp:cNvSpPr/>
      </dsp:nvSpPr>
      <dsp:spPr>
        <a:xfrm>
          <a:off x="0" y="185267"/>
          <a:ext cx="9601196" cy="2948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CA" sz="3600" kern="1200"/>
            <a:t>This study has shown that nurses assessed that work-related stress is a risk factor when evaluating patient safety. We have shown that stress in the</a:t>
          </a:r>
          <a:br>
            <a:rPr lang="en-CA" sz="3600" kern="1200"/>
          </a:br>
          <a:r>
            <a:rPr lang="en-CA" sz="3600" kern="1200"/>
            <a:t>work place is a problem for nurses, especially for those working with critically ill patients. </a:t>
          </a:r>
        </a:p>
      </dsp:txBody>
      <dsp:txXfrm>
        <a:off x="143929" y="329196"/>
        <a:ext cx="9313338" cy="26605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811FB-1126-410D-9A40-6D68630C9241}">
      <dsp:nvSpPr>
        <dsp:cNvPr id="0" name=""/>
        <dsp:cNvSpPr/>
      </dsp:nvSpPr>
      <dsp:spPr>
        <a:xfrm>
          <a:off x="0" y="103367"/>
          <a:ext cx="9601196" cy="3112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CA" sz="3800" kern="1200" dirty="0"/>
            <a:t>The results indicated that participants experienced weight-based stigmatization in many aspects of their lives. Awareness of these experiences may assist in the development of treatments for overweight individuals.</a:t>
          </a:r>
        </a:p>
      </dsp:txBody>
      <dsp:txXfrm>
        <a:off x="151925" y="255292"/>
        <a:ext cx="9297346" cy="28083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874A3-DC5A-4449-A4A2-1ABF2F50B670}">
      <dsp:nvSpPr>
        <dsp:cNvPr id="0" name=""/>
        <dsp:cNvSpPr/>
      </dsp:nvSpPr>
      <dsp:spPr>
        <a:xfrm>
          <a:off x="0" y="229727"/>
          <a:ext cx="9601196" cy="2859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a:t>We learned that people, with a range of weight, experience many types of mistreatment because of their weight from sources in every aspect of their lives. Based on the information we learned, we designed a succinct measure of weight-based stigmatization that we hope to use in future studies. Most importantly, we hope that the results may help researchers and practitioners understand the influence of weight stigmatization on the lives of people who face it.</a:t>
          </a:r>
        </a:p>
      </dsp:txBody>
      <dsp:txXfrm>
        <a:off x="139588" y="369315"/>
        <a:ext cx="9322020" cy="25803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874A3-DC5A-4449-A4A2-1ABF2F50B670}">
      <dsp:nvSpPr>
        <dsp:cNvPr id="0" name=""/>
        <dsp:cNvSpPr/>
      </dsp:nvSpPr>
      <dsp:spPr>
        <a:xfrm>
          <a:off x="0" y="229727"/>
          <a:ext cx="9601196" cy="28594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CA" sz="2600" kern="1200" dirty="0"/>
            <a:t>We learned that people, with a range of weight, experience many types of mistreatment because of their weight from sources in every aspect of their lives. Based on the information we learned, we designed a succinct measure of weight-based stigmatization that we hope to use in future studies. </a:t>
          </a:r>
          <a:r>
            <a:rPr lang="en-CA" sz="2600" b="1" kern="1200" dirty="0"/>
            <a:t>Most importantly, we hope that the results may help researchers and practitioners understand the influence of weight stigmatization on the lives of people who face it.</a:t>
          </a:r>
        </a:p>
      </dsp:txBody>
      <dsp:txXfrm>
        <a:off x="139588" y="369315"/>
        <a:ext cx="9322020" cy="25803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E5293-26BD-4320-B558-1EF0EF8B4C4B}">
      <dsp:nvSpPr>
        <dsp:cNvPr id="0" name=""/>
        <dsp:cNvSpPr/>
      </dsp:nvSpPr>
      <dsp:spPr>
        <a:xfrm>
          <a:off x="0" y="21468"/>
          <a:ext cx="9601196" cy="3276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CA" sz="4000" kern="1200" dirty="0"/>
            <a:t>Patient safety has now become a central theme for quality control within the health care system. In light of this study and others it is clear that further research is necessary in this field.</a:t>
          </a:r>
        </a:p>
      </dsp:txBody>
      <dsp:txXfrm>
        <a:off x="159921" y="181389"/>
        <a:ext cx="9281354" cy="29561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22FF564-9ADE-46A7-AC51-29292E45621E}" type="datetimeFigureOut">
              <a:rPr lang="en-CA" smtClean="0"/>
              <a:t>2022-11-15</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416FDA5C-F2F8-465B-AC80-7211E73C8DDB}"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00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2FF564-9ADE-46A7-AC51-29292E45621E}" type="datetimeFigureOut">
              <a:rPr lang="en-CA" smtClean="0"/>
              <a:t>2022-11-15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16FDA5C-F2F8-465B-AC80-7211E73C8DDB}" type="slidenum">
              <a:rPr lang="en-CA" smtClean="0"/>
              <a:t>‹#›</a:t>
            </a:fld>
            <a:endParaRPr lang="en-CA"/>
          </a:p>
        </p:txBody>
      </p:sp>
    </p:spTree>
    <p:extLst>
      <p:ext uri="{BB962C8B-B14F-4D97-AF65-F5344CB8AC3E}">
        <p14:creationId xmlns:p14="http://schemas.microsoft.com/office/powerpoint/2010/main" val="280029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FF564-9ADE-46A7-AC51-29292E45621E}" type="datetimeFigureOut">
              <a:rPr lang="en-CA" smtClean="0"/>
              <a:t>2022-11-15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6FDA5C-F2F8-465B-AC80-7211E73C8DDB}"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736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FF564-9ADE-46A7-AC51-29292E45621E}" type="datetimeFigureOut">
              <a:rPr lang="en-CA" smtClean="0"/>
              <a:t>2022-11-15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6FDA5C-F2F8-465B-AC80-7211E73C8DDB}"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3078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FF564-9ADE-46A7-AC51-29292E45621E}" type="datetimeFigureOut">
              <a:rPr lang="en-CA" smtClean="0"/>
              <a:t>2022-11-15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6FDA5C-F2F8-465B-AC80-7211E73C8DDB}" type="slidenum">
              <a:rPr lang="en-CA" smtClean="0"/>
              <a:t>‹#›</a:t>
            </a:fld>
            <a:endParaRPr lang="en-CA"/>
          </a:p>
        </p:txBody>
      </p:sp>
    </p:spTree>
    <p:extLst>
      <p:ext uri="{BB962C8B-B14F-4D97-AF65-F5344CB8AC3E}">
        <p14:creationId xmlns:p14="http://schemas.microsoft.com/office/powerpoint/2010/main" val="483489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FF564-9ADE-46A7-AC51-29292E45621E}" type="datetimeFigureOut">
              <a:rPr lang="en-CA" smtClean="0"/>
              <a:t>2022-11-15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6FDA5C-F2F8-465B-AC80-7211E73C8DDB}"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31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FF564-9ADE-46A7-AC51-29292E45621E}" type="datetimeFigureOut">
              <a:rPr lang="en-CA" smtClean="0"/>
              <a:t>2022-11-15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6FDA5C-F2F8-465B-AC80-7211E73C8DDB}"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01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FF564-9ADE-46A7-AC51-29292E45621E}" type="datetimeFigureOut">
              <a:rPr lang="en-CA" smtClean="0"/>
              <a:t>2022-11-15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6FDA5C-F2F8-465B-AC80-7211E73C8DDB}"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127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FF564-9ADE-46A7-AC51-29292E45621E}" type="datetimeFigureOut">
              <a:rPr lang="en-CA" smtClean="0"/>
              <a:t>2022-11-15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6FDA5C-F2F8-465B-AC80-7211E73C8DDB}"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945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FF564-9ADE-46A7-AC51-29292E45621E}" type="datetimeFigureOut">
              <a:rPr lang="en-CA" smtClean="0"/>
              <a:t>2022-11-15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6FDA5C-F2F8-465B-AC80-7211E73C8DDB}" type="slidenum">
              <a:rPr lang="en-CA" smtClean="0"/>
              <a:t>‹#›</a:t>
            </a:fld>
            <a:endParaRPr lang="en-CA"/>
          </a:p>
        </p:txBody>
      </p:sp>
    </p:spTree>
    <p:extLst>
      <p:ext uri="{BB962C8B-B14F-4D97-AF65-F5344CB8AC3E}">
        <p14:creationId xmlns:p14="http://schemas.microsoft.com/office/powerpoint/2010/main" val="350321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FF564-9ADE-46A7-AC51-29292E45621E}" type="datetimeFigureOut">
              <a:rPr lang="en-CA" smtClean="0"/>
              <a:t>2022-11-15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16FDA5C-F2F8-465B-AC80-7211E73C8DDB}"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870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2FF564-9ADE-46A7-AC51-29292E45621E}" type="datetimeFigureOut">
              <a:rPr lang="en-CA" smtClean="0"/>
              <a:t>2022-11-15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16FDA5C-F2F8-465B-AC80-7211E73C8DDB}" type="slidenum">
              <a:rPr lang="en-CA" smtClean="0"/>
              <a:t>‹#›</a:t>
            </a:fld>
            <a:endParaRPr lang="en-CA"/>
          </a:p>
        </p:txBody>
      </p:sp>
    </p:spTree>
    <p:extLst>
      <p:ext uri="{BB962C8B-B14F-4D97-AF65-F5344CB8AC3E}">
        <p14:creationId xmlns:p14="http://schemas.microsoft.com/office/powerpoint/2010/main" val="119223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2FF564-9ADE-46A7-AC51-29292E45621E}" type="datetimeFigureOut">
              <a:rPr lang="en-CA" smtClean="0"/>
              <a:t>2022-11-15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16FDA5C-F2F8-465B-AC80-7211E73C8DDB}"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08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2FF564-9ADE-46A7-AC51-29292E45621E}" type="datetimeFigureOut">
              <a:rPr lang="en-CA" smtClean="0"/>
              <a:t>2022-11-15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16FDA5C-F2F8-465B-AC80-7211E73C8DDB}"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53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FF564-9ADE-46A7-AC51-29292E45621E}" type="datetimeFigureOut">
              <a:rPr lang="en-CA" smtClean="0"/>
              <a:t>2022-11-15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16FDA5C-F2F8-465B-AC80-7211E73C8DDB}" type="slidenum">
              <a:rPr lang="en-CA" smtClean="0"/>
              <a:t>‹#›</a:t>
            </a:fld>
            <a:endParaRPr lang="en-CA"/>
          </a:p>
        </p:txBody>
      </p:sp>
    </p:spTree>
    <p:extLst>
      <p:ext uri="{BB962C8B-B14F-4D97-AF65-F5344CB8AC3E}">
        <p14:creationId xmlns:p14="http://schemas.microsoft.com/office/powerpoint/2010/main" val="314255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2FF564-9ADE-46A7-AC51-29292E45621E}" type="datetimeFigureOut">
              <a:rPr lang="en-CA" smtClean="0"/>
              <a:t>2022-11-15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16FDA5C-F2F8-465B-AC80-7211E73C8DDB}"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56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2FF564-9ADE-46A7-AC51-29292E45621E}" type="datetimeFigureOut">
              <a:rPr lang="en-CA" smtClean="0"/>
              <a:t>2022-11-15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16FDA5C-F2F8-465B-AC80-7211E73C8DDB}" type="slidenum">
              <a:rPr lang="en-CA" smtClean="0"/>
              <a:t>‹#›</a:t>
            </a:fld>
            <a:endParaRPr lang="en-CA"/>
          </a:p>
        </p:txBody>
      </p:sp>
    </p:spTree>
    <p:extLst>
      <p:ext uri="{BB962C8B-B14F-4D97-AF65-F5344CB8AC3E}">
        <p14:creationId xmlns:p14="http://schemas.microsoft.com/office/powerpoint/2010/main" val="37456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2FF564-9ADE-46A7-AC51-29292E45621E}" type="datetimeFigureOut">
              <a:rPr lang="en-CA" smtClean="0"/>
              <a:t>2022-11-15</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6FDA5C-F2F8-465B-AC80-7211E73C8DDB}" type="slidenum">
              <a:rPr lang="en-CA" smtClean="0"/>
              <a:t>‹#›</a:t>
            </a:fld>
            <a:endParaRPr lang="en-CA"/>
          </a:p>
        </p:txBody>
      </p:sp>
    </p:spTree>
    <p:extLst>
      <p:ext uri="{BB962C8B-B14F-4D97-AF65-F5344CB8AC3E}">
        <p14:creationId xmlns:p14="http://schemas.microsoft.com/office/powerpoint/2010/main" val="3451383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2274-75FD-A346-F7D5-17D47853DAC5}"/>
              </a:ext>
            </a:extLst>
          </p:cNvPr>
          <p:cNvSpPr>
            <a:spLocks noGrp="1"/>
          </p:cNvSpPr>
          <p:nvPr>
            <p:ph type="ctrTitle"/>
          </p:nvPr>
        </p:nvSpPr>
        <p:spPr/>
        <p:txBody>
          <a:bodyPr/>
          <a:lstStyle/>
          <a:p>
            <a:r>
              <a:rPr lang="en-CA" dirty="0"/>
              <a:t>Discussion / Conclusion</a:t>
            </a:r>
          </a:p>
        </p:txBody>
      </p:sp>
      <p:sp>
        <p:nvSpPr>
          <p:cNvPr id="3" name="Subtitle 2">
            <a:extLst>
              <a:ext uri="{FF2B5EF4-FFF2-40B4-BE49-F238E27FC236}">
                <a16:creationId xmlns:a16="http://schemas.microsoft.com/office/drawing/2014/main" id="{8F6748EE-ACB4-3176-85BD-E28E1E440EC5}"/>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4797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10EA-6676-1133-9932-106359200E70}"/>
              </a:ext>
            </a:extLst>
          </p:cNvPr>
          <p:cNvSpPr>
            <a:spLocks noGrp="1"/>
          </p:cNvSpPr>
          <p:nvPr>
            <p:ph type="title"/>
          </p:nvPr>
        </p:nvSpPr>
        <p:spPr/>
        <p:txBody>
          <a:bodyPr/>
          <a:lstStyle/>
          <a:p>
            <a:r>
              <a:rPr lang="en-CA" dirty="0"/>
              <a:t>Examples – Practical Applications</a:t>
            </a:r>
          </a:p>
        </p:txBody>
      </p:sp>
      <p:graphicFrame>
        <p:nvGraphicFramePr>
          <p:cNvPr id="4" name="Content Placeholder 3">
            <a:extLst>
              <a:ext uri="{FF2B5EF4-FFF2-40B4-BE49-F238E27FC236}">
                <a16:creationId xmlns:a16="http://schemas.microsoft.com/office/drawing/2014/main" id="{B9E869E1-A754-F08F-E3B1-D35DA5A6A4ED}"/>
              </a:ext>
            </a:extLst>
          </p:cNvPr>
          <p:cNvGraphicFramePr>
            <a:graphicFrameLocks noGrp="1"/>
          </p:cNvGraphicFramePr>
          <p:nvPr>
            <p:ph idx="1"/>
            <p:extLst>
              <p:ext uri="{D42A27DB-BD31-4B8C-83A1-F6EECF244321}">
                <p14:modId xmlns:p14="http://schemas.microsoft.com/office/powerpoint/2010/main" val="258805552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10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0A30-5727-4B60-0F27-B1E2F8212240}"/>
              </a:ext>
            </a:extLst>
          </p:cNvPr>
          <p:cNvSpPr>
            <a:spLocks noGrp="1"/>
          </p:cNvSpPr>
          <p:nvPr>
            <p:ph type="title"/>
          </p:nvPr>
        </p:nvSpPr>
        <p:spPr/>
        <p:txBody>
          <a:bodyPr/>
          <a:lstStyle/>
          <a:p>
            <a:r>
              <a:rPr lang="en-CA" dirty="0"/>
              <a:t>Example –  Results + Practical applications</a:t>
            </a:r>
          </a:p>
        </p:txBody>
      </p:sp>
      <p:graphicFrame>
        <p:nvGraphicFramePr>
          <p:cNvPr id="4" name="Content Placeholder 3">
            <a:extLst>
              <a:ext uri="{FF2B5EF4-FFF2-40B4-BE49-F238E27FC236}">
                <a16:creationId xmlns:a16="http://schemas.microsoft.com/office/drawing/2014/main" id="{CCA8ED49-90F3-AA63-3208-D1350E2C7065}"/>
              </a:ext>
            </a:extLst>
          </p:cNvPr>
          <p:cNvGraphicFramePr>
            <a:graphicFrameLocks noGrp="1"/>
          </p:cNvGraphicFramePr>
          <p:nvPr>
            <p:ph idx="1"/>
            <p:extLst>
              <p:ext uri="{D42A27DB-BD31-4B8C-83A1-F6EECF244321}">
                <p14:modId xmlns:p14="http://schemas.microsoft.com/office/powerpoint/2010/main" val="326464313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197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0A30-5727-4B60-0F27-B1E2F8212240}"/>
              </a:ext>
            </a:extLst>
          </p:cNvPr>
          <p:cNvSpPr>
            <a:spLocks noGrp="1"/>
          </p:cNvSpPr>
          <p:nvPr>
            <p:ph type="title"/>
          </p:nvPr>
        </p:nvSpPr>
        <p:spPr/>
        <p:txBody>
          <a:bodyPr/>
          <a:lstStyle/>
          <a:p>
            <a:r>
              <a:rPr lang="en-CA" dirty="0"/>
              <a:t>Example –  Results + Practical applications</a:t>
            </a:r>
          </a:p>
        </p:txBody>
      </p:sp>
      <p:graphicFrame>
        <p:nvGraphicFramePr>
          <p:cNvPr id="4" name="Content Placeholder 3">
            <a:extLst>
              <a:ext uri="{FF2B5EF4-FFF2-40B4-BE49-F238E27FC236}">
                <a16:creationId xmlns:a16="http://schemas.microsoft.com/office/drawing/2014/main" id="{CCA8ED49-90F3-AA63-3208-D1350E2C7065}"/>
              </a:ext>
            </a:extLst>
          </p:cNvPr>
          <p:cNvGraphicFramePr>
            <a:graphicFrameLocks noGrp="1"/>
          </p:cNvGraphicFramePr>
          <p:nvPr>
            <p:ph idx="1"/>
            <p:extLst>
              <p:ext uri="{D42A27DB-BD31-4B8C-83A1-F6EECF244321}">
                <p14:modId xmlns:p14="http://schemas.microsoft.com/office/powerpoint/2010/main" val="29519306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232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10EA-6676-1133-9932-106359200E70}"/>
              </a:ext>
            </a:extLst>
          </p:cNvPr>
          <p:cNvSpPr>
            <a:spLocks noGrp="1"/>
          </p:cNvSpPr>
          <p:nvPr>
            <p:ph type="title"/>
          </p:nvPr>
        </p:nvSpPr>
        <p:spPr/>
        <p:txBody>
          <a:bodyPr/>
          <a:lstStyle/>
          <a:p>
            <a:r>
              <a:rPr lang="en-CA" dirty="0"/>
              <a:t>Examples – Future suggestions</a:t>
            </a:r>
          </a:p>
        </p:txBody>
      </p:sp>
      <p:graphicFrame>
        <p:nvGraphicFramePr>
          <p:cNvPr id="4" name="Content Placeholder 3">
            <a:extLst>
              <a:ext uri="{FF2B5EF4-FFF2-40B4-BE49-F238E27FC236}">
                <a16:creationId xmlns:a16="http://schemas.microsoft.com/office/drawing/2014/main" id="{B9E869E1-A754-F08F-E3B1-D35DA5A6A4ED}"/>
              </a:ext>
            </a:extLst>
          </p:cNvPr>
          <p:cNvGraphicFramePr>
            <a:graphicFrameLocks noGrp="1"/>
          </p:cNvGraphicFramePr>
          <p:nvPr>
            <p:ph idx="1"/>
            <p:extLst>
              <p:ext uri="{D42A27DB-BD31-4B8C-83A1-F6EECF244321}">
                <p14:modId xmlns:p14="http://schemas.microsoft.com/office/powerpoint/2010/main" val="370821023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3438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806B-63E1-1CB6-8375-48A9F2CBFB3B}"/>
              </a:ext>
            </a:extLst>
          </p:cNvPr>
          <p:cNvSpPr>
            <a:spLocks noGrp="1"/>
          </p:cNvSpPr>
          <p:nvPr>
            <p:ph type="title"/>
          </p:nvPr>
        </p:nvSpPr>
        <p:spPr/>
        <p:txBody>
          <a:bodyPr/>
          <a:lstStyle/>
          <a:p>
            <a:r>
              <a:rPr lang="en-CA" dirty="0"/>
              <a:t>Group work</a:t>
            </a:r>
          </a:p>
        </p:txBody>
      </p:sp>
      <p:sp>
        <p:nvSpPr>
          <p:cNvPr id="3" name="Content Placeholder 2">
            <a:extLst>
              <a:ext uri="{FF2B5EF4-FFF2-40B4-BE49-F238E27FC236}">
                <a16:creationId xmlns:a16="http://schemas.microsoft.com/office/drawing/2014/main" id="{1B6C1493-0E09-9860-77D6-EE09AD1B29FE}"/>
              </a:ext>
            </a:extLst>
          </p:cNvPr>
          <p:cNvSpPr>
            <a:spLocks noGrp="1"/>
          </p:cNvSpPr>
          <p:nvPr>
            <p:ph idx="1"/>
          </p:nvPr>
        </p:nvSpPr>
        <p:spPr/>
        <p:txBody>
          <a:bodyPr/>
          <a:lstStyle/>
          <a:p>
            <a:r>
              <a:rPr lang="en-CA" dirty="0"/>
              <a:t>Last week you should have finished the Results + Analyses Section of the Social Media research</a:t>
            </a:r>
          </a:p>
          <a:p>
            <a:r>
              <a:rPr lang="en-CA" dirty="0"/>
              <a:t>Use the information from before to write the conclusions section.</a:t>
            </a:r>
          </a:p>
          <a:p>
            <a:r>
              <a:rPr lang="en-CA" dirty="0"/>
              <a:t>You may make up any limitations and future research ideas you like, as long as they are accurate and relevant for the study. </a:t>
            </a:r>
          </a:p>
          <a:p>
            <a:r>
              <a:rPr lang="en-CA" dirty="0"/>
              <a:t>Include the summary and moves 3 and 4. </a:t>
            </a:r>
          </a:p>
        </p:txBody>
      </p:sp>
    </p:spTree>
    <p:extLst>
      <p:ext uri="{BB962C8B-B14F-4D97-AF65-F5344CB8AC3E}">
        <p14:creationId xmlns:p14="http://schemas.microsoft.com/office/powerpoint/2010/main" val="2326612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4417-CCBC-E090-FA26-01489CEA4E24}"/>
              </a:ext>
            </a:extLst>
          </p:cNvPr>
          <p:cNvSpPr>
            <a:spLocks noGrp="1"/>
          </p:cNvSpPr>
          <p:nvPr>
            <p:ph type="title"/>
          </p:nvPr>
        </p:nvSpPr>
        <p:spPr/>
        <p:txBody>
          <a:bodyPr/>
          <a:lstStyle/>
          <a:p>
            <a:r>
              <a:rPr lang="en-CA" dirty="0"/>
              <a:t>Last Presentation</a:t>
            </a:r>
          </a:p>
        </p:txBody>
      </p:sp>
      <p:sp>
        <p:nvSpPr>
          <p:cNvPr id="3" name="Content Placeholder 2">
            <a:extLst>
              <a:ext uri="{FF2B5EF4-FFF2-40B4-BE49-F238E27FC236}">
                <a16:creationId xmlns:a16="http://schemas.microsoft.com/office/drawing/2014/main" id="{52A8211F-0455-3391-58F4-067B3C4D8EC5}"/>
              </a:ext>
            </a:extLst>
          </p:cNvPr>
          <p:cNvSpPr>
            <a:spLocks noGrp="1"/>
          </p:cNvSpPr>
          <p:nvPr>
            <p:ph idx="1"/>
          </p:nvPr>
        </p:nvSpPr>
        <p:spPr/>
        <p:txBody>
          <a:bodyPr>
            <a:normAutofit fontScale="85000" lnSpcReduction="20000"/>
          </a:bodyPr>
          <a:lstStyle/>
          <a:p>
            <a:r>
              <a:rPr lang="en-CA" dirty="0"/>
              <a:t>Find a research article and report on the Discussion and Conclusions of the paper</a:t>
            </a:r>
          </a:p>
          <a:p>
            <a:r>
              <a:rPr lang="en-CA" dirty="0"/>
              <a:t>If the paper has results and analyses together, you must also report moves 1 and 2 of the discussion from the analyses section. </a:t>
            </a:r>
          </a:p>
          <a:p>
            <a:r>
              <a:rPr lang="en-CA" dirty="0"/>
              <a:t>Give a brief summary of the introduction and methods first</a:t>
            </a:r>
          </a:p>
          <a:p>
            <a:r>
              <a:rPr lang="en-CA" dirty="0"/>
              <a:t>Include a response for the discussion section:</a:t>
            </a:r>
          </a:p>
          <a:p>
            <a:pPr lvl="1"/>
            <a:r>
              <a:rPr lang="en-CA" dirty="0"/>
              <a:t>Are the limitations correct? Did they forget anything?</a:t>
            </a:r>
          </a:p>
          <a:p>
            <a:pPr lvl="1"/>
            <a:r>
              <a:rPr lang="en-CA" dirty="0"/>
              <a:t>Do you agree with the future directions and practical applications? Are there more you can add?</a:t>
            </a:r>
          </a:p>
          <a:p>
            <a:pPr lvl="1"/>
            <a:r>
              <a:rPr lang="en-CA" dirty="0"/>
              <a:t>Was it a good summary of the research findings? Did they twist or exaggerate any results?</a:t>
            </a:r>
          </a:p>
          <a:p>
            <a:pPr lvl="1"/>
            <a:r>
              <a:rPr lang="en-CA" dirty="0"/>
              <a:t>Additional comments</a:t>
            </a:r>
          </a:p>
        </p:txBody>
      </p:sp>
    </p:spTree>
    <p:extLst>
      <p:ext uri="{BB962C8B-B14F-4D97-AF65-F5344CB8AC3E}">
        <p14:creationId xmlns:p14="http://schemas.microsoft.com/office/powerpoint/2010/main" val="81815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88AF-8B86-212C-DF7B-AC593948F15B}"/>
              </a:ext>
            </a:extLst>
          </p:cNvPr>
          <p:cNvSpPr>
            <a:spLocks noGrp="1"/>
          </p:cNvSpPr>
          <p:nvPr>
            <p:ph type="title"/>
          </p:nvPr>
        </p:nvSpPr>
        <p:spPr/>
        <p:txBody>
          <a:bodyPr/>
          <a:lstStyle/>
          <a:p>
            <a:r>
              <a:rPr lang="en-CA" dirty="0"/>
              <a:t>Last Class: Moves for Analysis</a:t>
            </a:r>
          </a:p>
        </p:txBody>
      </p:sp>
      <p:graphicFrame>
        <p:nvGraphicFramePr>
          <p:cNvPr id="4" name="Table 4">
            <a:extLst>
              <a:ext uri="{FF2B5EF4-FFF2-40B4-BE49-F238E27FC236}">
                <a16:creationId xmlns:a16="http://schemas.microsoft.com/office/drawing/2014/main" id="{339548A7-FD18-EF4A-1CBF-CDEE60FC3B8D}"/>
              </a:ext>
            </a:extLst>
          </p:cNvPr>
          <p:cNvGraphicFramePr>
            <a:graphicFrameLocks noGrp="1"/>
          </p:cNvGraphicFramePr>
          <p:nvPr>
            <p:ph idx="1"/>
          </p:nvPr>
        </p:nvGraphicFramePr>
        <p:xfrm>
          <a:off x="1295400" y="2557463"/>
          <a:ext cx="9601197" cy="3296920"/>
        </p:xfrm>
        <a:graphic>
          <a:graphicData uri="http://schemas.openxmlformats.org/drawingml/2006/table">
            <a:tbl>
              <a:tblPr firstRow="1" bandRow="1">
                <a:tableStyleId>{5C22544A-7EE6-4342-B048-85BDC9FD1C3A}</a:tableStyleId>
              </a:tblPr>
              <a:tblGrid>
                <a:gridCol w="1321191">
                  <a:extLst>
                    <a:ext uri="{9D8B030D-6E8A-4147-A177-3AD203B41FA5}">
                      <a16:colId xmlns:a16="http://schemas.microsoft.com/office/drawing/2014/main" val="3157796836"/>
                    </a:ext>
                  </a:extLst>
                </a:gridCol>
                <a:gridCol w="3362178">
                  <a:extLst>
                    <a:ext uri="{9D8B030D-6E8A-4147-A177-3AD203B41FA5}">
                      <a16:colId xmlns:a16="http://schemas.microsoft.com/office/drawing/2014/main" val="4092857985"/>
                    </a:ext>
                  </a:extLst>
                </a:gridCol>
                <a:gridCol w="4917828">
                  <a:extLst>
                    <a:ext uri="{9D8B030D-6E8A-4147-A177-3AD203B41FA5}">
                      <a16:colId xmlns:a16="http://schemas.microsoft.com/office/drawing/2014/main" val="1587898446"/>
                    </a:ext>
                  </a:extLst>
                </a:gridCol>
              </a:tblGrid>
              <a:tr h="370840">
                <a:tc>
                  <a:txBody>
                    <a:bodyPr/>
                    <a:lstStyle/>
                    <a:p>
                      <a:r>
                        <a:rPr lang="en-CA" dirty="0"/>
                        <a:t>Move</a:t>
                      </a:r>
                    </a:p>
                  </a:txBody>
                  <a:tcPr/>
                </a:tc>
                <a:tc>
                  <a:txBody>
                    <a:bodyPr/>
                    <a:lstStyle/>
                    <a:p>
                      <a:r>
                        <a:rPr lang="en-CA" dirty="0"/>
                        <a:t>Details</a:t>
                      </a:r>
                    </a:p>
                  </a:txBody>
                  <a:tcPr/>
                </a:tc>
                <a:tc>
                  <a:txBody>
                    <a:bodyPr/>
                    <a:lstStyle/>
                    <a:p>
                      <a:r>
                        <a:rPr lang="en-CA" dirty="0"/>
                        <a:t>Example</a:t>
                      </a:r>
                    </a:p>
                  </a:txBody>
                  <a:tcPr/>
                </a:tc>
                <a:extLst>
                  <a:ext uri="{0D108BD9-81ED-4DB2-BD59-A6C34878D82A}">
                    <a16:rowId xmlns:a16="http://schemas.microsoft.com/office/drawing/2014/main" val="341820012"/>
                  </a:ext>
                </a:extLst>
              </a:tr>
              <a:tr h="370840">
                <a:tc>
                  <a:txBody>
                    <a:bodyPr/>
                    <a:lstStyle/>
                    <a:p>
                      <a:r>
                        <a:rPr lang="en-CA" dirty="0"/>
                        <a:t>1. Providing Background Information</a:t>
                      </a:r>
                    </a:p>
                  </a:txBody>
                  <a:tcPr/>
                </a:tc>
                <a:tc>
                  <a:txBody>
                    <a:bodyPr/>
                    <a:lstStyle/>
                    <a:p>
                      <a:pPr marL="342900" indent="-342900">
                        <a:buAutoNum type="alphaLcParenR"/>
                      </a:pPr>
                      <a:r>
                        <a:rPr lang="en-CA" dirty="0"/>
                        <a:t>Reference to literature</a:t>
                      </a:r>
                    </a:p>
                    <a:p>
                      <a:pPr marL="342900" indent="-342900">
                        <a:buAutoNum type="alphaLcParenR"/>
                      </a:pPr>
                      <a:r>
                        <a:rPr lang="en-CA" dirty="0"/>
                        <a:t>Reference to research questions</a:t>
                      </a:r>
                    </a:p>
                  </a:txBody>
                  <a:tcPr/>
                </a:tc>
                <a:tc>
                  <a:txBody>
                    <a:bodyPr/>
                    <a:lstStyle/>
                    <a:p>
                      <a:pPr marL="342900" indent="-342900">
                        <a:buAutoNum type="alphaLcParenR"/>
                      </a:pPr>
                      <a:r>
                        <a:rPr lang="en-CA" dirty="0"/>
                        <a:t>Prior studies have noted the importance of…</a:t>
                      </a:r>
                    </a:p>
                    <a:p>
                      <a:pPr marL="342900" indent="-342900">
                        <a:buAutoNum type="alphaLcParenR"/>
                      </a:pPr>
                      <a:r>
                        <a:rPr lang="en-CA" dirty="0"/>
                        <a:t>With respect to the first research question, it was found that…</a:t>
                      </a:r>
                    </a:p>
                  </a:txBody>
                  <a:tcPr/>
                </a:tc>
                <a:extLst>
                  <a:ext uri="{0D108BD9-81ED-4DB2-BD59-A6C34878D82A}">
                    <a16:rowId xmlns:a16="http://schemas.microsoft.com/office/drawing/2014/main" val="3315343306"/>
                  </a:ext>
                </a:extLst>
              </a:tr>
              <a:tr h="370840">
                <a:tc>
                  <a:txBody>
                    <a:bodyPr/>
                    <a:lstStyle/>
                    <a:p>
                      <a:r>
                        <a:rPr lang="en-CA" dirty="0"/>
                        <a:t>2. Restating, comparing, and explaining results</a:t>
                      </a:r>
                    </a:p>
                  </a:txBody>
                  <a:tcPr/>
                </a:tc>
                <a:tc>
                  <a:txBody>
                    <a:bodyPr/>
                    <a:lstStyle/>
                    <a:p>
                      <a:pPr marL="342900" indent="-342900">
                        <a:buAutoNum type="alphaLcParenR"/>
                      </a:pPr>
                      <a:r>
                        <a:rPr lang="en-CA" dirty="0"/>
                        <a:t>Summarize results</a:t>
                      </a:r>
                    </a:p>
                    <a:p>
                      <a:pPr marL="342900" indent="-342900">
                        <a:buAutoNum type="alphaLcParenR"/>
                      </a:pPr>
                      <a:r>
                        <a:rPr lang="en-CA" dirty="0"/>
                        <a:t>Supporting previous findings</a:t>
                      </a:r>
                    </a:p>
                    <a:p>
                      <a:pPr marL="342900" indent="-342900">
                        <a:buAutoNum type="alphaLcParenR"/>
                      </a:pPr>
                      <a:r>
                        <a:rPr lang="en-CA" dirty="0"/>
                        <a:t>Contradicting previous findings</a:t>
                      </a:r>
                    </a:p>
                    <a:p>
                      <a:pPr marL="342900" indent="-342900">
                        <a:buAutoNum type="alphaLcParenR"/>
                      </a:pPr>
                      <a:r>
                        <a:rPr lang="en-CA" dirty="0"/>
                        <a:t>Indicating unexpected outcomes</a:t>
                      </a:r>
                    </a:p>
                    <a:p>
                      <a:pPr marL="342900" indent="-342900">
                        <a:buAutoNum type="alphaLcParenR"/>
                      </a:pPr>
                      <a:r>
                        <a:rPr lang="en-CA" dirty="0"/>
                        <a:t>Offering an explanation for the findings</a:t>
                      </a:r>
                    </a:p>
                  </a:txBody>
                  <a:tcPr/>
                </a:tc>
                <a:tc>
                  <a:txBody>
                    <a:bodyPr/>
                    <a:lstStyle/>
                    <a:p>
                      <a:pPr marL="342900" indent="-342900">
                        <a:buAutoNum type="alphaLcParenR"/>
                      </a:pPr>
                      <a:r>
                        <a:rPr lang="en-CA" dirty="0"/>
                        <a:t>The results of the study show/indicate that…</a:t>
                      </a:r>
                    </a:p>
                    <a:p>
                      <a:pPr marL="342900" indent="-342900">
                        <a:buAutoNum type="alphaLcParenR"/>
                      </a:pPr>
                      <a:r>
                        <a:rPr lang="en-CA" dirty="0"/>
                        <a:t>This finding is consistent with Smith (2000) who…</a:t>
                      </a:r>
                    </a:p>
                    <a:p>
                      <a:pPr marL="342900" indent="-342900">
                        <a:buAutoNum type="alphaLcParenR"/>
                      </a:pPr>
                      <a:r>
                        <a:rPr lang="en-CA" dirty="0"/>
                        <a:t>The outcome was contrary to that found in Smith (2000) where…</a:t>
                      </a:r>
                    </a:p>
                    <a:p>
                      <a:pPr marL="342900" indent="-342900">
                        <a:buAutoNum type="alphaLcParenR"/>
                      </a:pPr>
                      <a:r>
                        <a:rPr lang="en-CA" dirty="0"/>
                        <a:t>One unanticipated finding was…</a:t>
                      </a:r>
                    </a:p>
                    <a:p>
                      <a:pPr marL="342900" indent="-342900">
                        <a:buAutoNum type="alphaLcParenR"/>
                      </a:pPr>
                      <a:r>
                        <a:rPr lang="en-CA" dirty="0"/>
                        <a:t>This discrepancy is possibly due to …</a:t>
                      </a:r>
                    </a:p>
                  </a:txBody>
                  <a:tcPr/>
                </a:tc>
                <a:extLst>
                  <a:ext uri="{0D108BD9-81ED-4DB2-BD59-A6C34878D82A}">
                    <a16:rowId xmlns:a16="http://schemas.microsoft.com/office/drawing/2014/main" val="3171607485"/>
                  </a:ext>
                </a:extLst>
              </a:tr>
            </a:tbl>
          </a:graphicData>
        </a:graphic>
      </p:graphicFrame>
    </p:spTree>
    <p:extLst>
      <p:ext uri="{BB962C8B-B14F-4D97-AF65-F5344CB8AC3E}">
        <p14:creationId xmlns:p14="http://schemas.microsoft.com/office/powerpoint/2010/main" val="304064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5C85-E420-5A64-7B0B-12366EA8C72A}"/>
              </a:ext>
            </a:extLst>
          </p:cNvPr>
          <p:cNvSpPr>
            <a:spLocks noGrp="1"/>
          </p:cNvSpPr>
          <p:nvPr>
            <p:ph type="title"/>
          </p:nvPr>
        </p:nvSpPr>
        <p:spPr/>
        <p:txBody>
          <a:bodyPr/>
          <a:lstStyle/>
          <a:p>
            <a:r>
              <a:rPr lang="en-CA" dirty="0"/>
              <a:t>Common moves</a:t>
            </a:r>
          </a:p>
        </p:txBody>
      </p:sp>
      <p:sp>
        <p:nvSpPr>
          <p:cNvPr id="3" name="Content Placeholder 2">
            <a:extLst>
              <a:ext uri="{FF2B5EF4-FFF2-40B4-BE49-F238E27FC236}">
                <a16:creationId xmlns:a16="http://schemas.microsoft.com/office/drawing/2014/main" id="{B23EBD7C-A700-249B-B8EF-02072006846C}"/>
              </a:ext>
            </a:extLst>
          </p:cNvPr>
          <p:cNvSpPr>
            <a:spLocks noGrp="1"/>
          </p:cNvSpPr>
          <p:nvPr>
            <p:ph idx="1"/>
          </p:nvPr>
        </p:nvSpPr>
        <p:spPr/>
        <p:txBody>
          <a:bodyPr/>
          <a:lstStyle/>
          <a:p>
            <a:endParaRPr lang="en-CA" dirty="0"/>
          </a:p>
        </p:txBody>
      </p:sp>
      <p:graphicFrame>
        <p:nvGraphicFramePr>
          <p:cNvPr id="6" name="Table 6">
            <a:extLst>
              <a:ext uri="{FF2B5EF4-FFF2-40B4-BE49-F238E27FC236}">
                <a16:creationId xmlns:a16="http://schemas.microsoft.com/office/drawing/2014/main" id="{55EAA5DF-8A1B-0EFD-8EAB-F18774E0FD5B}"/>
              </a:ext>
            </a:extLst>
          </p:cNvPr>
          <p:cNvGraphicFramePr>
            <a:graphicFrameLocks noGrp="1"/>
          </p:cNvGraphicFramePr>
          <p:nvPr/>
        </p:nvGraphicFramePr>
        <p:xfrm>
          <a:off x="1449753" y="2556932"/>
          <a:ext cx="9292492" cy="3052336"/>
        </p:xfrm>
        <a:graphic>
          <a:graphicData uri="http://schemas.openxmlformats.org/drawingml/2006/table">
            <a:tbl>
              <a:tblPr firstRow="1" bandRow="1">
                <a:tableStyleId>{5C22544A-7EE6-4342-B048-85BDC9FD1C3A}</a:tableStyleId>
              </a:tblPr>
              <a:tblGrid>
                <a:gridCol w="1016752">
                  <a:extLst>
                    <a:ext uri="{9D8B030D-6E8A-4147-A177-3AD203B41FA5}">
                      <a16:colId xmlns:a16="http://schemas.microsoft.com/office/drawing/2014/main" val="4247855502"/>
                    </a:ext>
                  </a:extLst>
                </a:gridCol>
                <a:gridCol w="8275740">
                  <a:extLst>
                    <a:ext uri="{9D8B030D-6E8A-4147-A177-3AD203B41FA5}">
                      <a16:colId xmlns:a16="http://schemas.microsoft.com/office/drawing/2014/main" val="3976603631"/>
                    </a:ext>
                  </a:extLst>
                </a:gridCol>
              </a:tblGrid>
              <a:tr h="537402">
                <a:tc>
                  <a:txBody>
                    <a:bodyPr/>
                    <a:lstStyle/>
                    <a:p>
                      <a:r>
                        <a:rPr lang="en-CA" dirty="0"/>
                        <a:t>Move</a:t>
                      </a:r>
                    </a:p>
                  </a:txBody>
                  <a:tcPr/>
                </a:tc>
                <a:tc>
                  <a:txBody>
                    <a:bodyPr/>
                    <a:lstStyle/>
                    <a:p>
                      <a:r>
                        <a:rPr lang="en-CA" dirty="0"/>
                        <a:t>Details</a:t>
                      </a:r>
                    </a:p>
                  </a:txBody>
                  <a:tcPr/>
                </a:tc>
                <a:extLst>
                  <a:ext uri="{0D108BD9-81ED-4DB2-BD59-A6C34878D82A}">
                    <a16:rowId xmlns:a16="http://schemas.microsoft.com/office/drawing/2014/main" val="3879248994"/>
                  </a:ext>
                </a:extLst>
              </a:tr>
              <a:tr h="537402">
                <a:tc>
                  <a:txBody>
                    <a:bodyPr/>
                    <a:lstStyle/>
                    <a:p>
                      <a:r>
                        <a:rPr lang="en-CA" sz="3200" dirty="0"/>
                        <a:t>1</a:t>
                      </a:r>
                    </a:p>
                  </a:txBody>
                  <a:tcPr/>
                </a:tc>
                <a:tc>
                  <a:txBody>
                    <a:bodyPr/>
                    <a:lstStyle/>
                    <a:p>
                      <a:r>
                        <a:rPr lang="en-CA" sz="3200" dirty="0"/>
                        <a:t>Providing background information </a:t>
                      </a:r>
                    </a:p>
                  </a:txBody>
                  <a:tcPr/>
                </a:tc>
                <a:extLst>
                  <a:ext uri="{0D108BD9-81ED-4DB2-BD59-A6C34878D82A}">
                    <a16:rowId xmlns:a16="http://schemas.microsoft.com/office/drawing/2014/main" val="3483437629"/>
                  </a:ext>
                </a:extLst>
              </a:tr>
              <a:tr h="657504">
                <a:tc>
                  <a:txBody>
                    <a:bodyPr/>
                    <a:lstStyle/>
                    <a:p>
                      <a:r>
                        <a:rPr lang="en-CA" sz="3200" dirty="0"/>
                        <a:t>2</a:t>
                      </a:r>
                    </a:p>
                  </a:txBody>
                  <a:tcPr/>
                </a:tc>
                <a:tc>
                  <a:txBody>
                    <a:bodyPr/>
                    <a:lstStyle/>
                    <a:p>
                      <a:r>
                        <a:rPr lang="en-CA" sz="3200" dirty="0"/>
                        <a:t>Restating, comparing, and explaining results</a:t>
                      </a:r>
                    </a:p>
                  </a:txBody>
                  <a:tcPr/>
                </a:tc>
                <a:extLst>
                  <a:ext uri="{0D108BD9-81ED-4DB2-BD59-A6C34878D82A}">
                    <a16:rowId xmlns:a16="http://schemas.microsoft.com/office/drawing/2014/main" val="2232045262"/>
                  </a:ext>
                </a:extLst>
              </a:tr>
              <a:tr h="699190">
                <a:tc>
                  <a:txBody>
                    <a:bodyPr/>
                    <a:lstStyle/>
                    <a:p>
                      <a:r>
                        <a:rPr lang="en-CA" sz="3200" dirty="0"/>
                        <a:t>3</a:t>
                      </a:r>
                    </a:p>
                  </a:txBody>
                  <a:tcPr/>
                </a:tc>
                <a:tc>
                  <a:txBody>
                    <a:bodyPr/>
                    <a:lstStyle/>
                    <a:p>
                      <a:r>
                        <a:rPr lang="en-CA" sz="3200" dirty="0"/>
                        <a:t>Advising cautious interpretation (limitations)</a:t>
                      </a:r>
                    </a:p>
                  </a:txBody>
                  <a:tcPr/>
                </a:tc>
                <a:extLst>
                  <a:ext uri="{0D108BD9-81ED-4DB2-BD59-A6C34878D82A}">
                    <a16:rowId xmlns:a16="http://schemas.microsoft.com/office/drawing/2014/main" val="4003588307"/>
                  </a:ext>
                </a:extLst>
              </a:tr>
              <a:tr h="537402">
                <a:tc>
                  <a:txBody>
                    <a:bodyPr/>
                    <a:lstStyle/>
                    <a:p>
                      <a:r>
                        <a:rPr lang="en-CA" sz="3200" dirty="0"/>
                        <a:t>4</a:t>
                      </a:r>
                    </a:p>
                  </a:txBody>
                  <a:tcPr/>
                </a:tc>
                <a:tc>
                  <a:txBody>
                    <a:bodyPr/>
                    <a:lstStyle/>
                    <a:p>
                      <a:r>
                        <a:rPr lang="en-CA" sz="3200" dirty="0"/>
                        <a:t>Suggesting general hypotheses</a:t>
                      </a:r>
                    </a:p>
                  </a:txBody>
                  <a:tcPr/>
                </a:tc>
                <a:extLst>
                  <a:ext uri="{0D108BD9-81ED-4DB2-BD59-A6C34878D82A}">
                    <a16:rowId xmlns:a16="http://schemas.microsoft.com/office/drawing/2014/main" val="3649273196"/>
                  </a:ext>
                </a:extLst>
              </a:tr>
            </a:tbl>
          </a:graphicData>
        </a:graphic>
      </p:graphicFrame>
    </p:spTree>
    <p:extLst>
      <p:ext uri="{BB962C8B-B14F-4D97-AF65-F5344CB8AC3E}">
        <p14:creationId xmlns:p14="http://schemas.microsoft.com/office/powerpoint/2010/main" val="339686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4323-A684-30C3-4E05-757E75432FFD}"/>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879FE53B-5062-53FC-660B-5AB22E6FA8FE}"/>
              </a:ext>
            </a:extLst>
          </p:cNvPr>
          <p:cNvSpPr>
            <a:spLocks noGrp="1"/>
          </p:cNvSpPr>
          <p:nvPr>
            <p:ph idx="1"/>
          </p:nvPr>
        </p:nvSpPr>
        <p:spPr/>
        <p:txBody>
          <a:bodyPr/>
          <a:lstStyle/>
          <a:p>
            <a:r>
              <a:rPr lang="en-CA" dirty="0"/>
              <a:t>Conclusions are usually not necessary if you already have a separate discussion section</a:t>
            </a:r>
          </a:p>
          <a:p>
            <a:r>
              <a:rPr lang="en-CA" dirty="0"/>
              <a:t>In the conclusions section, it would be good to include a summary at the start to 1) restate the aims and importance of the study and 2) Summarize the findings</a:t>
            </a:r>
          </a:p>
          <a:p>
            <a:r>
              <a:rPr lang="en-CA" dirty="0"/>
              <a:t>The rest of the conclusions section would follow the remaining moves of the Discussion section</a:t>
            </a:r>
          </a:p>
          <a:p>
            <a:endParaRPr lang="en-CA" dirty="0"/>
          </a:p>
        </p:txBody>
      </p:sp>
    </p:spTree>
    <p:extLst>
      <p:ext uri="{BB962C8B-B14F-4D97-AF65-F5344CB8AC3E}">
        <p14:creationId xmlns:p14="http://schemas.microsoft.com/office/powerpoint/2010/main" val="200656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88AF-8B86-212C-DF7B-AC593948F15B}"/>
              </a:ext>
            </a:extLst>
          </p:cNvPr>
          <p:cNvSpPr>
            <a:spLocks noGrp="1"/>
          </p:cNvSpPr>
          <p:nvPr>
            <p:ph type="title"/>
          </p:nvPr>
        </p:nvSpPr>
        <p:spPr/>
        <p:txBody>
          <a:bodyPr/>
          <a:lstStyle/>
          <a:p>
            <a:r>
              <a:rPr lang="en-CA" dirty="0"/>
              <a:t>Moves for Discussion/Conclusion</a:t>
            </a:r>
          </a:p>
        </p:txBody>
      </p:sp>
      <p:graphicFrame>
        <p:nvGraphicFramePr>
          <p:cNvPr id="4" name="Table 4">
            <a:extLst>
              <a:ext uri="{FF2B5EF4-FFF2-40B4-BE49-F238E27FC236}">
                <a16:creationId xmlns:a16="http://schemas.microsoft.com/office/drawing/2014/main" id="{339548A7-FD18-EF4A-1CBF-CDEE60FC3B8D}"/>
              </a:ext>
            </a:extLst>
          </p:cNvPr>
          <p:cNvGraphicFramePr>
            <a:graphicFrameLocks noGrp="1"/>
          </p:cNvGraphicFramePr>
          <p:nvPr>
            <p:ph idx="1"/>
            <p:extLst>
              <p:ext uri="{D42A27DB-BD31-4B8C-83A1-F6EECF244321}">
                <p14:modId xmlns:p14="http://schemas.microsoft.com/office/powerpoint/2010/main" val="2788299309"/>
              </p:ext>
            </p:extLst>
          </p:nvPr>
        </p:nvGraphicFramePr>
        <p:xfrm>
          <a:off x="1295401" y="2473057"/>
          <a:ext cx="9601197" cy="3845560"/>
        </p:xfrm>
        <a:graphic>
          <a:graphicData uri="http://schemas.openxmlformats.org/drawingml/2006/table">
            <a:tbl>
              <a:tblPr firstRow="1" bandRow="1">
                <a:tableStyleId>{5C22544A-7EE6-4342-B048-85BDC9FD1C3A}</a:tableStyleId>
              </a:tblPr>
              <a:tblGrid>
                <a:gridCol w="1982372">
                  <a:extLst>
                    <a:ext uri="{9D8B030D-6E8A-4147-A177-3AD203B41FA5}">
                      <a16:colId xmlns:a16="http://schemas.microsoft.com/office/drawing/2014/main" val="3157796836"/>
                    </a:ext>
                  </a:extLst>
                </a:gridCol>
                <a:gridCol w="2700997">
                  <a:extLst>
                    <a:ext uri="{9D8B030D-6E8A-4147-A177-3AD203B41FA5}">
                      <a16:colId xmlns:a16="http://schemas.microsoft.com/office/drawing/2014/main" val="4092857985"/>
                    </a:ext>
                  </a:extLst>
                </a:gridCol>
                <a:gridCol w="4917828">
                  <a:extLst>
                    <a:ext uri="{9D8B030D-6E8A-4147-A177-3AD203B41FA5}">
                      <a16:colId xmlns:a16="http://schemas.microsoft.com/office/drawing/2014/main" val="1587898446"/>
                    </a:ext>
                  </a:extLst>
                </a:gridCol>
              </a:tblGrid>
              <a:tr h="370840">
                <a:tc>
                  <a:txBody>
                    <a:bodyPr/>
                    <a:lstStyle/>
                    <a:p>
                      <a:r>
                        <a:rPr lang="en-CA" dirty="0"/>
                        <a:t>Move</a:t>
                      </a:r>
                    </a:p>
                  </a:txBody>
                  <a:tcPr/>
                </a:tc>
                <a:tc>
                  <a:txBody>
                    <a:bodyPr/>
                    <a:lstStyle/>
                    <a:p>
                      <a:r>
                        <a:rPr lang="en-CA" dirty="0"/>
                        <a:t>Details</a:t>
                      </a:r>
                    </a:p>
                  </a:txBody>
                  <a:tcPr/>
                </a:tc>
                <a:tc>
                  <a:txBody>
                    <a:bodyPr/>
                    <a:lstStyle/>
                    <a:p>
                      <a:r>
                        <a:rPr lang="en-CA" dirty="0"/>
                        <a:t>Example</a:t>
                      </a:r>
                    </a:p>
                  </a:txBody>
                  <a:tcPr/>
                </a:tc>
                <a:extLst>
                  <a:ext uri="{0D108BD9-81ED-4DB2-BD59-A6C34878D82A}">
                    <a16:rowId xmlns:a16="http://schemas.microsoft.com/office/drawing/2014/main" val="341820012"/>
                  </a:ext>
                </a:extLst>
              </a:tr>
              <a:tr h="370840">
                <a:tc>
                  <a:txBody>
                    <a:bodyPr/>
                    <a:lstStyle/>
                    <a:p>
                      <a:r>
                        <a:rPr lang="en-CA" dirty="0"/>
                        <a:t>3. Advising cautious interpretations</a:t>
                      </a:r>
                    </a:p>
                  </a:txBody>
                  <a:tcPr/>
                </a:tc>
                <a:tc>
                  <a:txBody>
                    <a:bodyPr/>
                    <a:lstStyle/>
                    <a:p>
                      <a:pPr marL="0" indent="0">
                        <a:buNone/>
                      </a:pPr>
                      <a:r>
                        <a:rPr lang="en-CA" dirty="0"/>
                        <a:t>Limitations for the research</a:t>
                      </a:r>
                    </a:p>
                    <a:p>
                      <a:pPr marL="0" indent="0">
                        <a:buNone/>
                      </a:pPr>
                      <a:r>
                        <a:rPr lang="en-CA" dirty="0"/>
                        <a:t>Forming a gap in your own study allows you to transition to the next move</a:t>
                      </a:r>
                    </a:p>
                  </a:txBody>
                  <a:tcPr/>
                </a:tc>
                <a:tc>
                  <a:txBody>
                    <a:bodyPr/>
                    <a:lstStyle/>
                    <a:p>
                      <a:pPr marL="342900" indent="-342900">
                        <a:buAutoNum type="alphaLcParenR"/>
                      </a:pPr>
                      <a:r>
                        <a:rPr lang="en-CA" dirty="0"/>
                        <a:t>Although…, these results should be interpreted with caution</a:t>
                      </a:r>
                    </a:p>
                    <a:p>
                      <a:pPr marL="342900" indent="-342900">
                        <a:buAutoNum type="alphaLcParenR"/>
                      </a:pPr>
                      <a:r>
                        <a:rPr lang="en-CA" dirty="0"/>
                        <a:t>Another source of uncertainty is….</a:t>
                      </a:r>
                    </a:p>
                    <a:p>
                      <a:pPr marL="342900" indent="-342900">
                        <a:buAutoNum type="alphaLcParenR"/>
                      </a:pPr>
                      <a:r>
                        <a:rPr lang="en-CA" dirty="0"/>
                        <a:t>There is a potential bias from…</a:t>
                      </a:r>
                    </a:p>
                    <a:p>
                      <a:pPr marL="342900" indent="-342900">
                        <a:buAutoNum type="alphaLcParenR"/>
                      </a:pPr>
                      <a:r>
                        <a:rPr lang="en-CA" dirty="0"/>
                        <a:t>However, with a small sample size, the findings might not be….</a:t>
                      </a:r>
                    </a:p>
                  </a:txBody>
                  <a:tcPr/>
                </a:tc>
                <a:extLst>
                  <a:ext uri="{0D108BD9-81ED-4DB2-BD59-A6C34878D82A}">
                    <a16:rowId xmlns:a16="http://schemas.microsoft.com/office/drawing/2014/main" val="3315343306"/>
                  </a:ext>
                </a:extLst>
              </a:tr>
              <a:tr h="370840">
                <a:tc>
                  <a:txBody>
                    <a:bodyPr/>
                    <a:lstStyle/>
                    <a:p>
                      <a:r>
                        <a:rPr lang="en-CA" dirty="0"/>
                        <a:t>4. Suggesting general hypotheses</a:t>
                      </a:r>
                    </a:p>
                  </a:txBody>
                  <a:tcPr/>
                </a:tc>
                <a:tc>
                  <a:txBody>
                    <a:bodyPr/>
                    <a:lstStyle/>
                    <a:p>
                      <a:pPr marL="0" indent="0">
                        <a:buNone/>
                      </a:pPr>
                      <a:r>
                        <a:rPr lang="en-CA" dirty="0"/>
                        <a:t>What do all your results together mean?</a:t>
                      </a:r>
                    </a:p>
                    <a:p>
                      <a:pPr marL="0" indent="0">
                        <a:buNone/>
                      </a:pPr>
                      <a:r>
                        <a:rPr lang="en-CA" dirty="0"/>
                        <a:t>Why is it important? (Practical applications)</a:t>
                      </a:r>
                    </a:p>
                    <a:p>
                      <a:pPr marL="0" indent="0">
                        <a:buNone/>
                      </a:pPr>
                      <a:r>
                        <a:rPr lang="en-CA" dirty="0"/>
                        <a:t>Optional: Suggesting future research</a:t>
                      </a:r>
                    </a:p>
                  </a:txBody>
                  <a:tcPr/>
                </a:tc>
                <a:tc>
                  <a:txBody>
                    <a:bodyPr/>
                    <a:lstStyle/>
                    <a:p>
                      <a:pPr marL="342900" indent="-342900">
                        <a:buAutoNum type="alphaLcParenR"/>
                      </a:pPr>
                      <a:r>
                        <a:rPr lang="en-CA" dirty="0"/>
                        <a:t>These findings suggest that…</a:t>
                      </a:r>
                    </a:p>
                    <a:p>
                      <a:pPr marL="342900" indent="-342900">
                        <a:buAutoNum type="alphaLcParenR"/>
                      </a:pPr>
                      <a:r>
                        <a:rPr lang="en-CA" dirty="0"/>
                        <a:t>In general, therefore, it seems that…</a:t>
                      </a:r>
                    </a:p>
                    <a:p>
                      <a:pPr marL="342900" indent="-342900">
                        <a:buAutoNum type="alphaLcParenR"/>
                      </a:pPr>
                      <a:r>
                        <a:rPr lang="en-CA" dirty="0"/>
                        <a:t>These findings may help us understand…</a:t>
                      </a:r>
                    </a:p>
                    <a:p>
                      <a:pPr marL="342900" indent="-342900">
                        <a:buAutoNum type="alphaLcParenR"/>
                      </a:pPr>
                      <a:r>
                        <a:rPr lang="en-CA" dirty="0"/>
                        <a:t>A further study with focus on X may be recommended.</a:t>
                      </a:r>
                    </a:p>
                    <a:p>
                      <a:pPr marL="342900" indent="-342900">
                        <a:buAutoNum type="alphaLcParenR"/>
                      </a:pPr>
                      <a:r>
                        <a:rPr lang="en-CA" dirty="0"/>
                        <a:t>There is room in future studies to examine…</a:t>
                      </a:r>
                    </a:p>
                  </a:txBody>
                  <a:tcPr/>
                </a:tc>
                <a:extLst>
                  <a:ext uri="{0D108BD9-81ED-4DB2-BD59-A6C34878D82A}">
                    <a16:rowId xmlns:a16="http://schemas.microsoft.com/office/drawing/2014/main" val="3171607485"/>
                  </a:ext>
                </a:extLst>
              </a:tr>
            </a:tbl>
          </a:graphicData>
        </a:graphic>
      </p:graphicFrame>
    </p:spTree>
    <p:extLst>
      <p:ext uri="{BB962C8B-B14F-4D97-AF65-F5344CB8AC3E}">
        <p14:creationId xmlns:p14="http://schemas.microsoft.com/office/powerpoint/2010/main" val="129210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586F-62AC-D713-539C-8A16DCE94253}"/>
              </a:ext>
            </a:extLst>
          </p:cNvPr>
          <p:cNvSpPr>
            <a:spLocks noGrp="1"/>
          </p:cNvSpPr>
          <p:nvPr>
            <p:ph type="title"/>
          </p:nvPr>
        </p:nvSpPr>
        <p:spPr/>
        <p:txBody>
          <a:bodyPr/>
          <a:lstStyle/>
          <a:p>
            <a:r>
              <a:rPr lang="en-CA" dirty="0"/>
              <a:t>Examples - Limitations</a:t>
            </a:r>
          </a:p>
        </p:txBody>
      </p:sp>
      <p:graphicFrame>
        <p:nvGraphicFramePr>
          <p:cNvPr id="4" name="Content Placeholder 3">
            <a:extLst>
              <a:ext uri="{FF2B5EF4-FFF2-40B4-BE49-F238E27FC236}">
                <a16:creationId xmlns:a16="http://schemas.microsoft.com/office/drawing/2014/main" id="{EAEAF644-0687-2C99-17B0-36A813650609}"/>
              </a:ext>
            </a:extLst>
          </p:cNvPr>
          <p:cNvGraphicFramePr>
            <a:graphicFrameLocks noGrp="1"/>
          </p:cNvGraphicFramePr>
          <p:nvPr>
            <p:ph idx="1"/>
            <p:extLst>
              <p:ext uri="{D42A27DB-BD31-4B8C-83A1-F6EECF244321}">
                <p14:modId xmlns:p14="http://schemas.microsoft.com/office/powerpoint/2010/main" val="112542382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531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586F-62AC-D713-539C-8A16DCE94253}"/>
              </a:ext>
            </a:extLst>
          </p:cNvPr>
          <p:cNvSpPr>
            <a:spLocks noGrp="1"/>
          </p:cNvSpPr>
          <p:nvPr>
            <p:ph type="title"/>
          </p:nvPr>
        </p:nvSpPr>
        <p:spPr/>
        <p:txBody>
          <a:bodyPr/>
          <a:lstStyle/>
          <a:p>
            <a:r>
              <a:rPr lang="en-CA" dirty="0"/>
              <a:t>Examples - Limitations</a:t>
            </a:r>
          </a:p>
        </p:txBody>
      </p:sp>
      <p:graphicFrame>
        <p:nvGraphicFramePr>
          <p:cNvPr id="4" name="Content Placeholder 3">
            <a:extLst>
              <a:ext uri="{FF2B5EF4-FFF2-40B4-BE49-F238E27FC236}">
                <a16:creationId xmlns:a16="http://schemas.microsoft.com/office/drawing/2014/main" id="{EAEAF644-0687-2C99-17B0-36A813650609}"/>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CA7857BC-311B-37E0-2C9B-B7C90413FEE4}"/>
              </a:ext>
            </a:extLst>
          </p:cNvPr>
          <p:cNvSpPr/>
          <p:nvPr/>
        </p:nvSpPr>
        <p:spPr>
          <a:xfrm>
            <a:off x="1505243" y="2827606"/>
            <a:ext cx="9031459" cy="1899138"/>
          </a:xfrm>
          <a:prstGeom prst="rect">
            <a:avLst/>
          </a:prstGeom>
          <a:noFill/>
          <a:ln w="3810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Arrow Connector 6">
            <a:extLst>
              <a:ext uri="{FF2B5EF4-FFF2-40B4-BE49-F238E27FC236}">
                <a16:creationId xmlns:a16="http://schemas.microsoft.com/office/drawing/2014/main" id="{1F5E06AB-CB96-9CEE-BF5E-CFD190E817C8}"/>
              </a:ext>
            </a:extLst>
          </p:cNvPr>
          <p:cNvCxnSpPr>
            <a:cxnSpLocks/>
          </p:cNvCxnSpPr>
          <p:nvPr/>
        </p:nvCxnSpPr>
        <p:spPr>
          <a:xfrm flipV="1">
            <a:off x="9087729" y="1674055"/>
            <a:ext cx="773723" cy="1125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80952E95-8C78-F879-0A02-43B6DAB7809A}"/>
              </a:ext>
            </a:extLst>
          </p:cNvPr>
          <p:cNvSpPr txBox="1"/>
          <p:nvPr/>
        </p:nvSpPr>
        <p:spPr>
          <a:xfrm>
            <a:off x="8890781" y="1264733"/>
            <a:ext cx="2634888" cy="369332"/>
          </a:xfrm>
          <a:prstGeom prst="rect">
            <a:avLst/>
          </a:prstGeom>
          <a:noFill/>
        </p:spPr>
        <p:txBody>
          <a:bodyPr wrap="none" rtlCol="0">
            <a:spAutoFit/>
          </a:bodyPr>
          <a:lstStyle/>
          <a:p>
            <a:r>
              <a:rPr lang="en-CA" dirty="0"/>
              <a:t>Possible Experimenter Bias</a:t>
            </a:r>
          </a:p>
        </p:txBody>
      </p:sp>
      <p:sp>
        <p:nvSpPr>
          <p:cNvPr id="8" name="Rectangle 7">
            <a:extLst>
              <a:ext uri="{FF2B5EF4-FFF2-40B4-BE49-F238E27FC236}">
                <a16:creationId xmlns:a16="http://schemas.microsoft.com/office/drawing/2014/main" id="{06A19BF2-8DE3-3440-9301-1037F1C09CF0}"/>
              </a:ext>
            </a:extLst>
          </p:cNvPr>
          <p:cNvSpPr/>
          <p:nvPr/>
        </p:nvSpPr>
        <p:spPr>
          <a:xfrm>
            <a:off x="1505243" y="4726744"/>
            <a:ext cx="9031459" cy="86652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42E9FFE5-6D24-8DE1-0FF4-01B6F4F8835E}"/>
              </a:ext>
            </a:extLst>
          </p:cNvPr>
          <p:cNvCxnSpPr/>
          <p:nvPr/>
        </p:nvCxnSpPr>
        <p:spPr>
          <a:xfrm flipH="1">
            <a:off x="935506" y="5183945"/>
            <a:ext cx="569737" cy="720058"/>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840C9B35-B2F9-8BF3-8A3B-720B8B7F409E}"/>
              </a:ext>
            </a:extLst>
          </p:cNvPr>
          <p:cNvSpPr txBox="1"/>
          <p:nvPr/>
        </p:nvSpPr>
        <p:spPr>
          <a:xfrm>
            <a:off x="717452" y="5904003"/>
            <a:ext cx="7471854" cy="369332"/>
          </a:xfrm>
          <a:prstGeom prst="rect">
            <a:avLst/>
          </a:prstGeom>
          <a:noFill/>
        </p:spPr>
        <p:txBody>
          <a:bodyPr wrap="none" rtlCol="0">
            <a:spAutoFit/>
          </a:bodyPr>
          <a:lstStyle/>
          <a:p>
            <a:r>
              <a:rPr lang="en-CA" dirty="0"/>
              <a:t>How they tried to correct it as much as possible (optional but best for publication)</a:t>
            </a:r>
          </a:p>
        </p:txBody>
      </p:sp>
    </p:spTree>
    <p:extLst>
      <p:ext uri="{BB962C8B-B14F-4D97-AF65-F5344CB8AC3E}">
        <p14:creationId xmlns:p14="http://schemas.microsoft.com/office/powerpoint/2010/main" val="31867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586F-62AC-D713-539C-8A16DCE94253}"/>
              </a:ext>
            </a:extLst>
          </p:cNvPr>
          <p:cNvSpPr>
            <a:spLocks noGrp="1"/>
          </p:cNvSpPr>
          <p:nvPr>
            <p:ph type="title"/>
          </p:nvPr>
        </p:nvSpPr>
        <p:spPr/>
        <p:txBody>
          <a:bodyPr/>
          <a:lstStyle/>
          <a:p>
            <a:r>
              <a:rPr lang="en-CA" dirty="0"/>
              <a:t>Examples - Limitations</a:t>
            </a:r>
          </a:p>
        </p:txBody>
      </p:sp>
      <p:graphicFrame>
        <p:nvGraphicFramePr>
          <p:cNvPr id="4" name="Content Placeholder 3">
            <a:extLst>
              <a:ext uri="{FF2B5EF4-FFF2-40B4-BE49-F238E27FC236}">
                <a16:creationId xmlns:a16="http://schemas.microsoft.com/office/drawing/2014/main" id="{EAEAF644-0687-2C99-17B0-36A813650609}"/>
              </a:ext>
            </a:extLst>
          </p:cNvPr>
          <p:cNvGraphicFramePr>
            <a:graphicFrameLocks noGrp="1"/>
          </p:cNvGraphicFramePr>
          <p:nvPr>
            <p:ph idx="1"/>
            <p:extLst>
              <p:ext uri="{D42A27DB-BD31-4B8C-83A1-F6EECF244321}">
                <p14:modId xmlns:p14="http://schemas.microsoft.com/office/powerpoint/2010/main" val="299082737"/>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755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4213-AD2B-0AF8-7823-219486FFEB05}"/>
              </a:ext>
            </a:extLst>
          </p:cNvPr>
          <p:cNvSpPr>
            <a:spLocks noGrp="1"/>
          </p:cNvSpPr>
          <p:nvPr>
            <p:ph type="title"/>
          </p:nvPr>
        </p:nvSpPr>
        <p:spPr/>
        <p:txBody>
          <a:bodyPr>
            <a:normAutofit/>
          </a:bodyPr>
          <a:lstStyle/>
          <a:p>
            <a:r>
              <a:rPr lang="en-CA" dirty="0"/>
              <a:t>Examples – General Hypotheses</a:t>
            </a:r>
          </a:p>
        </p:txBody>
      </p:sp>
      <p:graphicFrame>
        <p:nvGraphicFramePr>
          <p:cNvPr id="4" name="Content Placeholder 3">
            <a:extLst>
              <a:ext uri="{FF2B5EF4-FFF2-40B4-BE49-F238E27FC236}">
                <a16:creationId xmlns:a16="http://schemas.microsoft.com/office/drawing/2014/main" id="{C3293B03-01C8-3DD0-7708-2183E3D04FC3}"/>
              </a:ext>
            </a:extLst>
          </p:cNvPr>
          <p:cNvGraphicFramePr>
            <a:graphicFrameLocks noGrp="1"/>
          </p:cNvGraphicFramePr>
          <p:nvPr>
            <p:ph idx="1"/>
            <p:extLst>
              <p:ext uri="{D42A27DB-BD31-4B8C-83A1-F6EECF244321}">
                <p14:modId xmlns:p14="http://schemas.microsoft.com/office/powerpoint/2010/main" val="355507781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18982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74</TotalTime>
  <Words>1045</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Discussion / Conclusion</vt:lpstr>
      <vt:lpstr>Last Class: Moves for Analysis</vt:lpstr>
      <vt:lpstr>Common moves</vt:lpstr>
      <vt:lpstr>Conclusions</vt:lpstr>
      <vt:lpstr>Moves for Discussion/Conclusion</vt:lpstr>
      <vt:lpstr>Examples - Limitations</vt:lpstr>
      <vt:lpstr>Examples - Limitations</vt:lpstr>
      <vt:lpstr>Examples - Limitations</vt:lpstr>
      <vt:lpstr>Examples – General Hypotheses</vt:lpstr>
      <vt:lpstr>Examples – Practical Applications</vt:lpstr>
      <vt:lpstr>Example –  Results + Practical applications</vt:lpstr>
      <vt:lpstr>Example –  Results + Practical applications</vt:lpstr>
      <vt:lpstr>Examples – Future suggestions</vt:lpstr>
      <vt:lpstr>Group work</vt:lpstr>
      <vt:lpstr>Last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 Conclusion</dc:title>
  <dc:creator>Vicki Xu</dc:creator>
  <cp:lastModifiedBy>Vicki Xu</cp:lastModifiedBy>
  <cp:revision>3</cp:revision>
  <dcterms:created xsi:type="dcterms:W3CDTF">2022-11-13T03:26:03Z</dcterms:created>
  <dcterms:modified xsi:type="dcterms:W3CDTF">2022-11-15T09:20:21Z</dcterms:modified>
</cp:coreProperties>
</file>