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74" r:id="rId4"/>
    <p:sldId id="275" r:id="rId5"/>
    <p:sldId id="276" r:id="rId6"/>
    <p:sldId id="277" r:id="rId7"/>
    <p:sldId id="278" r:id="rId8"/>
    <p:sldId id="271" r:id="rId9"/>
    <p:sldId id="260" r:id="rId10"/>
    <p:sldId id="257" r:id="rId11"/>
    <p:sldId id="261" r:id="rId12"/>
    <p:sldId id="258" r:id="rId13"/>
    <p:sldId id="263" r:id="rId14"/>
    <p:sldId id="265" r:id="rId15"/>
    <p:sldId id="266" r:id="rId16"/>
    <p:sldId id="259" r:id="rId17"/>
    <p:sldId id="262" r:id="rId18"/>
    <p:sldId id="267" r:id="rId19"/>
    <p:sldId id="268" r:id="rId20"/>
    <p:sldId id="272" r:id="rId21"/>
    <p:sldId id="270"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D2C6C0-0B24-4287-80E3-EF17EAE04D40}"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CA"/>
        </a:p>
      </dgm:t>
    </dgm:pt>
    <dgm:pt modelId="{A2166B9D-AD0C-4462-8EEB-B43CBC82562D}">
      <dgm:prSet/>
      <dgm:spPr/>
      <dgm:t>
        <a:bodyPr/>
        <a:lstStyle/>
        <a:p>
          <a:r>
            <a:rPr lang="en-CA" dirty="0"/>
            <a:t>Students frequently overuse direct quotation in taking notes, and as a result they overuse quotations in the final [research] paper. Probably only about 10% of your final manuscript should appear as directly quoted matter. Therefore, you should strive to limit the amount of exact transcribing of source materials while taking notes. Lester, James D. Writing Research Papers. 2nd ed. (1976): 46-47.</a:t>
          </a:r>
        </a:p>
      </dgm:t>
    </dgm:pt>
    <dgm:pt modelId="{95893E1A-2FA9-4F33-B35F-6AD58557B2F9}" type="parTrans" cxnId="{9EDB8088-CF59-4487-9C45-4D017DCEBCF8}">
      <dgm:prSet/>
      <dgm:spPr/>
      <dgm:t>
        <a:bodyPr/>
        <a:lstStyle/>
        <a:p>
          <a:endParaRPr lang="en-CA"/>
        </a:p>
      </dgm:t>
    </dgm:pt>
    <dgm:pt modelId="{6D1BC897-7CF1-47FB-BDDB-1E4B7D3821F2}" type="sibTrans" cxnId="{9EDB8088-CF59-4487-9C45-4D017DCEBCF8}">
      <dgm:prSet/>
      <dgm:spPr/>
      <dgm:t>
        <a:bodyPr/>
        <a:lstStyle/>
        <a:p>
          <a:endParaRPr lang="en-CA"/>
        </a:p>
      </dgm:t>
    </dgm:pt>
    <dgm:pt modelId="{E414908C-0A26-488C-ACF0-6E49DFD389D6}">
      <dgm:prSet/>
      <dgm:spPr/>
      <dgm:t>
        <a:bodyPr/>
        <a:lstStyle/>
        <a:p>
          <a:r>
            <a:rPr lang="en-CA" dirty="0"/>
            <a:t>Students often use too many direct quotations when they take notes, resulting in too many of them in the final research paper. In fact, probably only about 10% of the final copy should consist of directly quoted material. So it is important to limit the amount of source material copied while taking notes. Lester, James D. Writing Research Papers. 2nd ed. (1976): 46-47.</a:t>
          </a:r>
        </a:p>
      </dgm:t>
    </dgm:pt>
    <dgm:pt modelId="{E5CE9E9D-0D4D-4540-A65F-5791B5BECCBA}" type="parTrans" cxnId="{43061347-CA55-42A7-9B40-F2481FAC7561}">
      <dgm:prSet/>
      <dgm:spPr/>
      <dgm:t>
        <a:bodyPr/>
        <a:lstStyle/>
        <a:p>
          <a:endParaRPr lang="en-CA"/>
        </a:p>
      </dgm:t>
    </dgm:pt>
    <dgm:pt modelId="{319E7F3F-1549-4393-B3B0-3BAEDF0E8421}" type="sibTrans" cxnId="{43061347-CA55-42A7-9B40-F2481FAC7561}">
      <dgm:prSet/>
      <dgm:spPr/>
      <dgm:t>
        <a:bodyPr/>
        <a:lstStyle/>
        <a:p>
          <a:endParaRPr lang="en-CA"/>
        </a:p>
      </dgm:t>
    </dgm:pt>
    <dgm:pt modelId="{5DFB25B0-435A-424E-975F-E1C23A517131}" type="pres">
      <dgm:prSet presAssocID="{4DD2C6C0-0B24-4287-80E3-EF17EAE04D40}" presName="linear" presStyleCnt="0">
        <dgm:presLayoutVars>
          <dgm:animLvl val="lvl"/>
          <dgm:resizeHandles val="exact"/>
        </dgm:presLayoutVars>
      </dgm:prSet>
      <dgm:spPr/>
    </dgm:pt>
    <dgm:pt modelId="{202E3A35-6380-47A4-9C9B-2AD080C378CE}" type="pres">
      <dgm:prSet presAssocID="{A2166B9D-AD0C-4462-8EEB-B43CBC82562D}" presName="parentText" presStyleLbl="node1" presStyleIdx="0" presStyleCnt="2">
        <dgm:presLayoutVars>
          <dgm:chMax val="0"/>
          <dgm:bulletEnabled val="1"/>
        </dgm:presLayoutVars>
      </dgm:prSet>
      <dgm:spPr/>
    </dgm:pt>
    <dgm:pt modelId="{74F2528E-C292-45D6-B577-E17F13C50469}" type="pres">
      <dgm:prSet presAssocID="{6D1BC897-7CF1-47FB-BDDB-1E4B7D3821F2}" presName="spacer" presStyleCnt="0"/>
      <dgm:spPr/>
    </dgm:pt>
    <dgm:pt modelId="{51742E4A-A627-4803-B1A8-2FE5E0978C0A}" type="pres">
      <dgm:prSet presAssocID="{E414908C-0A26-488C-ACF0-6E49DFD389D6}" presName="parentText" presStyleLbl="node1" presStyleIdx="1" presStyleCnt="2">
        <dgm:presLayoutVars>
          <dgm:chMax val="0"/>
          <dgm:bulletEnabled val="1"/>
        </dgm:presLayoutVars>
      </dgm:prSet>
      <dgm:spPr/>
    </dgm:pt>
  </dgm:ptLst>
  <dgm:cxnLst>
    <dgm:cxn modelId="{7EF91A5F-2214-4B2F-A451-D859F054D180}" type="presOf" srcId="{E414908C-0A26-488C-ACF0-6E49DFD389D6}" destId="{51742E4A-A627-4803-B1A8-2FE5E0978C0A}" srcOrd="0" destOrd="0" presId="urn:microsoft.com/office/officeart/2005/8/layout/vList2"/>
    <dgm:cxn modelId="{73C5475F-C12A-42FA-9795-326AC0F2DAB9}" type="presOf" srcId="{A2166B9D-AD0C-4462-8EEB-B43CBC82562D}" destId="{202E3A35-6380-47A4-9C9B-2AD080C378CE}" srcOrd="0" destOrd="0" presId="urn:microsoft.com/office/officeart/2005/8/layout/vList2"/>
    <dgm:cxn modelId="{CA2BB962-DF30-4934-9348-BA1465928D9B}" type="presOf" srcId="{4DD2C6C0-0B24-4287-80E3-EF17EAE04D40}" destId="{5DFB25B0-435A-424E-975F-E1C23A517131}" srcOrd="0" destOrd="0" presId="urn:microsoft.com/office/officeart/2005/8/layout/vList2"/>
    <dgm:cxn modelId="{43061347-CA55-42A7-9B40-F2481FAC7561}" srcId="{4DD2C6C0-0B24-4287-80E3-EF17EAE04D40}" destId="{E414908C-0A26-488C-ACF0-6E49DFD389D6}" srcOrd="1" destOrd="0" parTransId="{E5CE9E9D-0D4D-4540-A65F-5791B5BECCBA}" sibTransId="{319E7F3F-1549-4393-B3B0-3BAEDF0E8421}"/>
    <dgm:cxn modelId="{9EDB8088-CF59-4487-9C45-4D017DCEBCF8}" srcId="{4DD2C6C0-0B24-4287-80E3-EF17EAE04D40}" destId="{A2166B9D-AD0C-4462-8EEB-B43CBC82562D}" srcOrd="0" destOrd="0" parTransId="{95893E1A-2FA9-4F33-B35F-6AD58557B2F9}" sibTransId="{6D1BC897-7CF1-47FB-BDDB-1E4B7D3821F2}"/>
    <dgm:cxn modelId="{21EC676D-EA8A-44D3-A0DD-4354B271F404}" type="presParOf" srcId="{5DFB25B0-435A-424E-975F-E1C23A517131}" destId="{202E3A35-6380-47A4-9C9B-2AD080C378CE}" srcOrd="0" destOrd="0" presId="urn:microsoft.com/office/officeart/2005/8/layout/vList2"/>
    <dgm:cxn modelId="{5D148A5D-8426-40D9-8C3A-E6913668FA1A}" type="presParOf" srcId="{5DFB25B0-435A-424E-975F-E1C23A517131}" destId="{74F2528E-C292-45D6-B577-E17F13C50469}" srcOrd="1" destOrd="0" presId="urn:microsoft.com/office/officeart/2005/8/layout/vList2"/>
    <dgm:cxn modelId="{58ED6133-30A3-4140-879E-EEA68A032E26}" type="presParOf" srcId="{5DFB25B0-435A-424E-975F-E1C23A517131}" destId="{51742E4A-A627-4803-B1A8-2FE5E0978C0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D2C6C0-0B24-4287-80E3-EF17EAE04D4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CA"/>
        </a:p>
      </dgm:t>
    </dgm:pt>
    <dgm:pt modelId="{A2166B9D-AD0C-4462-8EEB-B43CBC82562D}">
      <dgm:prSet/>
      <dgm:spPr/>
      <dgm:t>
        <a:bodyPr/>
        <a:lstStyle/>
        <a:p>
          <a:r>
            <a:rPr lang="en-CA" dirty="0"/>
            <a:t>Students frequently overuse direct quotation in taking notes, and as a result they overuse quotations in the final [research] paper. Probably only about 10% of your final manuscript should appear as directly quoted matter. Therefore, you should strive to limit the amount of exact transcribing of source materials while taking notes. Lester, James D. Writing Research Papers. 2nd ed. (1976): 46-47.</a:t>
          </a:r>
        </a:p>
      </dgm:t>
    </dgm:pt>
    <dgm:pt modelId="{95893E1A-2FA9-4F33-B35F-6AD58557B2F9}" type="parTrans" cxnId="{9EDB8088-CF59-4487-9C45-4D017DCEBCF8}">
      <dgm:prSet/>
      <dgm:spPr/>
      <dgm:t>
        <a:bodyPr/>
        <a:lstStyle/>
        <a:p>
          <a:endParaRPr lang="en-CA"/>
        </a:p>
      </dgm:t>
    </dgm:pt>
    <dgm:pt modelId="{6D1BC897-7CF1-47FB-BDDB-1E4B7D3821F2}" type="sibTrans" cxnId="{9EDB8088-CF59-4487-9C45-4D017DCEBCF8}">
      <dgm:prSet/>
      <dgm:spPr/>
      <dgm:t>
        <a:bodyPr/>
        <a:lstStyle/>
        <a:p>
          <a:endParaRPr lang="en-CA"/>
        </a:p>
      </dgm:t>
    </dgm:pt>
    <dgm:pt modelId="{E414908C-0A26-488C-ACF0-6E49DFD389D6}">
      <dgm:prSet/>
      <dgm:spPr/>
      <dgm:t>
        <a:bodyPr/>
        <a:lstStyle/>
        <a:p>
          <a:r>
            <a:rPr lang="en-CA" dirty="0"/>
            <a:t>In research papers students often quote excessively, failing to keep quoted material down to a desirable level. Since the problem usually originates during note taking, it is essential to minimize the material recorded verbatim (Lester 46-47).</a:t>
          </a:r>
        </a:p>
      </dgm:t>
    </dgm:pt>
    <dgm:pt modelId="{E5CE9E9D-0D4D-4540-A65F-5791B5BECCBA}" type="parTrans" cxnId="{43061347-CA55-42A7-9B40-F2481FAC7561}">
      <dgm:prSet/>
      <dgm:spPr/>
      <dgm:t>
        <a:bodyPr/>
        <a:lstStyle/>
        <a:p>
          <a:endParaRPr lang="en-CA"/>
        </a:p>
      </dgm:t>
    </dgm:pt>
    <dgm:pt modelId="{319E7F3F-1549-4393-B3B0-3BAEDF0E8421}" type="sibTrans" cxnId="{43061347-CA55-42A7-9B40-F2481FAC7561}">
      <dgm:prSet/>
      <dgm:spPr/>
      <dgm:t>
        <a:bodyPr/>
        <a:lstStyle/>
        <a:p>
          <a:endParaRPr lang="en-CA"/>
        </a:p>
      </dgm:t>
    </dgm:pt>
    <dgm:pt modelId="{5DFB25B0-435A-424E-975F-E1C23A517131}" type="pres">
      <dgm:prSet presAssocID="{4DD2C6C0-0B24-4287-80E3-EF17EAE04D40}" presName="linear" presStyleCnt="0">
        <dgm:presLayoutVars>
          <dgm:animLvl val="lvl"/>
          <dgm:resizeHandles val="exact"/>
        </dgm:presLayoutVars>
      </dgm:prSet>
      <dgm:spPr/>
    </dgm:pt>
    <dgm:pt modelId="{202E3A35-6380-47A4-9C9B-2AD080C378CE}" type="pres">
      <dgm:prSet presAssocID="{A2166B9D-AD0C-4462-8EEB-B43CBC82562D}" presName="parentText" presStyleLbl="node1" presStyleIdx="0" presStyleCnt="2">
        <dgm:presLayoutVars>
          <dgm:chMax val="0"/>
          <dgm:bulletEnabled val="1"/>
        </dgm:presLayoutVars>
      </dgm:prSet>
      <dgm:spPr/>
    </dgm:pt>
    <dgm:pt modelId="{74F2528E-C292-45D6-B577-E17F13C50469}" type="pres">
      <dgm:prSet presAssocID="{6D1BC897-7CF1-47FB-BDDB-1E4B7D3821F2}" presName="spacer" presStyleCnt="0"/>
      <dgm:spPr/>
    </dgm:pt>
    <dgm:pt modelId="{51742E4A-A627-4803-B1A8-2FE5E0978C0A}" type="pres">
      <dgm:prSet presAssocID="{E414908C-0A26-488C-ACF0-6E49DFD389D6}" presName="parentText" presStyleLbl="node1" presStyleIdx="1" presStyleCnt="2" custLinFactNeighborX="-1172">
        <dgm:presLayoutVars>
          <dgm:chMax val="0"/>
          <dgm:bulletEnabled val="1"/>
        </dgm:presLayoutVars>
      </dgm:prSet>
      <dgm:spPr/>
    </dgm:pt>
  </dgm:ptLst>
  <dgm:cxnLst>
    <dgm:cxn modelId="{7EF91A5F-2214-4B2F-A451-D859F054D180}" type="presOf" srcId="{E414908C-0A26-488C-ACF0-6E49DFD389D6}" destId="{51742E4A-A627-4803-B1A8-2FE5E0978C0A}" srcOrd="0" destOrd="0" presId="urn:microsoft.com/office/officeart/2005/8/layout/vList2"/>
    <dgm:cxn modelId="{73C5475F-C12A-42FA-9795-326AC0F2DAB9}" type="presOf" srcId="{A2166B9D-AD0C-4462-8EEB-B43CBC82562D}" destId="{202E3A35-6380-47A4-9C9B-2AD080C378CE}" srcOrd="0" destOrd="0" presId="urn:microsoft.com/office/officeart/2005/8/layout/vList2"/>
    <dgm:cxn modelId="{CA2BB962-DF30-4934-9348-BA1465928D9B}" type="presOf" srcId="{4DD2C6C0-0B24-4287-80E3-EF17EAE04D40}" destId="{5DFB25B0-435A-424E-975F-E1C23A517131}" srcOrd="0" destOrd="0" presId="urn:microsoft.com/office/officeart/2005/8/layout/vList2"/>
    <dgm:cxn modelId="{43061347-CA55-42A7-9B40-F2481FAC7561}" srcId="{4DD2C6C0-0B24-4287-80E3-EF17EAE04D40}" destId="{E414908C-0A26-488C-ACF0-6E49DFD389D6}" srcOrd="1" destOrd="0" parTransId="{E5CE9E9D-0D4D-4540-A65F-5791B5BECCBA}" sibTransId="{319E7F3F-1549-4393-B3B0-3BAEDF0E8421}"/>
    <dgm:cxn modelId="{9EDB8088-CF59-4487-9C45-4D017DCEBCF8}" srcId="{4DD2C6C0-0B24-4287-80E3-EF17EAE04D40}" destId="{A2166B9D-AD0C-4462-8EEB-B43CBC82562D}" srcOrd="0" destOrd="0" parTransId="{95893E1A-2FA9-4F33-B35F-6AD58557B2F9}" sibTransId="{6D1BC897-7CF1-47FB-BDDB-1E4B7D3821F2}"/>
    <dgm:cxn modelId="{21EC676D-EA8A-44D3-A0DD-4354B271F404}" type="presParOf" srcId="{5DFB25B0-435A-424E-975F-E1C23A517131}" destId="{202E3A35-6380-47A4-9C9B-2AD080C378CE}" srcOrd="0" destOrd="0" presId="urn:microsoft.com/office/officeart/2005/8/layout/vList2"/>
    <dgm:cxn modelId="{5D148A5D-8426-40D9-8C3A-E6913668FA1A}" type="presParOf" srcId="{5DFB25B0-435A-424E-975F-E1C23A517131}" destId="{74F2528E-C292-45D6-B577-E17F13C50469}" srcOrd="1" destOrd="0" presId="urn:microsoft.com/office/officeart/2005/8/layout/vList2"/>
    <dgm:cxn modelId="{58ED6133-30A3-4140-879E-EEA68A032E26}" type="presParOf" srcId="{5DFB25B0-435A-424E-975F-E1C23A517131}" destId="{51742E4A-A627-4803-B1A8-2FE5E0978C0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D2C6C0-0B24-4287-80E3-EF17EAE04D4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CA"/>
        </a:p>
      </dgm:t>
    </dgm:pt>
    <dgm:pt modelId="{A2166B9D-AD0C-4462-8EEB-B43CBC82562D}">
      <dgm:prSet/>
      <dgm:spPr/>
      <dgm:t>
        <a:bodyPr/>
        <a:lstStyle/>
        <a:p>
          <a:r>
            <a:rPr lang="en-CA" dirty="0"/>
            <a:t>Wines drunk at Greek tables did not always come from Greece itself. The wine snobbery of the time extolled the merits of wines from the slopes of Mount Lebanon, from Palestine, Egypt and Magna Graecia-Greater Greece, i.e., southern Italy. The ten litres a day drunk by the famous wrestler Milo of Croton was a wine famous in Calabria, where Milo lived: this wine, Ciro, is still made.</a:t>
          </a:r>
        </a:p>
      </dgm:t>
    </dgm:pt>
    <dgm:pt modelId="{95893E1A-2FA9-4F33-B35F-6AD58557B2F9}" type="parTrans" cxnId="{9EDB8088-CF59-4487-9C45-4D017DCEBCF8}">
      <dgm:prSet/>
      <dgm:spPr/>
      <dgm:t>
        <a:bodyPr/>
        <a:lstStyle/>
        <a:p>
          <a:endParaRPr lang="en-CA"/>
        </a:p>
      </dgm:t>
    </dgm:pt>
    <dgm:pt modelId="{6D1BC897-7CF1-47FB-BDDB-1E4B7D3821F2}" type="sibTrans" cxnId="{9EDB8088-CF59-4487-9C45-4D017DCEBCF8}">
      <dgm:prSet/>
      <dgm:spPr/>
      <dgm:t>
        <a:bodyPr/>
        <a:lstStyle/>
        <a:p>
          <a:endParaRPr lang="en-CA"/>
        </a:p>
      </dgm:t>
    </dgm:pt>
    <dgm:pt modelId="{E414908C-0A26-488C-ACF0-6E49DFD389D6}">
      <dgm:prSet/>
      <dgm:spPr/>
      <dgm:t>
        <a:bodyPr/>
        <a:lstStyle/>
        <a:p>
          <a:r>
            <a:rPr lang="en-CA" dirty="0"/>
            <a:t>Wines drunk by Greeks were not always made in Greece itself. The wine snobs of that period celebrated wines from Mount Lebanon, Palestine, and Egypt. The famous wrestler Milo of Croton, who consumed ten liters of wine a day, drank wine made in Calabria outside of Greece; this wine, Ciro, is still made.</a:t>
          </a:r>
        </a:p>
      </dgm:t>
    </dgm:pt>
    <dgm:pt modelId="{E5CE9E9D-0D4D-4540-A65F-5791B5BECCBA}" type="parTrans" cxnId="{43061347-CA55-42A7-9B40-F2481FAC7561}">
      <dgm:prSet/>
      <dgm:spPr/>
      <dgm:t>
        <a:bodyPr/>
        <a:lstStyle/>
        <a:p>
          <a:endParaRPr lang="en-CA"/>
        </a:p>
      </dgm:t>
    </dgm:pt>
    <dgm:pt modelId="{319E7F3F-1549-4393-B3B0-3BAEDF0E8421}" type="sibTrans" cxnId="{43061347-CA55-42A7-9B40-F2481FAC7561}">
      <dgm:prSet/>
      <dgm:spPr/>
      <dgm:t>
        <a:bodyPr/>
        <a:lstStyle/>
        <a:p>
          <a:endParaRPr lang="en-CA"/>
        </a:p>
      </dgm:t>
    </dgm:pt>
    <dgm:pt modelId="{5DFB25B0-435A-424E-975F-E1C23A517131}" type="pres">
      <dgm:prSet presAssocID="{4DD2C6C0-0B24-4287-80E3-EF17EAE04D40}" presName="linear" presStyleCnt="0">
        <dgm:presLayoutVars>
          <dgm:animLvl val="lvl"/>
          <dgm:resizeHandles val="exact"/>
        </dgm:presLayoutVars>
      </dgm:prSet>
      <dgm:spPr/>
    </dgm:pt>
    <dgm:pt modelId="{202E3A35-6380-47A4-9C9B-2AD080C378CE}" type="pres">
      <dgm:prSet presAssocID="{A2166B9D-AD0C-4462-8EEB-B43CBC82562D}" presName="parentText" presStyleLbl="node1" presStyleIdx="0" presStyleCnt="2">
        <dgm:presLayoutVars>
          <dgm:chMax val="0"/>
          <dgm:bulletEnabled val="1"/>
        </dgm:presLayoutVars>
      </dgm:prSet>
      <dgm:spPr/>
    </dgm:pt>
    <dgm:pt modelId="{74F2528E-C292-45D6-B577-E17F13C50469}" type="pres">
      <dgm:prSet presAssocID="{6D1BC897-7CF1-47FB-BDDB-1E4B7D3821F2}" presName="spacer" presStyleCnt="0"/>
      <dgm:spPr/>
    </dgm:pt>
    <dgm:pt modelId="{51742E4A-A627-4803-B1A8-2FE5E0978C0A}" type="pres">
      <dgm:prSet presAssocID="{E414908C-0A26-488C-ACF0-6E49DFD389D6}" presName="parentText" presStyleLbl="node1" presStyleIdx="1" presStyleCnt="2" custLinFactNeighborX="-1172">
        <dgm:presLayoutVars>
          <dgm:chMax val="0"/>
          <dgm:bulletEnabled val="1"/>
        </dgm:presLayoutVars>
      </dgm:prSet>
      <dgm:spPr/>
    </dgm:pt>
  </dgm:ptLst>
  <dgm:cxnLst>
    <dgm:cxn modelId="{7EF91A5F-2214-4B2F-A451-D859F054D180}" type="presOf" srcId="{E414908C-0A26-488C-ACF0-6E49DFD389D6}" destId="{51742E4A-A627-4803-B1A8-2FE5E0978C0A}" srcOrd="0" destOrd="0" presId="urn:microsoft.com/office/officeart/2005/8/layout/vList2"/>
    <dgm:cxn modelId="{73C5475F-C12A-42FA-9795-326AC0F2DAB9}" type="presOf" srcId="{A2166B9D-AD0C-4462-8EEB-B43CBC82562D}" destId="{202E3A35-6380-47A4-9C9B-2AD080C378CE}" srcOrd="0" destOrd="0" presId="urn:microsoft.com/office/officeart/2005/8/layout/vList2"/>
    <dgm:cxn modelId="{CA2BB962-DF30-4934-9348-BA1465928D9B}" type="presOf" srcId="{4DD2C6C0-0B24-4287-80E3-EF17EAE04D40}" destId="{5DFB25B0-435A-424E-975F-E1C23A517131}" srcOrd="0" destOrd="0" presId="urn:microsoft.com/office/officeart/2005/8/layout/vList2"/>
    <dgm:cxn modelId="{43061347-CA55-42A7-9B40-F2481FAC7561}" srcId="{4DD2C6C0-0B24-4287-80E3-EF17EAE04D40}" destId="{E414908C-0A26-488C-ACF0-6E49DFD389D6}" srcOrd="1" destOrd="0" parTransId="{E5CE9E9D-0D4D-4540-A65F-5791B5BECCBA}" sibTransId="{319E7F3F-1549-4393-B3B0-3BAEDF0E8421}"/>
    <dgm:cxn modelId="{9EDB8088-CF59-4487-9C45-4D017DCEBCF8}" srcId="{4DD2C6C0-0B24-4287-80E3-EF17EAE04D40}" destId="{A2166B9D-AD0C-4462-8EEB-B43CBC82562D}" srcOrd="0" destOrd="0" parTransId="{95893E1A-2FA9-4F33-B35F-6AD58557B2F9}" sibTransId="{6D1BC897-7CF1-47FB-BDDB-1E4B7D3821F2}"/>
    <dgm:cxn modelId="{21EC676D-EA8A-44D3-A0DD-4354B271F404}" type="presParOf" srcId="{5DFB25B0-435A-424E-975F-E1C23A517131}" destId="{202E3A35-6380-47A4-9C9B-2AD080C378CE}" srcOrd="0" destOrd="0" presId="urn:microsoft.com/office/officeart/2005/8/layout/vList2"/>
    <dgm:cxn modelId="{5D148A5D-8426-40D9-8C3A-E6913668FA1A}" type="presParOf" srcId="{5DFB25B0-435A-424E-975F-E1C23A517131}" destId="{74F2528E-C292-45D6-B577-E17F13C50469}" srcOrd="1" destOrd="0" presId="urn:microsoft.com/office/officeart/2005/8/layout/vList2"/>
    <dgm:cxn modelId="{58ED6133-30A3-4140-879E-EEA68A032E26}" type="presParOf" srcId="{5DFB25B0-435A-424E-975F-E1C23A517131}" destId="{51742E4A-A627-4803-B1A8-2FE5E0978C0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D2C6C0-0B24-4287-80E3-EF17EAE04D4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CA"/>
        </a:p>
      </dgm:t>
    </dgm:pt>
    <dgm:pt modelId="{A2166B9D-AD0C-4462-8EEB-B43CBC82562D}">
      <dgm:prSet/>
      <dgm:spPr/>
      <dgm:t>
        <a:bodyPr/>
        <a:lstStyle/>
        <a:p>
          <a:r>
            <a:rPr lang="en-CA" dirty="0"/>
            <a:t>Wines drunk at Greek tables did not always come from Greece itself. The wine snobbery of the time extolled the merits of wines from the slopes of Mount Lebanon, from Palestine, Egypt and Magna Graecia-Greater Greece, i.e., southern Italy. The ten litres a day drunk by the famous wrestler Milo of Croton was a wine famous in Calabria, where Milo lived: this wine, Ciro, is still made.</a:t>
          </a:r>
        </a:p>
      </dgm:t>
    </dgm:pt>
    <dgm:pt modelId="{95893E1A-2FA9-4F33-B35F-6AD58557B2F9}" type="parTrans" cxnId="{9EDB8088-CF59-4487-9C45-4D017DCEBCF8}">
      <dgm:prSet/>
      <dgm:spPr/>
      <dgm:t>
        <a:bodyPr/>
        <a:lstStyle/>
        <a:p>
          <a:endParaRPr lang="en-CA"/>
        </a:p>
      </dgm:t>
    </dgm:pt>
    <dgm:pt modelId="{6D1BC897-7CF1-47FB-BDDB-1E4B7D3821F2}" type="sibTrans" cxnId="{9EDB8088-CF59-4487-9C45-4D017DCEBCF8}">
      <dgm:prSet/>
      <dgm:spPr/>
      <dgm:t>
        <a:bodyPr/>
        <a:lstStyle/>
        <a:p>
          <a:endParaRPr lang="en-CA"/>
        </a:p>
      </dgm:t>
    </dgm:pt>
    <dgm:pt modelId="{E414908C-0A26-488C-ACF0-6E49DFD389D6}">
      <dgm:prSet/>
      <dgm:spPr/>
      <dgm:t>
        <a:bodyPr/>
        <a:lstStyle/>
        <a:p>
          <a:r>
            <a:rPr lang="en-CA" dirty="0"/>
            <a:t>Although Greeks were picky about their wine, they enjoyed wine from outside Greece. Upstanding Greeks enjoyed wine from many of Greece’s local trading partners—including Palestine, Egypt and southern Italy. One story tells of the famous wrestler Milo of Croton, who consumed ten liters of foreign wine daily</a:t>
          </a:r>
        </a:p>
      </dgm:t>
    </dgm:pt>
    <dgm:pt modelId="{E5CE9E9D-0D4D-4540-A65F-5791B5BECCBA}" type="parTrans" cxnId="{43061347-CA55-42A7-9B40-F2481FAC7561}">
      <dgm:prSet/>
      <dgm:spPr/>
      <dgm:t>
        <a:bodyPr/>
        <a:lstStyle/>
        <a:p>
          <a:endParaRPr lang="en-CA"/>
        </a:p>
      </dgm:t>
    </dgm:pt>
    <dgm:pt modelId="{319E7F3F-1549-4393-B3B0-3BAEDF0E8421}" type="sibTrans" cxnId="{43061347-CA55-42A7-9B40-F2481FAC7561}">
      <dgm:prSet/>
      <dgm:spPr/>
      <dgm:t>
        <a:bodyPr/>
        <a:lstStyle/>
        <a:p>
          <a:endParaRPr lang="en-CA"/>
        </a:p>
      </dgm:t>
    </dgm:pt>
    <dgm:pt modelId="{5DFB25B0-435A-424E-975F-E1C23A517131}" type="pres">
      <dgm:prSet presAssocID="{4DD2C6C0-0B24-4287-80E3-EF17EAE04D40}" presName="linear" presStyleCnt="0">
        <dgm:presLayoutVars>
          <dgm:animLvl val="lvl"/>
          <dgm:resizeHandles val="exact"/>
        </dgm:presLayoutVars>
      </dgm:prSet>
      <dgm:spPr/>
    </dgm:pt>
    <dgm:pt modelId="{202E3A35-6380-47A4-9C9B-2AD080C378CE}" type="pres">
      <dgm:prSet presAssocID="{A2166B9D-AD0C-4462-8EEB-B43CBC82562D}" presName="parentText" presStyleLbl="node1" presStyleIdx="0" presStyleCnt="2">
        <dgm:presLayoutVars>
          <dgm:chMax val="0"/>
          <dgm:bulletEnabled val="1"/>
        </dgm:presLayoutVars>
      </dgm:prSet>
      <dgm:spPr/>
    </dgm:pt>
    <dgm:pt modelId="{74F2528E-C292-45D6-B577-E17F13C50469}" type="pres">
      <dgm:prSet presAssocID="{6D1BC897-7CF1-47FB-BDDB-1E4B7D3821F2}" presName="spacer" presStyleCnt="0"/>
      <dgm:spPr/>
    </dgm:pt>
    <dgm:pt modelId="{51742E4A-A627-4803-B1A8-2FE5E0978C0A}" type="pres">
      <dgm:prSet presAssocID="{E414908C-0A26-488C-ACF0-6E49DFD389D6}" presName="parentText" presStyleLbl="node1" presStyleIdx="1" presStyleCnt="2" custLinFactNeighborX="-1172">
        <dgm:presLayoutVars>
          <dgm:chMax val="0"/>
          <dgm:bulletEnabled val="1"/>
        </dgm:presLayoutVars>
      </dgm:prSet>
      <dgm:spPr/>
    </dgm:pt>
  </dgm:ptLst>
  <dgm:cxnLst>
    <dgm:cxn modelId="{7EF91A5F-2214-4B2F-A451-D859F054D180}" type="presOf" srcId="{E414908C-0A26-488C-ACF0-6E49DFD389D6}" destId="{51742E4A-A627-4803-B1A8-2FE5E0978C0A}" srcOrd="0" destOrd="0" presId="urn:microsoft.com/office/officeart/2005/8/layout/vList2"/>
    <dgm:cxn modelId="{73C5475F-C12A-42FA-9795-326AC0F2DAB9}" type="presOf" srcId="{A2166B9D-AD0C-4462-8EEB-B43CBC82562D}" destId="{202E3A35-6380-47A4-9C9B-2AD080C378CE}" srcOrd="0" destOrd="0" presId="urn:microsoft.com/office/officeart/2005/8/layout/vList2"/>
    <dgm:cxn modelId="{CA2BB962-DF30-4934-9348-BA1465928D9B}" type="presOf" srcId="{4DD2C6C0-0B24-4287-80E3-EF17EAE04D40}" destId="{5DFB25B0-435A-424E-975F-E1C23A517131}" srcOrd="0" destOrd="0" presId="urn:microsoft.com/office/officeart/2005/8/layout/vList2"/>
    <dgm:cxn modelId="{43061347-CA55-42A7-9B40-F2481FAC7561}" srcId="{4DD2C6C0-0B24-4287-80E3-EF17EAE04D40}" destId="{E414908C-0A26-488C-ACF0-6E49DFD389D6}" srcOrd="1" destOrd="0" parTransId="{E5CE9E9D-0D4D-4540-A65F-5791B5BECCBA}" sibTransId="{319E7F3F-1549-4393-B3B0-3BAEDF0E8421}"/>
    <dgm:cxn modelId="{9EDB8088-CF59-4487-9C45-4D017DCEBCF8}" srcId="{4DD2C6C0-0B24-4287-80E3-EF17EAE04D40}" destId="{A2166B9D-AD0C-4462-8EEB-B43CBC82562D}" srcOrd="0" destOrd="0" parTransId="{95893E1A-2FA9-4F33-B35F-6AD58557B2F9}" sibTransId="{6D1BC897-7CF1-47FB-BDDB-1E4B7D3821F2}"/>
    <dgm:cxn modelId="{21EC676D-EA8A-44D3-A0DD-4354B271F404}" type="presParOf" srcId="{5DFB25B0-435A-424E-975F-E1C23A517131}" destId="{202E3A35-6380-47A4-9C9B-2AD080C378CE}" srcOrd="0" destOrd="0" presId="urn:microsoft.com/office/officeart/2005/8/layout/vList2"/>
    <dgm:cxn modelId="{5D148A5D-8426-40D9-8C3A-E6913668FA1A}" type="presParOf" srcId="{5DFB25B0-435A-424E-975F-E1C23A517131}" destId="{74F2528E-C292-45D6-B577-E17F13C50469}" srcOrd="1" destOrd="0" presId="urn:microsoft.com/office/officeart/2005/8/layout/vList2"/>
    <dgm:cxn modelId="{58ED6133-30A3-4140-879E-EEA68A032E26}" type="presParOf" srcId="{5DFB25B0-435A-424E-975F-E1C23A517131}" destId="{51742E4A-A627-4803-B1A8-2FE5E0978C0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A5B7DD3-84A1-44F4-AC25-D6A98B53EDC2}"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CA"/>
        </a:p>
      </dgm:t>
    </dgm:pt>
    <dgm:pt modelId="{40BD4A73-50D1-4955-A861-BBB5412B94C6}">
      <dgm:prSet/>
      <dgm:spPr/>
      <dgm:t>
        <a:bodyPr/>
        <a:lstStyle/>
        <a:p>
          <a:r>
            <a:rPr lang="en-CA"/>
            <a:t>Consistent with a mediational approach, some evidence suggests that people’s initial divorce appraisals shape the nature of their coping responses in secular (Birnbaum et al.,1997) and spiritual (Shortz &amp; Worthington, 1994) models. […]</a:t>
          </a:r>
        </a:p>
      </dgm:t>
    </dgm:pt>
    <dgm:pt modelId="{26D4F4FC-D35E-4DA5-9D15-25C4B5B58FC7}" type="parTrans" cxnId="{4AE133A7-1791-4A97-A220-7319367C4918}">
      <dgm:prSet/>
      <dgm:spPr/>
      <dgm:t>
        <a:bodyPr/>
        <a:lstStyle/>
        <a:p>
          <a:endParaRPr lang="en-CA"/>
        </a:p>
      </dgm:t>
    </dgm:pt>
    <dgm:pt modelId="{60F120B7-F2DE-452F-BBBD-93F3C7DBF4E0}" type="sibTrans" cxnId="{4AE133A7-1791-4A97-A220-7319367C4918}">
      <dgm:prSet/>
      <dgm:spPr/>
      <dgm:t>
        <a:bodyPr/>
        <a:lstStyle/>
        <a:p>
          <a:endParaRPr lang="en-CA"/>
        </a:p>
      </dgm:t>
    </dgm:pt>
    <dgm:pt modelId="{0FFD2D66-CEB9-471F-9F66-25A2DA66F1C7}">
      <dgm:prSet/>
      <dgm:spPr/>
      <dgm:t>
        <a:bodyPr/>
        <a:lstStyle/>
        <a:p>
          <a:r>
            <a:rPr lang="en-CA" dirty="0"/>
            <a:t>Previous research has shown that religious coping can act as a mediator between spiritual appraisals and outcomes (Pargament, Magyar, </a:t>
          </a:r>
          <a:r>
            <a:rPr lang="en-CA" dirty="0" err="1"/>
            <a:t>Benore</a:t>
          </a:r>
          <a:r>
            <a:rPr lang="en-CA" dirty="0"/>
            <a:t>, &amp; Mahoney, 2005). </a:t>
          </a:r>
        </a:p>
      </dgm:t>
    </dgm:pt>
    <dgm:pt modelId="{2F5D2B6F-6634-475D-92E4-5D59454BC220}" type="parTrans" cxnId="{3D3EE796-CC34-4062-9D15-B0BA2CB6D3F0}">
      <dgm:prSet/>
      <dgm:spPr/>
      <dgm:t>
        <a:bodyPr/>
        <a:lstStyle/>
        <a:p>
          <a:endParaRPr lang="en-CA"/>
        </a:p>
      </dgm:t>
    </dgm:pt>
    <dgm:pt modelId="{087C90D1-45DE-4DE5-AC65-2B4F8E983453}" type="sibTrans" cxnId="{3D3EE796-CC34-4062-9D15-B0BA2CB6D3F0}">
      <dgm:prSet/>
      <dgm:spPr/>
      <dgm:t>
        <a:bodyPr/>
        <a:lstStyle/>
        <a:p>
          <a:endParaRPr lang="en-CA"/>
        </a:p>
      </dgm:t>
    </dgm:pt>
    <dgm:pt modelId="{CEEFB99A-5604-4CC4-A43C-9E436C79F5BC}" type="pres">
      <dgm:prSet presAssocID="{5A5B7DD3-84A1-44F4-AC25-D6A98B53EDC2}" presName="Name0" presStyleCnt="0">
        <dgm:presLayoutVars>
          <dgm:dir/>
          <dgm:resizeHandles val="exact"/>
        </dgm:presLayoutVars>
      </dgm:prSet>
      <dgm:spPr/>
    </dgm:pt>
    <dgm:pt modelId="{AF347431-75C0-417F-AB2D-7573EB4785D3}" type="pres">
      <dgm:prSet presAssocID="{40BD4A73-50D1-4955-A861-BBB5412B94C6}" presName="node" presStyleLbl="node1" presStyleIdx="0" presStyleCnt="2" custScaleX="117502" custScaleY="148418">
        <dgm:presLayoutVars>
          <dgm:bulletEnabled val="1"/>
        </dgm:presLayoutVars>
      </dgm:prSet>
      <dgm:spPr/>
    </dgm:pt>
    <dgm:pt modelId="{66FA077D-79A3-436F-95DE-B405D3E3271E}" type="pres">
      <dgm:prSet presAssocID="{60F120B7-F2DE-452F-BBBD-93F3C7DBF4E0}" presName="sibTrans" presStyleLbl="sibTrans2D1" presStyleIdx="0" presStyleCnt="1"/>
      <dgm:spPr/>
    </dgm:pt>
    <dgm:pt modelId="{63791DAF-E2FD-4C4D-BED3-C071C3B7F406}" type="pres">
      <dgm:prSet presAssocID="{60F120B7-F2DE-452F-BBBD-93F3C7DBF4E0}" presName="connectorText" presStyleLbl="sibTrans2D1" presStyleIdx="0" presStyleCnt="1"/>
      <dgm:spPr/>
    </dgm:pt>
    <dgm:pt modelId="{07C86F6E-510F-4A15-87F3-0008670DF237}" type="pres">
      <dgm:prSet presAssocID="{0FFD2D66-CEB9-471F-9F66-25A2DA66F1C7}" presName="node" presStyleLbl="node1" presStyleIdx="1" presStyleCnt="2" custScaleX="90315" custScaleY="112886">
        <dgm:presLayoutVars>
          <dgm:bulletEnabled val="1"/>
        </dgm:presLayoutVars>
      </dgm:prSet>
      <dgm:spPr/>
    </dgm:pt>
  </dgm:ptLst>
  <dgm:cxnLst>
    <dgm:cxn modelId="{6A1DD207-36D6-4B78-ACD8-45DDA9932416}" type="presOf" srcId="{5A5B7DD3-84A1-44F4-AC25-D6A98B53EDC2}" destId="{CEEFB99A-5604-4CC4-A43C-9E436C79F5BC}" srcOrd="0" destOrd="0" presId="urn:microsoft.com/office/officeart/2005/8/layout/process1"/>
    <dgm:cxn modelId="{AA055709-6AD1-40B8-8D40-210402E93248}" type="presOf" srcId="{40BD4A73-50D1-4955-A861-BBB5412B94C6}" destId="{AF347431-75C0-417F-AB2D-7573EB4785D3}" srcOrd="0" destOrd="0" presId="urn:microsoft.com/office/officeart/2005/8/layout/process1"/>
    <dgm:cxn modelId="{3D3EE796-CC34-4062-9D15-B0BA2CB6D3F0}" srcId="{5A5B7DD3-84A1-44F4-AC25-D6A98B53EDC2}" destId="{0FFD2D66-CEB9-471F-9F66-25A2DA66F1C7}" srcOrd="1" destOrd="0" parTransId="{2F5D2B6F-6634-475D-92E4-5D59454BC220}" sibTransId="{087C90D1-45DE-4DE5-AC65-2B4F8E983453}"/>
    <dgm:cxn modelId="{4AE133A7-1791-4A97-A220-7319367C4918}" srcId="{5A5B7DD3-84A1-44F4-AC25-D6A98B53EDC2}" destId="{40BD4A73-50D1-4955-A861-BBB5412B94C6}" srcOrd="0" destOrd="0" parTransId="{26D4F4FC-D35E-4DA5-9D15-25C4B5B58FC7}" sibTransId="{60F120B7-F2DE-452F-BBBD-93F3C7DBF4E0}"/>
    <dgm:cxn modelId="{066E10BC-84E4-40D0-BAD7-9628234B0C5D}" type="presOf" srcId="{60F120B7-F2DE-452F-BBBD-93F3C7DBF4E0}" destId="{66FA077D-79A3-436F-95DE-B405D3E3271E}" srcOrd="0" destOrd="0" presId="urn:microsoft.com/office/officeart/2005/8/layout/process1"/>
    <dgm:cxn modelId="{731EB4CA-BB12-4686-929E-C15D333CC479}" type="presOf" srcId="{0FFD2D66-CEB9-471F-9F66-25A2DA66F1C7}" destId="{07C86F6E-510F-4A15-87F3-0008670DF237}" srcOrd="0" destOrd="0" presId="urn:microsoft.com/office/officeart/2005/8/layout/process1"/>
    <dgm:cxn modelId="{8897B4EB-A12F-4BD1-BC38-BF7841E109E6}" type="presOf" srcId="{60F120B7-F2DE-452F-BBBD-93F3C7DBF4E0}" destId="{63791DAF-E2FD-4C4D-BED3-C071C3B7F406}" srcOrd="1" destOrd="0" presId="urn:microsoft.com/office/officeart/2005/8/layout/process1"/>
    <dgm:cxn modelId="{75A207B4-C19E-4F28-B616-10ECD5A457DF}" type="presParOf" srcId="{CEEFB99A-5604-4CC4-A43C-9E436C79F5BC}" destId="{AF347431-75C0-417F-AB2D-7573EB4785D3}" srcOrd="0" destOrd="0" presId="urn:microsoft.com/office/officeart/2005/8/layout/process1"/>
    <dgm:cxn modelId="{DFD3C587-F534-4180-8254-C358C66D5568}" type="presParOf" srcId="{CEEFB99A-5604-4CC4-A43C-9E436C79F5BC}" destId="{66FA077D-79A3-436F-95DE-B405D3E3271E}" srcOrd="1" destOrd="0" presId="urn:microsoft.com/office/officeart/2005/8/layout/process1"/>
    <dgm:cxn modelId="{21CD45D6-FC82-4238-B52E-F8B040DD1258}" type="presParOf" srcId="{66FA077D-79A3-436F-95DE-B405D3E3271E}" destId="{63791DAF-E2FD-4C4D-BED3-C071C3B7F406}" srcOrd="0" destOrd="0" presId="urn:microsoft.com/office/officeart/2005/8/layout/process1"/>
    <dgm:cxn modelId="{38EF3A7C-78D7-436A-9FF3-FD13DFFDC9BC}" type="presParOf" srcId="{CEEFB99A-5604-4CC4-A43C-9E436C79F5BC}" destId="{07C86F6E-510F-4A15-87F3-0008670DF237}"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EBA8EDB-1B4F-432C-AFDE-5C2AF7B65ED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CA"/>
        </a:p>
      </dgm:t>
    </dgm:pt>
    <dgm:pt modelId="{2AB30F8C-BF50-4AB0-91AA-391E8E350AB0}">
      <dgm:prSet/>
      <dgm:spPr/>
      <dgm:t>
        <a:bodyPr/>
        <a:lstStyle/>
        <a:p>
          <a:r>
            <a:rPr lang="en-CA" dirty="0"/>
            <a:t>Two studies have applied this mediational model to divorce. In a study of young adults, negative religious coping with parental divorce mediated links between ap-praising parental divorce as a sacred loss or desecration and amount of depressive symptoms, anxiety, painful feelings, and spiritual growth (Warner, Mahoney, &amp; </a:t>
          </a:r>
          <a:r>
            <a:rPr lang="en-CA" dirty="0" err="1"/>
            <a:t>Krumrei</a:t>
          </a:r>
          <a:r>
            <a:rPr lang="en-CA" dirty="0"/>
            <a:t>, 2009).</a:t>
          </a:r>
        </a:p>
      </dgm:t>
    </dgm:pt>
    <dgm:pt modelId="{EBD42B69-9F82-4806-A857-7428F9834E3C}" type="parTrans" cxnId="{7C9A9A20-329A-4A2D-8069-876CD0780FAF}">
      <dgm:prSet/>
      <dgm:spPr/>
      <dgm:t>
        <a:bodyPr/>
        <a:lstStyle/>
        <a:p>
          <a:endParaRPr lang="en-CA"/>
        </a:p>
      </dgm:t>
    </dgm:pt>
    <dgm:pt modelId="{72E1FC60-7318-4FBA-9072-76CD2A75AFD0}" type="sibTrans" cxnId="{7C9A9A20-329A-4A2D-8069-876CD0780FAF}">
      <dgm:prSet/>
      <dgm:spPr/>
      <dgm:t>
        <a:bodyPr/>
        <a:lstStyle/>
        <a:p>
          <a:endParaRPr lang="en-CA"/>
        </a:p>
      </dgm:t>
    </dgm:pt>
    <dgm:pt modelId="{B64DCF73-8C72-4BC9-BB00-54C1E2643F2F}">
      <dgm:prSet/>
      <dgm:spPr/>
      <dgm:t>
        <a:bodyPr/>
        <a:lstStyle/>
        <a:p>
          <a:r>
            <a:rPr lang="en-CA" dirty="0"/>
            <a:t>In addition, cross-sectional results among divorced adults indicated that religious coping mediated links between appraising divorce as a sacred loss or desecration and amount of depressive symptoms (</a:t>
          </a:r>
          <a:r>
            <a:rPr lang="en-CA" dirty="0" err="1"/>
            <a:t>Krumrei</a:t>
          </a:r>
          <a:r>
            <a:rPr lang="en-CA" dirty="0"/>
            <a:t> et al., 2009).</a:t>
          </a:r>
        </a:p>
      </dgm:t>
    </dgm:pt>
    <dgm:pt modelId="{55461770-966C-4CE7-B8B7-9EDEC133543E}" type="parTrans" cxnId="{9B0CD6AF-68EB-48A6-AA45-5FB89C35514F}">
      <dgm:prSet/>
      <dgm:spPr/>
      <dgm:t>
        <a:bodyPr/>
        <a:lstStyle/>
        <a:p>
          <a:endParaRPr lang="en-CA"/>
        </a:p>
      </dgm:t>
    </dgm:pt>
    <dgm:pt modelId="{02E33ECB-C087-445A-8E47-A5BA5546D481}" type="sibTrans" cxnId="{9B0CD6AF-68EB-48A6-AA45-5FB89C35514F}">
      <dgm:prSet/>
      <dgm:spPr/>
      <dgm:t>
        <a:bodyPr/>
        <a:lstStyle/>
        <a:p>
          <a:endParaRPr lang="en-CA"/>
        </a:p>
      </dgm:t>
    </dgm:pt>
    <dgm:pt modelId="{F6BB4D94-C313-4125-8296-0A59C7A480DC}" type="pres">
      <dgm:prSet presAssocID="{0EBA8EDB-1B4F-432C-AFDE-5C2AF7B65ED8}" presName="linear" presStyleCnt="0">
        <dgm:presLayoutVars>
          <dgm:animLvl val="lvl"/>
          <dgm:resizeHandles val="exact"/>
        </dgm:presLayoutVars>
      </dgm:prSet>
      <dgm:spPr/>
    </dgm:pt>
    <dgm:pt modelId="{87EC1DEC-DBDB-493E-A222-8A8E478DD9C3}" type="pres">
      <dgm:prSet presAssocID="{2AB30F8C-BF50-4AB0-91AA-391E8E350AB0}" presName="parentText" presStyleLbl="node1" presStyleIdx="0" presStyleCnt="2">
        <dgm:presLayoutVars>
          <dgm:chMax val="0"/>
          <dgm:bulletEnabled val="1"/>
        </dgm:presLayoutVars>
      </dgm:prSet>
      <dgm:spPr/>
    </dgm:pt>
    <dgm:pt modelId="{02E2AA41-FF69-452F-88F7-A21E09CB897E}" type="pres">
      <dgm:prSet presAssocID="{72E1FC60-7318-4FBA-9072-76CD2A75AFD0}" presName="spacer" presStyleCnt="0"/>
      <dgm:spPr/>
    </dgm:pt>
    <dgm:pt modelId="{1342DE04-807A-43F3-8882-C48516780BB5}" type="pres">
      <dgm:prSet presAssocID="{B64DCF73-8C72-4BC9-BB00-54C1E2643F2F}" presName="parentText" presStyleLbl="node1" presStyleIdx="1" presStyleCnt="2">
        <dgm:presLayoutVars>
          <dgm:chMax val="0"/>
          <dgm:bulletEnabled val="1"/>
        </dgm:presLayoutVars>
      </dgm:prSet>
      <dgm:spPr/>
    </dgm:pt>
  </dgm:ptLst>
  <dgm:cxnLst>
    <dgm:cxn modelId="{7C9A9A20-329A-4A2D-8069-876CD0780FAF}" srcId="{0EBA8EDB-1B4F-432C-AFDE-5C2AF7B65ED8}" destId="{2AB30F8C-BF50-4AB0-91AA-391E8E350AB0}" srcOrd="0" destOrd="0" parTransId="{EBD42B69-9F82-4806-A857-7428F9834E3C}" sibTransId="{72E1FC60-7318-4FBA-9072-76CD2A75AFD0}"/>
    <dgm:cxn modelId="{D13DC55A-C9E3-4BD5-B42A-E5752866F9DA}" type="presOf" srcId="{2AB30F8C-BF50-4AB0-91AA-391E8E350AB0}" destId="{87EC1DEC-DBDB-493E-A222-8A8E478DD9C3}" srcOrd="0" destOrd="0" presId="urn:microsoft.com/office/officeart/2005/8/layout/vList2"/>
    <dgm:cxn modelId="{F838A08F-A361-4F76-B3DD-8116FA4EEB5C}" type="presOf" srcId="{B64DCF73-8C72-4BC9-BB00-54C1E2643F2F}" destId="{1342DE04-807A-43F3-8882-C48516780BB5}" srcOrd="0" destOrd="0" presId="urn:microsoft.com/office/officeart/2005/8/layout/vList2"/>
    <dgm:cxn modelId="{9B0CD6AF-68EB-48A6-AA45-5FB89C35514F}" srcId="{0EBA8EDB-1B4F-432C-AFDE-5C2AF7B65ED8}" destId="{B64DCF73-8C72-4BC9-BB00-54C1E2643F2F}" srcOrd="1" destOrd="0" parTransId="{55461770-966C-4CE7-B8B7-9EDEC133543E}" sibTransId="{02E33ECB-C087-445A-8E47-A5BA5546D481}"/>
    <dgm:cxn modelId="{64308CC1-BB7D-4836-883C-D91A646C8AD4}" type="presOf" srcId="{0EBA8EDB-1B4F-432C-AFDE-5C2AF7B65ED8}" destId="{F6BB4D94-C313-4125-8296-0A59C7A480DC}" srcOrd="0" destOrd="0" presId="urn:microsoft.com/office/officeart/2005/8/layout/vList2"/>
    <dgm:cxn modelId="{B154DF22-F4CD-493D-AC0D-B23C9E96BC14}" type="presParOf" srcId="{F6BB4D94-C313-4125-8296-0A59C7A480DC}" destId="{87EC1DEC-DBDB-493E-A222-8A8E478DD9C3}" srcOrd="0" destOrd="0" presId="urn:microsoft.com/office/officeart/2005/8/layout/vList2"/>
    <dgm:cxn modelId="{25CE9B93-2387-41BF-A874-C4F898F98745}" type="presParOf" srcId="{F6BB4D94-C313-4125-8296-0A59C7A480DC}" destId="{02E2AA41-FF69-452F-88F7-A21E09CB897E}" srcOrd="1" destOrd="0" presId="urn:microsoft.com/office/officeart/2005/8/layout/vList2"/>
    <dgm:cxn modelId="{E049ECFE-DFAC-4F15-B26E-2511958FD779}" type="presParOf" srcId="{F6BB4D94-C313-4125-8296-0A59C7A480DC}" destId="{1342DE04-807A-43F3-8882-C48516780BB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0462B54-C626-420D-BFEF-58521EFFA902}"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CA"/>
        </a:p>
      </dgm:t>
    </dgm:pt>
    <dgm:pt modelId="{8C484CBF-EB52-4210-B836-CA9D0C14C33F}">
      <dgm:prSet/>
      <dgm:spPr/>
      <dgm:t>
        <a:bodyPr/>
        <a:lstStyle/>
        <a:p>
          <a:r>
            <a:rPr lang="en-CA" dirty="0"/>
            <a:t>A previous study examined a moderation model of nonspiritual cognitive appraisals related to divorce (Mazur, </a:t>
          </a:r>
          <a:r>
            <a:rPr lang="en-CA" dirty="0" err="1"/>
            <a:t>Wolchik</a:t>
          </a:r>
          <a:r>
            <a:rPr lang="en-CA" dirty="0"/>
            <a:t>, </a:t>
          </a:r>
          <a:r>
            <a:rPr lang="en-CA" dirty="0" err="1"/>
            <a:t>Virdin</a:t>
          </a:r>
          <a:r>
            <a:rPr lang="en-CA" dirty="0"/>
            <a:t>, Sandler, &amp; West, 1999). </a:t>
          </a:r>
        </a:p>
      </dgm:t>
    </dgm:pt>
    <dgm:pt modelId="{4765AF55-2FD3-44DB-812B-48C7042768CD}" type="parTrans" cxnId="{BE000956-879A-4993-AFD8-0C59ED1B1725}">
      <dgm:prSet/>
      <dgm:spPr/>
      <dgm:t>
        <a:bodyPr/>
        <a:lstStyle/>
        <a:p>
          <a:endParaRPr lang="en-CA"/>
        </a:p>
      </dgm:t>
    </dgm:pt>
    <dgm:pt modelId="{A08C919A-5ED1-40EE-B67B-4E2BD5979E66}" type="sibTrans" cxnId="{BE000956-879A-4993-AFD8-0C59ED1B1725}">
      <dgm:prSet/>
      <dgm:spPr/>
      <dgm:t>
        <a:bodyPr/>
        <a:lstStyle/>
        <a:p>
          <a:endParaRPr lang="en-CA"/>
        </a:p>
      </dgm:t>
    </dgm:pt>
    <dgm:pt modelId="{566FCE64-EC34-449D-8896-C0486F4BDE20}">
      <dgm:prSet/>
      <dgm:spPr/>
      <dgm:t>
        <a:bodyPr/>
        <a:lstStyle/>
        <a:p>
          <a:r>
            <a:rPr lang="en-CA" dirty="0">
              <a:solidFill>
                <a:schemeClr val="accent2">
                  <a:lumMod val="75000"/>
                </a:schemeClr>
              </a:solidFill>
            </a:rPr>
            <a:t>Among a sample of children who had experienced parental divorce in the previous 2 years,</a:t>
          </a:r>
          <a:r>
            <a:rPr lang="en-CA" dirty="0"/>
            <a:t> negative cognitive appraisals of hypothetical divorce events intensified the relationship between stressful divorce events and internalizing and externalizing symptoms. </a:t>
          </a:r>
        </a:p>
      </dgm:t>
    </dgm:pt>
    <dgm:pt modelId="{BC753E29-8B95-441A-8588-4B0965C18A18}" type="parTrans" cxnId="{74DD1986-F950-4584-8A85-2FC5D78A9E9A}">
      <dgm:prSet/>
      <dgm:spPr/>
      <dgm:t>
        <a:bodyPr/>
        <a:lstStyle/>
        <a:p>
          <a:endParaRPr lang="en-CA"/>
        </a:p>
      </dgm:t>
    </dgm:pt>
    <dgm:pt modelId="{3AA986E9-65CA-4F2F-BFD1-C29BB57A8D20}" type="sibTrans" cxnId="{74DD1986-F950-4584-8A85-2FC5D78A9E9A}">
      <dgm:prSet/>
      <dgm:spPr/>
      <dgm:t>
        <a:bodyPr/>
        <a:lstStyle/>
        <a:p>
          <a:endParaRPr lang="en-CA"/>
        </a:p>
      </dgm:t>
    </dgm:pt>
    <dgm:pt modelId="{25BB2FE3-7D3B-4E43-9EC8-925D85770C44}">
      <dgm:prSet/>
      <dgm:spPr/>
      <dgm:t>
        <a:bodyPr/>
        <a:lstStyle/>
        <a:p>
          <a:r>
            <a:rPr lang="en-CA" dirty="0"/>
            <a:t>In the opposite direction, positive cognitive appraisals buffered the effects of stressful divorce events on symptoms</a:t>
          </a:r>
        </a:p>
      </dgm:t>
    </dgm:pt>
    <dgm:pt modelId="{FA0D0B69-DC5B-49FE-A494-D31E1EDF4546}" type="parTrans" cxnId="{4B6A3371-4E0A-4F3E-8C1E-8542A6C330AA}">
      <dgm:prSet/>
      <dgm:spPr/>
      <dgm:t>
        <a:bodyPr/>
        <a:lstStyle/>
        <a:p>
          <a:endParaRPr lang="en-CA"/>
        </a:p>
      </dgm:t>
    </dgm:pt>
    <dgm:pt modelId="{E519EEBB-D910-47D9-BD56-67D1B1C203A1}" type="sibTrans" cxnId="{4B6A3371-4E0A-4F3E-8C1E-8542A6C330AA}">
      <dgm:prSet/>
      <dgm:spPr/>
      <dgm:t>
        <a:bodyPr/>
        <a:lstStyle/>
        <a:p>
          <a:endParaRPr lang="en-CA"/>
        </a:p>
      </dgm:t>
    </dgm:pt>
    <dgm:pt modelId="{8758D8C0-AE66-4426-9D0B-0F675DBA25D8}" type="pres">
      <dgm:prSet presAssocID="{50462B54-C626-420D-BFEF-58521EFFA902}" presName="hierChild1" presStyleCnt="0">
        <dgm:presLayoutVars>
          <dgm:orgChart val="1"/>
          <dgm:chPref val="1"/>
          <dgm:dir/>
          <dgm:animOne val="branch"/>
          <dgm:animLvl val="lvl"/>
          <dgm:resizeHandles/>
        </dgm:presLayoutVars>
      </dgm:prSet>
      <dgm:spPr/>
    </dgm:pt>
    <dgm:pt modelId="{FCB5C3B3-F256-4DBF-AD44-BD22D23C86D4}" type="pres">
      <dgm:prSet presAssocID="{8C484CBF-EB52-4210-B836-CA9D0C14C33F}" presName="hierRoot1" presStyleCnt="0">
        <dgm:presLayoutVars>
          <dgm:hierBranch val="init"/>
        </dgm:presLayoutVars>
      </dgm:prSet>
      <dgm:spPr/>
    </dgm:pt>
    <dgm:pt modelId="{93845D52-B8F8-4D3C-B681-A64F17D7833E}" type="pres">
      <dgm:prSet presAssocID="{8C484CBF-EB52-4210-B836-CA9D0C14C33F}" presName="rootComposite1" presStyleCnt="0"/>
      <dgm:spPr/>
    </dgm:pt>
    <dgm:pt modelId="{5445F264-D5B5-4F4E-8AAD-4BE636E5EF9F}" type="pres">
      <dgm:prSet presAssocID="{8C484CBF-EB52-4210-B836-CA9D0C14C33F}" presName="rootText1" presStyleLbl="node0" presStyleIdx="0" presStyleCnt="1" custScaleX="264904" custScaleY="47371">
        <dgm:presLayoutVars>
          <dgm:chPref val="3"/>
        </dgm:presLayoutVars>
      </dgm:prSet>
      <dgm:spPr/>
    </dgm:pt>
    <dgm:pt modelId="{58456EC4-FB16-43BB-98E0-231437C09ABC}" type="pres">
      <dgm:prSet presAssocID="{8C484CBF-EB52-4210-B836-CA9D0C14C33F}" presName="rootConnector1" presStyleLbl="node1" presStyleIdx="0" presStyleCnt="0"/>
      <dgm:spPr/>
    </dgm:pt>
    <dgm:pt modelId="{2EE18B05-B942-4F6D-B031-DC0CB5B17CBB}" type="pres">
      <dgm:prSet presAssocID="{8C484CBF-EB52-4210-B836-CA9D0C14C33F}" presName="hierChild2" presStyleCnt="0"/>
      <dgm:spPr/>
    </dgm:pt>
    <dgm:pt modelId="{8CC08E6D-1907-4335-AE10-F66730210BBA}" type="pres">
      <dgm:prSet presAssocID="{BC753E29-8B95-441A-8588-4B0965C18A18}" presName="Name37" presStyleLbl="parChTrans1D2" presStyleIdx="0" presStyleCnt="2"/>
      <dgm:spPr/>
    </dgm:pt>
    <dgm:pt modelId="{1E64199C-FE8D-4191-B903-84ACD6538FA5}" type="pres">
      <dgm:prSet presAssocID="{566FCE64-EC34-449D-8896-C0486F4BDE20}" presName="hierRoot2" presStyleCnt="0">
        <dgm:presLayoutVars>
          <dgm:hierBranch val="init"/>
        </dgm:presLayoutVars>
      </dgm:prSet>
      <dgm:spPr/>
    </dgm:pt>
    <dgm:pt modelId="{C7317259-753A-431D-BE89-9BBD7C749CC4}" type="pres">
      <dgm:prSet presAssocID="{566FCE64-EC34-449D-8896-C0486F4BDE20}" presName="rootComposite" presStyleCnt="0"/>
      <dgm:spPr/>
    </dgm:pt>
    <dgm:pt modelId="{E72A656C-F6F0-47BF-8482-CA54EADE9DE8}" type="pres">
      <dgm:prSet presAssocID="{566FCE64-EC34-449D-8896-C0486F4BDE20}" presName="rootText" presStyleLbl="node2" presStyleIdx="0" presStyleCnt="2" custScaleX="130194">
        <dgm:presLayoutVars>
          <dgm:chPref val="3"/>
        </dgm:presLayoutVars>
      </dgm:prSet>
      <dgm:spPr/>
    </dgm:pt>
    <dgm:pt modelId="{24F01F11-2B45-4201-9F1D-695891884D2F}" type="pres">
      <dgm:prSet presAssocID="{566FCE64-EC34-449D-8896-C0486F4BDE20}" presName="rootConnector" presStyleLbl="node2" presStyleIdx="0" presStyleCnt="2"/>
      <dgm:spPr/>
    </dgm:pt>
    <dgm:pt modelId="{CE0C771A-8541-45D1-85B2-B253A651C935}" type="pres">
      <dgm:prSet presAssocID="{566FCE64-EC34-449D-8896-C0486F4BDE20}" presName="hierChild4" presStyleCnt="0"/>
      <dgm:spPr/>
    </dgm:pt>
    <dgm:pt modelId="{E7727E3D-1865-42E1-8852-B0DD37F84FF4}" type="pres">
      <dgm:prSet presAssocID="{566FCE64-EC34-449D-8896-C0486F4BDE20}" presName="hierChild5" presStyleCnt="0"/>
      <dgm:spPr/>
    </dgm:pt>
    <dgm:pt modelId="{5F14D5D6-41B0-4CD9-ADD2-48B92A9A33C4}" type="pres">
      <dgm:prSet presAssocID="{FA0D0B69-DC5B-49FE-A494-D31E1EDF4546}" presName="Name37" presStyleLbl="parChTrans1D2" presStyleIdx="1" presStyleCnt="2"/>
      <dgm:spPr/>
    </dgm:pt>
    <dgm:pt modelId="{322FE2C4-D428-4007-83B8-2F3A9A456AB1}" type="pres">
      <dgm:prSet presAssocID="{25BB2FE3-7D3B-4E43-9EC8-925D85770C44}" presName="hierRoot2" presStyleCnt="0">
        <dgm:presLayoutVars>
          <dgm:hierBranch val="init"/>
        </dgm:presLayoutVars>
      </dgm:prSet>
      <dgm:spPr/>
    </dgm:pt>
    <dgm:pt modelId="{602E2622-3067-4E14-8BB0-7BA7480DDD33}" type="pres">
      <dgm:prSet presAssocID="{25BB2FE3-7D3B-4E43-9EC8-925D85770C44}" presName="rootComposite" presStyleCnt="0"/>
      <dgm:spPr/>
    </dgm:pt>
    <dgm:pt modelId="{9E59190F-B83B-4DED-8BB4-2DE2C2C32FE6}" type="pres">
      <dgm:prSet presAssocID="{25BB2FE3-7D3B-4E43-9EC8-925D85770C44}" presName="rootText" presStyleLbl="node2" presStyleIdx="1" presStyleCnt="2" custScaleX="113919">
        <dgm:presLayoutVars>
          <dgm:chPref val="3"/>
        </dgm:presLayoutVars>
      </dgm:prSet>
      <dgm:spPr/>
    </dgm:pt>
    <dgm:pt modelId="{40C7B08A-70B9-4876-8FD1-3C510575C18C}" type="pres">
      <dgm:prSet presAssocID="{25BB2FE3-7D3B-4E43-9EC8-925D85770C44}" presName="rootConnector" presStyleLbl="node2" presStyleIdx="1" presStyleCnt="2"/>
      <dgm:spPr/>
    </dgm:pt>
    <dgm:pt modelId="{054D5636-D00E-4245-AE4C-23617153061F}" type="pres">
      <dgm:prSet presAssocID="{25BB2FE3-7D3B-4E43-9EC8-925D85770C44}" presName="hierChild4" presStyleCnt="0"/>
      <dgm:spPr/>
    </dgm:pt>
    <dgm:pt modelId="{8130F8E7-ABDA-497E-829E-915CBEB2F565}" type="pres">
      <dgm:prSet presAssocID="{25BB2FE3-7D3B-4E43-9EC8-925D85770C44}" presName="hierChild5" presStyleCnt="0"/>
      <dgm:spPr/>
    </dgm:pt>
    <dgm:pt modelId="{0F3E958E-1E71-48C7-9944-3C26CBEA9357}" type="pres">
      <dgm:prSet presAssocID="{8C484CBF-EB52-4210-B836-CA9D0C14C33F}" presName="hierChild3" presStyleCnt="0"/>
      <dgm:spPr/>
    </dgm:pt>
  </dgm:ptLst>
  <dgm:cxnLst>
    <dgm:cxn modelId="{E18EED24-0F68-4484-A692-D994CB9955CD}" type="presOf" srcId="{50462B54-C626-420D-BFEF-58521EFFA902}" destId="{8758D8C0-AE66-4426-9D0B-0F675DBA25D8}" srcOrd="0" destOrd="0" presId="urn:microsoft.com/office/officeart/2005/8/layout/orgChart1"/>
    <dgm:cxn modelId="{5274083B-F6A1-47F6-81CF-BB4FF5E11945}" type="presOf" srcId="{25BB2FE3-7D3B-4E43-9EC8-925D85770C44}" destId="{40C7B08A-70B9-4876-8FD1-3C510575C18C}" srcOrd="1" destOrd="0" presId="urn:microsoft.com/office/officeart/2005/8/layout/orgChart1"/>
    <dgm:cxn modelId="{25373E68-6A93-4333-9FA6-70CAC0DA3E7D}" type="presOf" srcId="{566FCE64-EC34-449D-8896-C0486F4BDE20}" destId="{E72A656C-F6F0-47BF-8482-CA54EADE9DE8}" srcOrd="0" destOrd="0" presId="urn:microsoft.com/office/officeart/2005/8/layout/orgChart1"/>
    <dgm:cxn modelId="{4B6A3371-4E0A-4F3E-8C1E-8542A6C330AA}" srcId="{8C484CBF-EB52-4210-B836-CA9D0C14C33F}" destId="{25BB2FE3-7D3B-4E43-9EC8-925D85770C44}" srcOrd="1" destOrd="0" parTransId="{FA0D0B69-DC5B-49FE-A494-D31E1EDF4546}" sibTransId="{E519EEBB-D910-47D9-BD56-67D1B1C203A1}"/>
    <dgm:cxn modelId="{BE000956-879A-4993-AFD8-0C59ED1B1725}" srcId="{50462B54-C626-420D-BFEF-58521EFFA902}" destId="{8C484CBF-EB52-4210-B836-CA9D0C14C33F}" srcOrd="0" destOrd="0" parTransId="{4765AF55-2FD3-44DB-812B-48C7042768CD}" sibTransId="{A08C919A-5ED1-40EE-B67B-4E2BD5979E66}"/>
    <dgm:cxn modelId="{2AC6947E-9D81-4052-AC00-ED9A8E5CA635}" type="presOf" srcId="{BC753E29-8B95-441A-8588-4B0965C18A18}" destId="{8CC08E6D-1907-4335-AE10-F66730210BBA}" srcOrd="0" destOrd="0" presId="urn:microsoft.com/office/officeart/2005/8/layout/orgChart1"/>
    <dgm:cxn modelId="{74DD1986-F950-4584-8A85-2FC5D78A9E9A}" srcId="{8C484CBF-EB52-4210-B836-CA9D0C14C33F}" destId="{566FCE64-EC34-449D-8896-C0486F4BDE20}" srcOrd="0" destOrd="0" parTransId="{BC753E29-8B95-441A-8588-4B0965C18A18}" sibTransId="{3AA986E9-65CA-4F2F-BFD1-C29BB57A8D20}"/>
    <dgm:cxn modelId="{41F3F68F-C6FB-405C-A99D-59EDE2FC0B02}" type="presOf" srcId="{25BB2FE3-7D3B-4E43-9EC8-925D85770C44}" destId="{9E59190F-B83B-4DED-8BB4-2DE2C2C32FE6}" srcOrd="0" destOrd="0" presId="urn:microsoft.com/office/officeart/2005/8/layout/orgChart1"/>
    <dgm:cxn modelId="{71B7ABA5-697B-4354-8394-F9C4B28706BA}" type="presOf" srcId="{566FCE64-EC34-449D-8896-C0486F4BDE20}" destId="{24F01F11-2B45-4201-9F1D-695891884D2F}" srcOrd="1" destOrd="0" presId="urn:microsoft.com/office/officeart/2005/8/layout/orgChart1"/>
    <dgm:cxn modelId="{9D6E4FCD-834E-43E5-9F4D-D80BCE305177}" type="presOf" srcId="{8C484CBF-EB52-4210-B836-CA9D0C14C33F}" destId="{5445F264-D5B5-4F4E-8AAD-4BE636E5EF9F}" srcOrd="0" destOrd="0" presId="urn:microsoft.com/office/officeart/2005/8/layout/orgChart1"/>
    <dgm:cxn modelId="{DF5C53DD-5F61-44DC-9113-8AF975FCD8E6}" type="presOf" srcId="{FA0D0B69-DC5B-49FE-A494-D31E1EDF4546}" destId="{5F14D5D6-41B0-4CD9-ADD2-48B92A9A33C4}" srcOrd="0" destOrd="0" presId="urn:microsoft.com/office/officeart/2005/8/layout/orgChart1"/>
    <dgm:cxn modelId="{728D1CEC-9099-4AC3-99FE-6A264633FCFA}" type="presOf" srcId="{8C484CBF-EB52-4210-B836-CA9D0C14C33F}" destId="{58456EC4-FB16-43BB-98E0-231437C09ABC}" srcOrd="1" destOrd="0" presId="urn:microsoft.com/office/officeart/2005/8/layout/orgChart1"/>
    <dgm:cxn modelId="{06A5BDA7-0AC7-4F71-86AC-AF1FF5CD0D7D}" type="presParOf" srcId="{8758D8C0-AE66-4426-9D0B-0F675DBA25D8}" destId="{FCB5C3B3-F256-4DBF-AD44-BD22D23C86D4}" srcOrd="0" destOrd="0" presId="urn:microsoft.com/office/officeart/2005/8/layout/orgChart1"/>
    <dgm:cxn modelId="{30397CB4-9FC9-41FF-A74F-5ED67F799F19}" type="presParOf" srcId="{FCB5C3B3-F256-4DBF-AD44-BD22D23C86D4}" destId="{93845D52-B8F8-4D3C-B681-A64F17D7833E}" srcOrd="0" destOrd="0" presId="urn:microsoft.com/office/officeart/2005/8/layout/orgChart1"/>
    <dgm:cxn modelId="{6022C627-404D-44A9-B491-7DDDDA29744E}" type="presParOf" srcId="{93845D52-B8F8-4D3C-B681-A64F17D7833E}" destId="{5445F264-D5B5-4F4E-8AAD-4BE636E5EF9F}" srcOrd="0" destOrd="0" presId="urn:microsoft.com/office/officeart/2005/8/layout/orgChart1"/>
    <dgm:cxn modelId="{7C4F889F-7F8D-482F-8E93-5D219A8D63BA}" type="presParOf" srcId="{93845D52-B8F8-4D3C-B681-A64F17D7833E}" destId="{58456EC4-FB16-43BB-98E0-231437C09ABC}" srcOrd="1" destOrd="0" presId="urn:microsoft.com/office/officeart/2005/8/layout/orgChart1"/>
    <dgm:cxn modelId="{235B6D46-8823-446E-B896-3BC120BA57B8}" type="presParOf" srcId="{FCB5C3B3-F256-4DBF-AD44-BD22D23C86D4}" destId="{2EE18B05-B942-4F6D-B031-DC0CB5B17CBB}" srcOrd="1" destOrd="0" presId="urn:microsoft.com/office/officeart/2005/8/layout/orgChart1"/>
    <dgm:cxn modelId="{64630E9E-A361-4B1B-8D02-1A0576EE2DDD}" type="presParOf" srcId="{2EE18B05-B942-4F6D-B031-DC0CB5B17CBB}" destId="{8CC08E6D-1907-4335-AE10-F66730210BBA}" srcOrd="0" destOrd="0" presId="urn:microsoft.com/office/officeart/2005/8/layout/orgChart1"/>
    <dgm:cxn modelId="{AEEAC797-9066-4DB9-A264-213882CEC451}" type="presParOf" srcId="{2EE18B05-B942-4F6D-B031-DC0CB5B17CBB}" destId="{1E64199C-FE8D-4191-B903-84ACD6538FA5}" srcOrd="1" destOrd="0" presId="urn:microsoft.com/office/officeart/2005/8/layout/orgChart1"/>
    <dgm:cxn modelId="{E2B3B22D-C063-4A1E-A3E7-191B9B0285EC}" type="presParOf" srcId="{1E64199C-FE8D-4191-B903-84ACD6538FA5}" destId="{C7317259-753A-431D-BE89-9BBD7C749CC4}" srcOrd="0" destOrd="0" presId="urn:microsoft.com/office/officeart/2005/8/layout/orgChart1"/>
    <dgm:cxn modelId="{56C9241B-2371-4B98-AD86-714092D2457E}" type="presParOf" srcId="{C7317259-753A-431D-BE89-9BBD7C749CC4}" destId="{E72A656C-F6F0-47BF-8482-CA54EADE9DE8}" srcOrd="0" destOrd="0" presId="urn:microsoft.com/office/officeart/2005/8/layout/orgChart1"/>
    <dgm:cxn modelId="{2B02B1C0-C450-4238-8C6F-D58F01221391}" type="presParOf" srcId="{C7317259-753A-431D-BE89-9BBD7C749CC4}" destId="{24F01F11-2B45-4201-9F1D-695891884D2F}" srcOrd="1" destOrd="0" presId="urn:microsoft.com/office/officeart/2005/8/layout/orgChart1"/>
    <dgm:cxn modelId="{3791C48A-109A-47C6-85FB-B5FFFA2C8F45}" type="presParOf" srcId="{1E64199C-FE8D-4191-B903-84ACD6538FA5}" destId="{CE0C771A-8541-45D1-85B2-B253A651C935}" srcOrd="1" destOrd="0" presId="urn:microsoft.com/office/officeart/2005/8/layout/orgChart1"/>
    <dgm:cxn modelId="{708C051A-3D59-40D0-AE35-E2862B1C24F3}" type="presParOf" srcId="{1E64199C-FE8D-4191-B903-84ACD6538FA5}" destId="{E7727E3D-1865-42E1-8852-B0DD37F84FF4}" srcOrd="2" destOrd="0" presId="urn:microsoft.com/office/officeart/2005/8/layout/orgChart1"/>
    <dgm:cxn modelId="{B961D6BA-12EC-42C7-B4DC-204DAF64E668}" type="presParOf" srcId="{2EE18B05-B942-4F6D-B031-DC0CB5B17CBB}" destId="{5F14D5D6-41B0-4CD9-ADD2-48B92A9A33C4}" srcOrd="2" destOrd="0" presId="urn:microsoft.com/office/officeart/2005/8/layout/orgChart1"/>
    <dgm:cxn modelId="{ACDFE65D-3040-4025-B436-36DD1918CC05}" type="presParOf" srcId="{2EE18B05-B942-4F6D-B031-DC0CB5B17CBB}" destId="{322FE2C4-D428-4007-83B8-2F3A9A456AB1}" srcOrd="3" destOrd="0" presId="urn:microsoft.com/office/officeart/2005/8/layout/orgChart1"/>
    <dgm:cxn modelId="{6646151E-CF9E-4597-AF19-35B0A901BBDB}" type="presParOf" srcId="{322FE2C4-D428-4007-83B8-2F3A9A456AB1}" destId="{602E2622-3067-4E14-8BB0-7BA7480DDD33}" srcOrd="0" destOrd="0" presId="urn:microsoft.com/office/officeart/2005/8/layout/orgChart1"/>
    <dgm:cxn modelId="{AF6758BC-0488-4E04-BBBF-BCDCC4A03511}" type="presParOf" srcId="{602E2622-3067-4E14-8BB0-7BA7480DDD33}" destId="{9E59190F-B83B-4DED-8BB4-2DE2C2C32FE6}" srcOrd="0" destOrd="0" presId="urn:microsoft.com/office/officeart/2005/8/layout/orgChart1"/>
    <dgm:cxn modelId="{DD4688C5-E08A-463A-9923-4E0C921BBAED}" type="presParOf" srcId="{602E2622-3067-4E14-8BB0-7BA7480DDD33}" destId="{40C7B08A-70B9-4876-8FD1-3C510575C18C}" srcOrd="1" destOrd="0" presId="urn:microsoft.com/office/officeart/2005/8/layout/orgChart1"/>
    <dgm:cxn modelId="{C46EFC4E-E427-4AF5-B054-51A2B4CE2575}" type="presParOf" srcId="{322FE2C4-D428-4007-83B8-2F3A9A456AB1}" destId="{054D5636-D00E-4245-AE4C-23617153061F}" srcOrd="1" destOrd="0" presId="urn:microsoft.com/office/officeart/2005/8/layout/orgChart1"/>
    <dgm:cxn modelId="{0BE879DD-EF09-4E6B-BADC-0E5562DB4BA6}" type="presParOf" srcId="{322FE2C4-D428-4007-83B8-2F3A9A456AB1}" destId="{8130F8E7-ABDA-497E-829E-915CBEB2F565}" srcOrd="2" destOrd="0" presId="urn:microsoft.com/office/officeart/2005/8/layout/orgChart1"/>
    <dgm:cxn modelId="{D2152C75-43B0-440F-B2F4-F0EAC98FE686}" type="presParOf" srcId="{FCB5C3B3-F256-4DBF-AD44-BD22D23C86D4}" destId="{0F3E958E-1E71-48C7-9944-3C26CBEA935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2E3A35-6380-47A4-9C9B-2AD080C378CE}">
      <dsp:nvSpPr>
        <dsp:cNvPr id="0" name=""/>
        <dsp:cNvSpPr/>
      </dsp:nvSpPr>
      <dsp:spPr>
        <a:xfrm>
          <a:off x="0" y="52218"/>
          <a:ext cx="9601196" cy="171990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CA" sz="2100" kern="1200" dirty="0"/>
            <a:t>Students frequently overuse direct quotation in taking notes, and as a result they overuse quotations in the final [research] paper. Probably only about 10% of your final manuscript should appear as directly quoted matter. Therefore, you should strive to limit the amount of exact transcribing of source materials while taking notes. Lester, James D. Writing Research Papers. 2nd ed. (1976): 46-47.</a:t>
          </a:r>
        </a:p>
      </dsp:txBody>
      <dsp:txXfrm>
        <a:off x="83959" y="136177"/>
        <a:ext cx="9433278" cy="1551982"/>
      </dsp:txXfrm>
    </dsp:sp>
    <dsp:sp modelId="{51742E4A-A627-4803-B1A8-2FE5E0978C0A}">
      <dsp:nvSpPr>
        <dsp:cNvPr id="0" name=""/>
        <dsp:cNvSpPr/>
      </dsp:nvSpPr>
      <dsp:spPr>
        <a:xfrm>
          <a:off x="0" y="1832598"/>
          <a:ext cx="9601196" cy="171990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CA" sz="2100" kern="1200" dirty="0"/>
            <a:t>Students often use too many direct quotations when they take notes, resulting in too many of them in the final research paper. In fact, probably only about 10% of the final copy should consist of directly quoted material. So it is important to limit the amount of source material copied while taking notes. Lester, James D. Writing Research Papers. 2nd ed. (1976): 46-47.</a:t>
          </a:r>
        </a:p>
      </dsp:txBody>
      <dsp:txXfrm>
        <a:off x="83959" y="1916557"/>
        <a:ext cx="9433278" cy="1551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2E3A35-6380-47A4-9C9B-2AD080C378CE}">
      <dsp:nvSpPr>
        <dsp:cNvPr id="0" name=""/>
        <dsp:cNvSpPr/>
      </dsp:nvSpPr>
      <dsp:spPr>
        <a:xfrm>
          <a:off x="0" y="52218"/>
          <a:ext cx="9601196" cy="171990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CA" sz="2100" kern="1200" dirty="0"/>
            <a:t>Students frequently overuse direct quotation in taking notes, and as a result they overuse quotations in the final [research] paper. Probably only about 10% of your final manuscript should appear as directly quoted matter. Therefore, you should strive to limit the amount of exact transcribing of source materials while taking notes. Lester, James D. Writing Research Papers. 2nd ed. (1976): 46-47.</a:t>
          </a:r>
        </a:p>
      </dsp:txBody>
      <dsp:txXfrm>
        <a:off x="83959" y="136177"/>
        <a:ext cx="9433278" cy="1551982"/>
      </dsp:txXfrm>
    </dsp:sp>
    <dsp:sp modelId="{51742E4A-A627-4803-B1A8-2FE5E0978C0A}">
      <dsp:nvSpPr>
        <dsp:cNvPr id="0" name=""/>
        <dsp:cNvSpPr/>
      </dsp:nvSpPr>
      <dsp:spPr>
        <a:xfrm>
          <a:off x="0" y="1832598"/>
          <a:ext cx="9601196" cy="171990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CA" sz="2100" kern="1200" dirty="0"/>
            <a:t>In research papers students often quote excessively, failing to keep quoted material down to a desirable level. Since the problem usually originates during note taking, it is essential to minimize the material recorded verbatim (Lester 46-47).</a:t>
          </a:r>
        </a:p>
      </dsp:txBody>
      <dsp:txXfrm>
        <a:off x="83959" y="1916557"/>
        <a:ext cx="9433278" cy="15519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2E3A35-6380-47A4-9C9B-2AD080C378CE}">
      <dsp:nvSpPr>
        <dsp:cNvPr id="0" name=""/>
        <dsp:cNvSpPr/>
      </dsp:nvSpPr>
      <dsp:spPr>
        <a:xfrm>
          <a:off x="0" y="52218"/>
          <a:ext cx="9601196" cy="171990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CA" sz="2100" kern="1200" dirty="0"/>
            <a:t>Wines drunk at Greek tables did not always come from Greece itself. The wine snobbery of the time extolled the merits of wines from the slopes of Mount Lebanon, from Palestine, Egypt and Magna Graecia-Greater Greece, i.e., southern Italy. The ten litres a day drunk by the famous wrestler Milo of Croton was a wine famous in Calabria, where Milo lived: this wine, Ciro, is still made.</a:t>
          </a:r>
        </a:p>
      </dsp:txBody>
      <dsp:txXfrm>
        <a:off x="83959" y="136177"/>
        <a:ext cx="9433278" cy="1551982"/>
      </dsp:txXfrm>
    </dsp:sp>
    <dsp:sp modelId="{51742E4A-A627-4803-B1A8-2FE5E0978C0A}">
      <dsp:nvSpPr>
        <dsp:cNvPr id="0" name=""/>
        <dsp:cNvSpPr/>
      </dsp:nvSpPr>
      <dsp:spPr>
        <a:xfrm>
          <a:off x="0" y="1832598"/>
          <a:ext cx="9601196" cy="171990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CA" sz="2100" kern="1200" dirty="0"/>
            <a:t>Wines drunk by Greeks were not always made in Greece itself. The wine snobs of that period celebrated wines from Mount Lebanon, Palestine, and Egypt. The famous wrestler Milo of Croton, who consumed ten liters of wine a day, drank wine made in Calabria outside of Greece; this wine, Ciro, is still made.</a:t>
          </a:r>
        </a:p>
      </dsp:txBody>
      <dsp:txXfrm>
        <a:off x="83959" y="1916557"/>
        <a:ext cx="9433278" cy="15519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2E3A35-6380-47A4-9C9B-2AD080C378CE}">
      <dsp:nvSpPr>
        <dsp:cNvPr id="0" name=""/>
        <dsp:cNvSpPr/>
      </dsp:nvSpPr>
      <dsp:spPr>
        <a:xfrm>
          <a:off x="0" y="52218"/>
          <a:ext cx="9601196" cy="171990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CA" sz="2100" kern="1200" dirty="0"/>
            <a:t>Wines drunk at Greek tables did not always come from Greece itself. The wine snobbery of the time extolled the merits of wines from the slopes of Mount Lebanon, from Palestine, Egypt and Magna Graecia-Greater Greece, i.e., southern Italy. The ten litres a day drunk by the famous wrestler Milo of Croton was a wine famous in Calabria, where Milo lived: this wine, Ciro, is still made.</a:t>
          </a:r>
        </a:p>
      </dsp:txBody>
      <dsp:txXfrm>
        <a:off x="83959" y="136177"/>
        <a:ext cx="9433278" cy="1551982"/>
      </dsp:txXfrm>
    </dsp:sp>
    <dsp:sp modelId="{51742E4A-A627-4803-B1A8-2FE5E0978C0A}">
      <dsp:nvSpPr>
        <dsp:cNvPr id="0" name=""/>
        <dsp:cNvSpPr/>
      </dsp:nvSpPr>
      <dsp:spPr>
        <a:xfrm>
          <a:off x="0" y="1832598"/>
          <a:ext cx="9601196" cy="171990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CA" sz="2100" kern="1200" dirty="0"/>
            <a:t>Although Greeks were picky about their wine, they enjoyed wine from outside Greece. Upstanding Greeks enjoyed wine from many of Greece’s local trading partners—including Palestine, Egypt and southern Italy. One story tells of the famous wrestler Milo of Croton, who consumed ten liters of foreign wine daily</a:t>
          </a:r>
        </a:p>
      </dsp:txBody>
      <dsp:txXfrm>
        <a:off x="83959" y="1916557"/>
        <a:ext cx="9433278" cy="15519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47431-75C0-417F-AB2D-7573EB4785D3}">
      <dsp:nvSpPr>
        <dsp:cNvPr id="0" name=""/>
        <dsp:cNvSpPr/>
      </dsp:nvSpPr>
      <dsp:spPr>
        <a:xfrm>
          <a:off x="2418" y="0"/>
          <a:ext cx="4550097" cy="331893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CA" sz="2200" kern="1200"/>
            <a:t>Consistent with a mediational approach, some evidence suggests that people’s initial divorce appraisals shape the nature of their coping responses in secular (Birnbaum et al.,1997) and spiritual (Shortz &amp; Worthington, 1994) models. […]</a:t>
          </a:r>
        </a:p>
      </dsp:txBody>
      <dsp:txXfrm>
        <a:off x="99626" y="97208"/>
        <a:ext cx="4355681" cy="3124520"/>
      </dsp:txXfrm>
    </dsp:sp>
    <dsp:sp modelId="{66FA077D-79A3-436F-95DE-B405D3E3271E}">
      <dsp:nvSpPr>
        <dsp:cNvPr id="0" name=""/>
        <dsp:cNvSpPr/>
      </dsp:nvSpPr>
      <dsp:spPr>
        <a:xfrm>
          <a:off x="4939751" y="1179295"/>
          <a:ext cx="820939" cy="9603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CA" sz="1800" kern="1200"/>
        </a:p>
      </dsp:txBody>
      <dsp:txXfrm>
        <a:off x="4939751" y="1371364"/>
        <a:ext cx="574657" cy="576206"/>
      </dsp:txXfrm>
    </dsp:sp>
    <dsp:sp modelId="{07C86F6E-510F-4A15-87F3-0008670DF237}">
      <dsp:nvSpPr>
        <dsp:cNvPr id="0" name=""/>
        <dsp:cNvSpPr/>
      </dsp:nvSpPr>
      <dsp:spPr>
        <a:xfrm>
          <a:off x="6101458" y="397284"/>
          <a:ext cx="3497319" cy="252436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CA" sz="2200" kern="1200" dirty="0"/>
            <a:t>Previous research has shown that religious coping can act as a mediator between spiritual appraisals and outcomes (Pargament, Magyar, </a:t>
          </a:r>
          <a:r>
            <a:rPr lang="en-CA" sz="2200" kern="1200" dirty="0" err="1"/>
            <a:t>Benore</a:t>
          </a:r>
          <a:r>
            <a:rPr lang="en-CA" sz="2200" kern="1200" dirty="0"/>
            <a:t>, &amp; Mahoney, 2005). </a:t>
          </a:r>
        </a:p>
      </dsp:txBody>
      <dsp:txXfrm>
        <a:off x="6175394" y="471220"/>
        <a:ext cx="3349447" cy="23764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EC1DEC-DBDB-493E-A222-8A8E478DD9C3}">
      <dsp:nvSpPr>
        <dsp:cNvPr id="0" name=""/>
        <dsp:cNvSpPr/>
      </dsp:nvSpPr>
      <dsp:spPr>
        <a:xfrm>
          <a:off x="0" y="228738"/>
          <a:ext cx="9601196" cy="140048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CA" sz="2100" kern="1200" dirty="0"/>
            <a:t>Two studies have applied this mediational model to divorce. In a study of young adults, negative religious coping with parental divorce mediated links between ap-praising parental divorce as a sacred loss or desecration and amount of depressive symptoms, anxiety, painful feelings, and spiritual growth (Warner, Mahoney, &amp; </a:t>
          </a:r>
          <a:r>
            <a:rPr lang="en-CA" sz="2100" kern="1200" dirty="0" err="1"/>
            <a:t>Krumrei</a:t>
          </a:r>
          <a:r>
            <a:rPr lang="en-CA" sz="2100" kern="1200" dirty="0"/>
            <a:t>, 2009).</a:t>
          </a:r>
        </a:p>
      </dsp:txBody>
      <dsp:txXfrm>
        <a:off x="68366" y="297104"/>
        <a:ext cx="9464464" cy="1263757"/>
      </dsp:txXfrm>
    </dsp:sp>
    <dsp:sp modelId="{1342DE04-807A-43F3-8882-C48516780BB5}">
      <dsp:nvSpPr>
        <dsp:cNvPr id="0" name=""/>
        <dsp:cNvSpPr/>
      </dsp:nvSpPr>
      <dsp:spPr>
        <a:xfrm>
          <a:off x="0" y="1689708"/>
          <a:ext cx="9601196" cy="140048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CA" sz="2100" kern="1200" dirty="0"/>
            <a:t>In addition, cross-sectional results among divorced adults indicated that religious coping mediated links between appraising divorce as a sacred loss or desecration and amount of depressive symptoms (</a:t>
          </a:r>
          <a:r>
            <a:rPr lang="en-CA" sz="2100" kern="1200" dirty="0" err="1"/>
            <a:t>Krumrei</a:t>
          </a:r>
          <a:r>
            <a:rPr lang="en-CA" sz="2100" kern="1200" dirty="0"/>
            <a:t> et al., 2009).</a:t>
          </a:r>
        </a:p>
      </dsp:txBody>
      <dsp:txXfrm>
        <a:off x="68366" y="1758074"/>
        <a:ext cx="9464464" cy="12637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14D5D6-41B0-4CD9-ADD2-48B92A9A33C4}">
      <dsp:nvSpPr>
        <dsp:cNvPr id="0" name=""/>
        <dsp:cNvSpPr/>
      </dsp:nvSpPr>
      <dsp:spPr>
        <a:xfrm>
          <a:off x="4800598" y="903397"/>
          <a:ext cx="2737779" cy="760524"/>
        </a:xfrm>
        <a:custGeom>
          <a:avLst/>
          <a:gdLst/>
          <a:ahLst/>
          <a:cxnLst/>
          <a:rect l="0" t="0" r="0" b="0"/>
          <a:pathLst>
            <a:path>
              <a:moveTo>
                <a:pt x="0" y="0"/>
              </a:moveTo>
              <a:lnTo>
                <a:pt x="0" y="380262"/>
              </a:lnTo>
              <a:lnTo>
                <a:pt x="2737779" y="380262"/>
              </a:lnTo>
              <a:lnTo>
                <a:pt x="2737779" y="76052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C08E6D-1907-4335-AE10-F66730210BBA}">
      <dsp:nvSpPr>
        <dsp:cNvPr id="0" name=""/>
        <dsp:cNvSpPr/>
      </dsp:nvSpPr>
      <dsp:spPr>
        <a:xfrm>
          <a:off x="2357521" y="903397"/>
          <a:ext cx="2443076" cy="760524"/>
        </a:xfrm>
        <a:custGeom>
          <a:avLst/>
          <a:gdLst/>
          <a:ahLst/>
          <a:cxnLst/>
          <a:rect l="0" t="0" r="0" b="0"/>
          <a:pathLst>
            <a:path>
              <a:moveTo>
                <a:pt x="2443076" y="0"/>
              </a:moveTo>
              <a:lnTo>
                <a:pt x="2443076" y="380262"/>
              </a:lnTo>
              <a:lnTo>
                <a:pt x="0" y="380262"/>
              </a:lnTo>
              <a:lnTo>
                <a:pt x="0" y="76052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45F264-D5B5-4F4E-8AAD-4BE636E5EF9F}">
      <dsp:nvSpPr>
        <dsp:cNvPr id="0" name=""/>
        <dsp:cNvSpPr/>
      </dsp:nvSpPr>
      <dsp:spPr>
        <a:xfrm>
          <a:off x="3789" y="45616"/>
          <a:ext cx="9593617" cy="857781"/>
        </a:xfrm>
        <a:prstGeom prst="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A previous study examined a moderation model of nonspiritual cognitive appraisals related to divorce (Mazur, </a:t>
          </a:r>
          <a:r>
            <a:rPr lang="en-CA" sz="2000" kern="1200" dirty="0" err="1"/>
            <a:t>Wolchik</a:t>
          </a:r>
          <a:r>
            <a:rPr lang="en-CA" sz="2000" kern="1200" dirty="0"/>
            <a:t>, </a:t>
          </a:r>
          <a:r>
            <a:rPr lang="en-CA" sz="2000" kern="1200" dirty="0" err="1"/>
            <a:t>Virdin</a:t>
          </a:r>
          <a:r>
            <a:rPr lang="en-CA" sz="2000" kern="1200" dirty="0"/>
            <a:t>, Sandler, &amp; West, 1999). </a:t>
          </a:r>
        </a:p>
      </dsp:txBody>
      <dsp:txXfrm>
        <a:off x="3789" y="45616"/>
        <a:ext cx="9593617" cy="857781"/>
      </dsp:txXfrm>
    </dsp:sp>
    <dsp:sp modelId="{E72A656C-F6F0-47BF-8482-CA54EADE9DE8}">
      <dsp:nvSpPr>
        <dsp:cNvPr id="0" name=""/>
        <dsp:cNvSpPr/>
      </dsp:nvSpPr>
      <dsp:spPr>
        <a:xfrm>
          <a:off x="4" y="1663921"/>
          <a:ext cx="4715034" cy="1810772"/>
        </a:xfrm>
        <a:prstGeom prst="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solidFill>
                <a:schemeClr val="accent2">
                  <a:lumMod val="75000"/>
                </a:schemeClr>
              </a:solidFill>
            </a:rPr>
            <a:t>Among a sample of children who had experienced parental divorce in the previous 2 years,</a:t>
          </a:r>
          <a:r>
            <a:rPr lang="en-CA" sz="2000" kern="1200" dirty="0"/>
            <a:t> negative cognitive appraisals of hypothetical divorce events intensified the relationship between stressful divorce events and internalizing and externalizing symptoms. </a:t>
          </a:r>
        </a:p>
      </dsp:txBody>
      <dsp:txXfrm>
        <a:off x="4" y="1663921"/>
        <a:ext cx="4715034" cy="1810772"/>
      </dsp:txXfrm>
    </dsp:sp>
    <dsp:sp modelId="{9E59190F-B83B-4DED-8BB4-2DE2C2C32FE6}">
      <dsp:nvSpPr>
        <dsp:cNvPr id="0" name=""/>
        <dsp:cNvSpPr/>
      </dsp:nvSpPr>
      <dsp:spPr>
        <a:xfrm>
          <a:off x="5475563" y="1663921"/>
          <a:ext cx="4125627" cy="1810772"/>
        </a:xfrm>
        <a:prstGeom prst="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In the opposite direction, positive cognitive appraisals buffered the effects of stressful divorce events on symptoms</a:t>
          </a:r>
        </a:p>
      </dsp:txBody>
      <dsp:txXfrm>
        <a:off x="5475563" y="1663921"/>
        <a:ext cx="4125627" cy="181077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10/5/2022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10/5/2022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F8448-D37E-FB21-F618-EC0A60F6371C}"/>
              </a:ext>
            </a:extLst>
          </p:cNvPr>
          <p:cNvSpPr>
            <a:spLocks noGrp="1"/>
          </p:cNvSpPr>
          <p:nvPr>
            <p:ph type="ctrTitle"/>
          </p:nvPr>
        </p:nvSpPr>
        <p:spPr/>
        <p:txBody>
          <a:bodyPr/>
          <a:lstStyle/>
          <a:p>
            <a:r>
              <a:rPr lang="en-CA" dirty="0"/>
              <a:t>Literature Review</a:t>
            </a:r>
          </a:p>
        </p:txBody>
      </p:sp>
      <p:sp>
        <p:nvSpPr>
          <p:cNvPr id="3" name="Subtitle 2">
            <a:extLst>
              <a:ext uri="{FF2B5EF4-FFF2-40B4-BE49-F238E27FC236}">
                <a16:creationId xmlns:a16="http://schemas.microsoft.com/office/drawing/2014/main" id="{C1406B17-9A52-1B59-1A21-8658BE66A089}"/>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687184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F730-AF63-4140-2560-CB18765F3AD4}"/>
              </a:ext>
            </a:extLst>
          </p:cNvPr>
          <p:cNvSpPr>
            <a:spLocks noGrp="1"/>
          </p:cNvSpPr>
          <p:nvPr>
            <p:ph type="title"/>
          </p:nvPr>
        </p:nvSpPr>
        <p:spPr/>
        <p:txBody>
          <a:bodyPr>
            <a:normAutofit/>
          </a:bodyPr>
          <a:lstStyle/>
          <a:p>
            <a:r>
              <a:rPr lang="en-CA" dirty="0"/>
              <a:t>Positive Religious Coping with Divorce</a:t>
            </a:r>
          </a:p>
        </p:txBody>
      </p:sp>
      <p:sp>
        <p:nvSpPr>
          <p:cNvPr id="3" name="Content Placeholder 2">
            <a:extLst>
              <a:ext uri="{FF2B5EF4-FFF2-40B4-BE49-F238E27FC236}">
                <a16:creationId xmlns:a16="http://schemas.microsoft.com/office/drawing/2014/main" id="{880F74A4-7774-A0AA-96B5-0A7A05DC0B9D}"/>
              </a:ext>
            </a:extLst>
          </p:cNvPr>
          <p:cNvSpPr>
            <a:spLocks noGrp="1"/>
          </p:cNvSpPr>
          <p:nvPr>
            <p:ph idx="1"/>
          </p:nvPr>
        </p:nvSpPr>
        <p:spPr/>
        <p:txBody>
          <a:bodyPr>
            <a:normAutofit fontScale="92500"/>
          </a:bodyPr>
          <a:lstStyle/>
          <a:p>
            <a:r>
              <a:rPr lang="en-CA" dirty="0"/>
              <a:t>Recently, Webb et al. (2010) examined the effects of religious coping in response to major life problems among a large (N=9,441) nationwide sample of Seventh-Day Adventists. They compared how religious coping related to depression among those who had experienced divorce in the previous 5 years (4% of sample) and those who had not experienced divorced in the previous 5 years. Having a positive religious coping style was inversely associated with depression for the entire sample, and reduced depression to a greater extent among those who had experienced recent divorce. Thus, it seems likely that reliance on positive religious coping following divorce might buffer individuals from depressive symptoms.</a:t>
            </a:r>
          </a:p>
        </p:txBody>
      </p:sp>
    </p:spTree>
    <p:extLst>
      <p:ext uri="{BB962C8B-B14F-4D97-AF65-F5344CB8AC3E}">
        <p14:creationId xmlns:p14="http://schemas.microsoft.com/office/powerpoint/2010/main" val="2615673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F730-AF63-4140-2560-CB18765F3AD4}"/>
              </a:ext>
            </a:extLst>
          </p:cNvPr>
          <p:cNvSpPr>
            <a:spLocks noGrp="1"/>
          </p:cNvSpPr>
          <p:nvPr>
            <p:ph type="title"/>
          </p:nvPr>
        </p:nvSpPr>
        <p:spPr/>
        <p:txBody>
          <a:bodyPr>
            <a:normAutofit/>
          </a:bodyPr>
          <a:lstStyle/>
          <a:p>
            <a:r>
              <a:rPr lang="en-CA" dirty="0"/>
              <a:t>Positive Religious Coping with Divorce</a:t>
            </a:r>
          </a:p>
        </p:txBody>
      </p:sp>
      <p:sp>
        <p:nvSpPr>
          <p:cNvPr id="3" name="Content Placeholder 2">
            <a:extLst>
              <a:ext uri="{FF2B5EF4-FFF2-40B4-BE49-F238E27FC236}">
                <a16:creationId xmlns:a16="http://schemas.microsoft.com/office/drawing/2014/main" id="{880F74A4-7774-A0AA-96B5-0A7A05DC0B9D}"/>
              </a:ext>
            </a:extLst>
          </p:cNvPr>
          <p:cNvSpPr>
            <a:spLocks noGrp="1"/>
          </p:cNvSpPr>
          <p:nvPr>
            <p:ph idx="1"/>
          </p:nvPr>
        </p:nvSpPr>
        <p:spPr/>
        <p:txBody>
          <a:bodyPr>
            <a:normAutofit fontScale="92500" lnSpcReduction="20000"/>
          </a:bodyPr>
          <a:lstStyle/>
          <a:p>
            <a:r>
              <a:rPr lang="en-CA" dirty="0"/>
              <a:t>Recently, Webb et al. (2010) examined the effects of religious coping in response to major life problems among a large (N=9,441) nationwide sample of Seventh-Day Adventists. </a:t>
            </a:r>
          </a:p>
          <a:p>
            <a:r>
              <a:rPr lang="en-CA" dirty="0"/>
              <a:t>They compared how religious coping related to depression among those who had experienced divorce in the previous 5 years (4% of sample) and those who had not experienced divorced in the previous 5 years. </a:t>
            </a:r>
          </a:p>
          <a:p>
            <a:r>
              <a:rPr lang="en-CA" dirty="0"/>
              <a:t>Having a positive religious coping style was inversely associated with depression for the entire sample, and reduced depression to a greater extent among those who had experienced recent divorce. Thus, it seems likely that reliance on positive religious coping following divorce might buffer individuals from depressive symptoms.</a:t>
            </a:r>
          </a:p>
        </p:txBody>
      </p:sp>
      <p:sp>
        <p:nvSpPr>
          <p:cNvPr id="5" name="Rectangle 4">
            <a:extLst>
              <a:ext uri="{FF2B5EF4-FFF2-40B4-BE49-F238E27FC236}">
                <a16:creationId xmlns:a16="http://schemas.microsoft.com/office/drawing/2014/main" id="{B7D42DF4-2237-EC49-C27A-1A46C4BF3A3D}"/>
              </a:ext>
            </a:extLst>
          </p:cNvPr>
          <p:cNvSpPr/>
          <p:nvPr/>
        </p:nvSpPr>
        <p:spPr>
          <a:xfrm>
            <a:off x="1631852" y="2556932"/>
            <a:ext cx="9264745" cy="84406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817AB491-7FDB-501A-3CA8-A8E42D451466}"/>
              </a:ext>
            </a:extLst>
          </p:cNvPr>
          <p:cNvSpPr/>
          <p:nvPr/>
        </p:nvSpPr>
        <p:spPr>
          <a:xfrm>
            <a:off x="1631850" y="3471075"/>
            <a:ext cx="9264745" cy="84406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32C1D55A-FC16-F5D1-F66F-24465709EA2D}"/>
              </a:ext>
            </a:extLst>
          </p:cNvPr>
          <p:cNvSpPr/>
          <p:nvPr/>
        </p:nvSpPr>
        <p:spPr>
          <a:xfrm>
            <a:off x="1631850" y="4399285"/>
            <a:ext cx="9264745" cy="11772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14966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4A1BD-1A95-A033-6C2C-330A0C866251}"/>
              </a:ext>
            </a:extLst>
          </p:cNvPr>
          <p:cNvSpPr>
            <a:spLocks noGrp="1"/>
          </p:cNvSpPr>
          <p:nvPr>
            <p:ph type="title"/>
          </p:nvPr>
        </p:nvSpPr>
        <p:spPr/>
        <p:txBody>
          <a:bodyPr>
            <a:normAutofit fontScale="90000"/>
          </a:bodyPr>
          <a:lstStyle/>
          <a:p>
            <a:r>
              <a:rPr lang="en-CA" dirty="0"/>
              <a:t>Spiritual Stress and Coping Model of Divorce Adjustment: Mediational Effects</a:t>
            </a:r>
          </a:p>
        </p:txBody>
      </p:sp>
      <p:sp>
        <p:nvSpPr>
          <p:cNvPr id="3" name="Content Placeholder 2">
            <a:extLst>
              <a:ext uri="{FF2B5EF4-FFF2-40B4-BE49-F238E27FC236}">
                <a16:creationId xmlns:a16="http://schemas.microsoft.com/office/drawing/2014/main" id="{39147BAA-D95C-7D73-5FA9-2C004E800B6E}"/>
              </a:ext>
            </a:extLst>
          </p:cNvPr>
          <p:cNvSpPr>
            <a:spLocks noGrp="1"/>
          </p:cNvSpPr>
          <p:nvPr>
            <p:ph idx="1"/>
          </p:nvPr>
        </p:nvSpPr>
        <p:spPr/>
        <p:txBody>
          <a:bodyPr>
            <a:normAutofit lnSpcReduction="10000"/>
          </a:bodyPr>
          <a:lstStyle/>
          <a:p>
            <a:r>
              <a:rPr lang="en-CA" dirty="0"/>
              <a:t>This is based on Lazarus and Folkman’s (1984) stress and coping theory, which views stress as a transaction between a person and his or her environment. The impact of a stressor first depends on the person’s cognitive appraisals about the level of threat of the stressor when it occurs and his or her ability to respond to the threat. The content of initial appraisals shape the subsequent coping behaviors used to regulate the stressor. Thus, the coping behaviors that occur in the time following the event mediate the relationship between a person’s initial appraisals of the stressor and his or her subsequent adjustment. […]</a:t>
            </a:r>
          </a:p>
        </p:txBody>
      </p:sp>
    </p:spTree>
    <p:extLst>
      <p:ext uri="{BB962C8B-B14F-4D97-AF65-F5344CB8AC3E}">
        <p14:creationId xmlns:p14="http://schemas.microsoft.com/office/powerpoint/2010/main" val="3600219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6182-30EB-3786-5190-C56BC1836363}"/>
              </a:ext>
            </a:extLst>
          </p:cNvPr>
          <p:cNvSpPr>
            <a:spLocks noGrp="1"/>
          </p:cNvSpPr>
          <p:nvPr>
            <p:ph type="title"/>
          </p:nvPr>
        </p:nvSpPr>
        <p:spPr/>
        <p:txBody>
          <a:bodyPr>
            <a:normAutofit fontScale="90000"/>
          </a:bodyPr>
          <a:lstStyle/>
          <a:p>
            <a:r>
              <a:rPr lang="en-CA" dirty="0"/>
              <a:t>Spiritual Stress and Coping Model of Divorce Adjustment: Mediational Effects</a:t>
            </a:r>
          </a:p>
        </p:txBody>
      </p:sp>
      <p:graphicFrame>
        <p:nvGraphicFramePr>
          <p:cNvPr id="4" name="Content Placeholder 3">
            <a:extLst>
              <a:ext uri="{FF2B5EF4-FFF2-40B4-BE49-F238E27FC236}">
                <a16:creationId xmlns:a16="http://schemas.microsoft.com/office/drawing/2014/main" id="{7EC96508-2A2E-3832-9E0D-7513143434A8}"/>
              </a:ext>
            </a:extLst>
          </p:cNvPr>
          <p:cNvGraphicFramePr>
            <a:graphicFrameLocks noGrp="1"/>
          </p:cNvGraphicFramePr>
          <p:nvPr>
            <p:ph idx="1"/>
            <p:extLst>
              <p:ext uri="{D42A27DB-BD31-4B8C-83A1-F6EECF244321}">
                <p14:modId xmlns:p14="http://schemas.microsoft.com/office/powerpoint/2010/main" val="4096049318"/>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8916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A86FA-D287-3186-F90C-992E460E7C1C}"/>
              </a:ext>
            </a:extLst>
          </p:cNvPr>
          <p:cNvSpPr>
            <a:spLocks noGrp="1"/>
          </p:cNvSpPr>
          <p:nvPr>
            <p:ph type="title"/>
          </p:nvPr>
        </p:nvSpPr>
        <p:spPr/>
        <p:txBody>
          <a:bodyPr>
            <a:normAutofit fontScale="90000"/>
          </a:bodyPr>
          <a:lstStyle/>
          <a:p>
            <a:r>
              <a:rPr lang="en-CA" dirty="0"/>
              <a:t>Spiritual Stress and Coping Model of Divorce Adjustment: Mediational Effects</a:t>
            </a:r>
          </a:p>
        </p:txBody>
      </p:sp>
      <p:graphicFrame>
        <p:nvGraphicFramePr>
          <p:cNvPr id="10" name="Content Placeholder 9">
            <a:extLst>
              <a:ext uri="{FF2B5EF4-FFF2-40B4-BE49-F238E27FC236}">
                <a16:creationId xmlns:a16="http://schemas.microsoft.com/office/drawing/2014/main" id="{71E6CF4B-FE5E-6C0E-61AA-0931E73CF3AA}"/>
              </a:ext>
            </a:extLst>
          </p:cNvPr>
          <p:cNvGraphicFramePr>
            <a:graphicFrameLocks noGrp="1"/>
          </p:cNvGraphicFramePr>
          <p:nvPr>
            <p:ph idx="1"/>
            <p:extLst>
              <p:ext uri="{D42A27DB-BD31-4B8C-83A1-F6EECF244321}">
                <p14:modId xmlns:p14="http://schemas.microsoft.com/office/powerpoint/2010/main" val="3357352550"/>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3425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DCFB-537C-537F-7085-5233E5AAAE0F}"/>
              </a:ext>
            </a:extLst>
          </p:cNvPr>
          <p:cNvSpPr>
            <a:spLocks noGrp="1"/>
          </p:cNvSpPr>
          <p:nvPr>
            <p:ph type="title"/>
          </p:nvPr>
        </p:nvSpPr>
        <p:spPr/>
        <p:txBody>
          <a:bodyPr>
            <a:normAutofit fontScale="90000"/>
          </a:bodyPr>
          <a:lstStyle/>
          <a:p>
            <a:r>
              <a:rPr lang="en-CA" dirty="0"/>
              <a:t>Spiritual Stress and Coping Model of Divorce Adjustment: Moderator Effects</a:t>
            </a:r>
          </a:p>
        </p:txBody>
      </p:sp>
      <p:sp>
        <p:nvSpPr>
          <p:cNvPr id="3" name="Content Placeholder 2">
            <a:extLst>
              <a:ext uri="{FF2B5EF4-FFF2-40B4-BE49-F238E27FC236}">
                <a16:creationId xmlns:a16="http://schemas.microsoft.com/office/drawing/2014/main" id="{795E2E3C-9867-95A0-44BA-C59A25BDCC82}"/>
              </a:ext>
            </a:extLst>
          </p:cNvPr>
          <p:cNvSpPr>
            <a:spLocks noGrp="1"/>
          </p:cNvSpPr>
          <p:nvPr>
            <p:ph idx="1"/>
          </p:nvPr>
        </p:nvSpPr>
        <p:spPr>
          <a:xfrm>
            <a:off x="1295401" y="2556931"/>
            <a:ext cx="9601196" cy="3520311"/>
          </a:xfrm>
        </p:spPr>
        <p:txBody>
          <a:bodyPr>
            <a:normAutofit fontScale="92500"/>
          </a:bodyPr>
          <a:lstStyle/>
          <a:p>
            <a:r>
              <a:rPr lang="en-CA" sz="2600" dirty="0"/>
              <a:t>Again, consistent with Lazarus and Folkman’s (1984) stress and coping theory, negative cognitive appraisals of divorce may moderate the relationship between religious coping and adjustment. Namely, links between religious coping and divorce adjustment could differ for those who view their divorce as a high versus low spiritual threat. For example, positive religious coping may buffer maladjustment to a greater extent for those with high spiritual stress (i.e., high appraisals of sacred loss or desecration) compared with those with low spiritual stress about divorce, whereas negative religious coping could have the opposite effect.</a:t>
            </a:r>
          </a:p>
        </p:txBody>
      </p:sp>
    </p:spTree>
    <p:extLst>
      <p:ext uri="{BB962C8B-B14F-4D97-AF65-F5344CB8AC3E}">
        <p14:creationId xmlns:p14="http://schemas.microsoft.com/office/powerpoint/2010/main" val="2704508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DCFB-537C-537F-7085-5233E5AAAE0F}"/>
              </a:ext>
            </a:extLst>
          </p:cNvPr>
          <p:cNvSpPr>
            <a:spLocks noGrp="1"/>
          </p:cNvSpPr>
          <p:nvPr>
            <p:ph type="title"/>
          </p:nvPr>
        </p:nvSpPr>
        <p:spPr/>
        <p:txBody>
          <a:bodyPr>
            <a:normAutofit fontScale="90000"/>
          </a:bodyPr>
          <a:lstStyle/>
          <a:p>
            <a:r>
              <a:rPr lang="en-CA" dirty="0"/>
              <a:t>Spiritual Stress and Coping Model of Divorce Adjustment: Moderator Effects</a:t>
            </a:r>
          </a:p>
        </p:txBody>
      </p:sp>
      <p:sp>
        <p:nvSpPr>
          <p:cNvPr id="3" name="Content Placeholder 2">
            <a:extLst>
              <a:ext uri="{FF2B5EF4-FFF2-40B4-BE49-F238E27FC236}">
                <a16:creationId xmlns:a16="http://schemas.microsoft.com/office/drawing/2014/main" id="{795E2E3C-9867-95A0-44BA-C59A25BDCC82}"/>
              </a:ext>
            </a:extLst>
          </p:cNvPr>
          <p:cNvSpPr>
            <a:spLocks noGrp="1"/>
          </p:cNvSpPr>
          <p:nvPr>
            <p:ph idx="1"/>
          </p:nvPr>
        </p:nvSpPr>
        <p:spPr>
          <a:xfrm>
            <a:off x="1295401" y="2556931"/>
            <a:ext cx="9601196" cy="3520311"/>
          </a:xfrm>
        </p:spPr>
        <p:txBody>
          <a:bodyPr>
            <a:normAutofit/>
          </a:bodyPr>
          <a:lstStyle/>
          <a:p>
            <a:r>
              <a:rPr lang="en-CA" sz="2600" dirty="0"/>
              <a:t>A previous study examined a moderation model of nonspiritual cognitive appraisals related to divorce (Mazur, </a:t>
            </a:r>
            <a:r>
              <a:rPr lang="en-CA" sz="2600" dirty="0" err="1"/>
              <a:t>Wolchik</a:t>
            </a:r>
            <a:r>
              <a:rPr lang="en-CA" sz="2600" dirty="0"/>
              <a:t>, </a:t>
            </a:r>
            <a:r>
              <a:rPr lang="en-CA" sz="2600" dirty="0" err="1"/>
              <a:t>Virdin</a:t>
            </a:r>
            <a:r>
              <a:rPr lang="en-CA" sz="2600" dirty="0"/>
              <a:t>, Sandler, &amp; West, 1999). Among a sample of children who had experienced parental divorce in the previous 2 years, negative cognitive appraisals of hypothetical divorce events intensified the relationship between stressful divorce events and internalizing and externalizing symptoms. In the opposite direction, positive cognitive appraisals buffered the effects of stressful divorce events on symptoms</a:t>
            </a:r>
          </a:p>
        </p:txBody>
      </p:sp>
    </p:spTree>
    <p:extLst>
      <p:ext uri="{BB962C8B-B14F-4D97-AF65-F5344CB8AC3E}">
        <p14:creationId xmlns:p14="http://schemas.microsoft.com/office/powerpoint/2010/main" val="1957504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DCFB-537C-537F-7085-5233E5AAAE0F}"/>
              </a:ext>
            </a:extLst>
          </p:cNvPr>
          <p:cNvSpPr>
            <a:spLocks noGrp="1"/>
          </p:cNvSpPr>
          <p:nvPr>
            <p:ph type="title"/>
          </p:nvPr>
        </p:nvSpPr>
        <p:spPr/>
        <p:txBody>
          <a:bodyPr>
            <a:normAutofit fontScale="90000"/>
          </a:bodyPr>
          <a:lstStyle/>
          <a:p>
            <a:r>
              <a:rPr lang="en-CA" dirty="0"/>
              <a:t>Spiritual Stress and Coping Model of Divorce Adjustment: Moderator Effects</a:t>
            </a:r>
          </a:p>
        </p:txBody>
      </p:sp>
      <p:graphicFrame>
        <p:nvGraphicFramePr>
          <p:cNvPr id="5" name="Content Placeholder 4">
            <a:extLst>
              <a:ext uri="{FF2B5EF4-FFF2-40B4-BE49-F238E27FC236}">
                <a16:creationId xmlns:a16="http://schemas.microsoft.com/office/drawing/2014/main" id="{C7ACC6A4-8F97-5FAA-A6C3-A7E94AD35802}"/>
              </a:ext>
            </a:extLst>
          </p:cNvPr>
          <p:cNvGraphicFramePr>
            <a:graphicFrameLocks noGrp="1"/>
          </p:cNvGraphicFramePr>
          <p:nvPr>
            <p:ph idx="1"/>
            <p:extLst>
              <p:ext uri="{D42A27DB-BD31-4B8C-83A1-F6EECF244321}">
                <p14:modId xmlns:p14="http://schemas.microsoft.com/office/powerpoint/2010/main" val="3925072045"/>
              </p:ext>
            </p:extLst>
          </p:nvPr>
        </p:nvGraphicFramePr>
        <p:xfrm>
          <a:off x="1295401" y="2556931"/>
          <a:ext cx="9601196" cy="35203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8024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12006-A3BC-7C47-0510-E905524FB9F5}"/>
              </a:ext>
            </a:extLst>
          </p:cNvPr>
          <p:cNvSpPr>
            <a:spLocks noGrp="1"/>
          </p:cNvSpPr>
          <p:nvPr>
            <p:ph type="title"/>
          </p:nvPr>
        </p:nvSpPr>
        <p:spPr/>
        <p:txBody>
          <a:bodyPr/>
          <a:lstStyle/>
          <a:p>
            <a:r>
              <a:rPr lang="en-CA" dirty="0"/>
              <a:t>Leading to the Methods – Research Gap</a:t>
            </a:r>
          </a:p>
        </p:txBody>
      </p:sp>
      <p:sp>
        <p:nvSpPr>
          <p:cNvPr id="3" name="Content Placeholder 2">
            <a:extLst>
              <a:ext uri="{FF2B5EF4-FFF2-40B4-BE49-F238E27FC236}">
                <a16:creationId xmlns:a16="http://schemas.microsoft.com/office/drawing/2014/main" id="{79C7C9CB-742A-F97D-9659-A4502E6A0E6E}"/>
              </a:ext>
            </a:extLst>
          </p:cNvPr>
          <p:cNvSpPr>
            <a:spLocks noGrp="1"/>
          </p:cNvSpPr>
          <p:nvPr>
            <p:ph idx="1"/>
          </p:nvPr>
        </p:nvSpPr>
        <p:spPr/>
        <p:txBody>
          <a:bodyPr/>
          <a:lstStyle/>
          <a:p>
            <a:r>
              <a:rPr lang="en-CA" dirty="0"/>
              <a:t>Unfortunately, most studies lack a guiding conceptual model to delineate the specific spiritual processes that impact divorce adjustment. The current study uses Pargament’s (1997) religious coping model to predict depressive symptoms […]</a:t>
            </a:r>
          </a:p>
          <a:p>
            <a:r>
              <a:rPr lang="en-CA" dirty="0"/>
              <a:t>The current study goes one step further by examining whether initial negative spiritual appraisals predict divorce adjustment […]</a:t>
            </a:r>
          </a:p>
        </p:txBody>
      </p:sp>
    </p:spTree>
    <p:extLst>
      <p:ext uri="{BB962C8B-B14F-4D97-AF65-F5344CB8AC3E}">
        <p14:creationId xmlns:p14="http://schemas.microsoft.com/office/powerpoint/2010/main" val="2728973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12006-A3BC-7C47-0510-E905524FB9F5}"/>
              </a:ext>
            </a:extLst>
          </p:cNvPr>
          <p:cNvSpPr>
            <a:spLocks noGrp="1"/>
          </p:cNvSpPr>
          <p:nvPr>
            <p:ph type="title"/>
          </p:nvPr>
        </p:nvSpPr>
        <p:spPr/>
        <p:txBody>
          <a:bodyPr/>
          <a:lstStyle/>
          <a:p>
            <a:r>
              <a:rPr lang="en-CA" dirty="0"/>
              <a:t>Leading to the Methods – Adding Doubt</a:t>
            </a:r>
          </a:p>
        </p:txBody>
      </p:sp>
      <p:sp>
        <p:nvSpPr>
          <p:cNvPr id="3" name="Content Placeholder 2">
            <a:extLst>
              <a:ext uri="{FF2B5EF4-FFF2-40B4-BE49-F238E27FC236}">
                <a16:creationId xmlns:a16="http://schemas.microsoft.com/office/drawing/2014/main" id="{79C7C9CB-742A-F97D-9659-A4502E6A0E6E}"/>
              </a:ext>
            </a:extLst>
          </p:cNvPr>
          <p:cNvSpPr>
            <a:spLocks noGrp="1"/>
          </p:cNvSpPr>
          <p:nvPr>
            <p:ph idx="1"/>
          </p:nvPr>
        </p:nvSpPr>
        <p:spPr/>
        <p:txBody>
          <a:bodyPr/>
          <a:lstStyle/>
          <a:p>
            <a:r>
              <a:rPr lang="en-CA" dirty="0"/>
              <a:t>…but it is unclear if such effects persist over time.</a:t>
            </a:r>
          </a:p>
          <a:p>
            <a:r>
              <a:rPr lang="en-CA" dirty="0"/>
              <a:t>…reliance on positive religious coping following divorce might buffer individuals from depressive symptoms… negative religious coping might predict poorer psychosocial adjustment…</a:t>
            </a:r>
          </a:p>
          <a:p>
            <a:r>
              <a:rPr lang="en-CA" dirty="0"/>
              <a:t>…negative cognitive appraisals intensified the relationship… positive cognitive appraisals buffered the effects of stressful divorce events…</a:t>
            </a:r>
          </a:p>
        </p:txBody>
      </p:sp>
    </p:spTree>
    <p:extLst>
      <p:ext uri="{BB962C8B-B14F-4D97-AF65-F5344CB8AC3E}">
        <p14:creationId xmlns:p14="http://schemas.microsoft.com/office/powerpoint/2010/main" val="1349213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6B67E-FEB0-EBAA-ED85-FBA4CB10102D}"/>
              </a:ext>
            </a:extLst>
          </p:cNvPr>
          <p:cNvSpPr>
            <a:spLocks noGrp="1"/>
          </p:cNvSpPr>
          <p:nvPr>
            <p:ph type="title"/>
          </p:nvPr>
        </p:nvSpPr>
        <p:spPr/>
        <p:txBody>
          <a:bodyPr/>
          <a:lstStyle/>
          <a:p>
            <a:r>
              <a:rPr lang="en-CA" dirty="0"/>
              <a:t>Methods of Paraphrasing</a:t>
            </a:r>
          </a:p>
        </p:txBody>
      </p:sp>
      <p:sp>
        <p:nvSpPr>
          <p:cNvPr id="3" name="Content Placeholder 2">
            <a:extLst>
              <a:ext uri="{FF2B5EF4-FFF2-40B4-BE49-F238E27FC236}">
                <a16:creationId xmlns:a16="http://schemas.microsoft.com/office/drawing/2014/main" id="{D1714CFC-15B0-5F97-2023-CA6090DAE666}"/>
              </a:ext>
            </a:extLst>
          </p:cNvPr>
          <p:cNvSpPr>
            <a:spLocks noGrp="1"/>
          </p:cNvSpPr>
          <p:nvPr>
            <p:ph idx="1"/>
          </p:nvPr>
        </p:nvSpPr>
        <p:spPr/>
        <p:txBody>
          <a:bodyPr>
            <a:normAutofit fontScale="92500" lnSpcReduction="10000"/>
          </a:bodyPr>
          <a:lstStyle/>
          <a:p>
            <a:r>
              <a:rPr lang="en-CA" dirty="0"/>
              <a:t>Use different vocabulary with the same meaning</a:t>
            </a:r>
          </a:p>
          <a:p>
            <a:pPr lvl="1"/>
            <a:r>
              <a:rPr lang="en-CA" dirty="0"/>
              <a:t>Synonyms</a:t>
            </a:r>
          </a:p>
          <a:p>
            <a:pPr lvl="1"/>
            <a:r>
              <a:rPr lang="en-CA" dirty="0"/>
              <a:t>Change parts of speech</a:t>
            </a:r>
          </a:p>
          <a:p>
            <a:pPr lvl="1"/>
            <a:r>
              <a:rPr lang="en-CA" dirty="0"/>
              <a:t>Give definitions </a:t>
            </a:r>
          </a:p>
          <a:p>
            <a:r>
              <a:rPr lang="en-CA" dirty="0"/>
              <a:t>Use different grammar</a:t>
            </a:r>
          </a:p>
          <a:p>
            <a:r>
              <a:rPr lang="en-CA" dirty="0"/>
              <a:t>Use different structure</a:t>
            </a:r>
          </a:p>
          <a:p>
            <a:pPr lvl="1"/>
            <a:r>
              <a:rPr lang="en-CA" dirty="0"/>
              <a:t>Change sentence order</a:t>
            </a:r>
          </a:p>
          <a:p>
            <a:pPr lvl="1"/>
            <a:r>
              <a:rPr lang="en-CA" dirty="0"/>
              <a:t>Combine/split sentences</a:t>
            </a:r>
          </a:p>
        </p:txBody>
      </p:sp>
    </p:spTree>
    <p:extLst>
      <p:ext uri="{BB962C8B-B14F-4D97-AF65-F5344CB8AC3E}">
        <p14:creationId xmlns:p14="http://schemas.microsoft.com/office/powerpoint/2010/main" val="2562964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92E5-1776-879A-E986-ED0BDDE62792}"/>
              </a:ext>
            </a:extLst>
          </p:cNvPr>
          <p:cNvSpPr>
            <a:spLocks noGrp="1"/>
          </p:cNvSpPr>
          <p:nvPr>
            <p:ph type="title"/>
          </p:nvPr>
        </p:nvSpPr>
        <p:spPr/>
        <p:txBody>
          <a:bodyPr/>
          <a:lstStyle/>
          <a:p>
            <a:r>
              <a:rPr lang="en-CA" dirty="0"/>
              <a:t>Comprehension questions</a:t>
            </a:r>
          </a:p>
        </p:txBody>
      </p:sp>
      <p:sp>
        <p:nvSpPr>
          <p:cNvPr id="3" name="Content Placeholder 2">
            <a:extLst>
              <a:ext uri="{FF2B5EF4-FFF2-40B4-BE49-F238E27FC236}">
                <a16:creationId xmlns:a16="http://schemas.microsoft.com/office/drawing/2014/main" id="{B5AF5A9A-EEC6-4000-3A1C-5EAE56C95F64}"/>
              </a:ext>
            </a:extLst>
          </p:cNvPr>
          <p:cNvSpPr>
            <a:spLocks noGrp="1"/>
          </p:cNvSpPr>
          <p:nvPr>
            <p:ph idx="1"/>
          </p:nvPr>
        </p:nvSpPr>
        <p:spPr/>
        <p:txBody>
          <a:bodyPr/>
          <a:lstStyle/>
          <a:p>
            <a:r>
              <a:rPr lang="en-CA" sz="4000" dirty="0"/>
              <a:t>What is the problem the study is looking at?</a:t>
            </a:r>
          </a:p>
          <a:p>
            <a:r>
              <a:rPr lang="en-CA" sz="4000" dirty="0"/>
              <a:t>Who are they studying? Who are the participants?</a:t>
            </a:r>
          </a:p>
          <a:p>
            <a:r>
              <a:rPr lang="en-CA" sz="4000" dirty="0"/>
              <a:t>What are some of the findings?</a:t>
            </a:r>
          </a:p>
          <a:p>
            <a:endParaRPr lang="en-CA" dirty="0"/>
          </a:p>
        </p:txBody>
      </p:sp>
    </p:spTree>
    <p:extLst>
      <p:ext uri="{BB962C8B-B14F-4D97-AF65-F5344CB8AC3E}">
        <p14:creationId xmlns:p14="http://schemas.microsoft.com/office/powerpoint/2010/main" val="2915857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3DA9F-B496-160E-CCBC-FEEB23502B70}"/>
              </a:ext>
            </a:extLst>
          </p:cNvPr>
          <p:cNvSpPr>
            <a:spLocks noGrp="1"/>
          </p:cNvSpPr>
          <p:nvPr>
            <p:ph type="title"/>
          </p:nvPr>
        </p:nvSpPr>
        <p:spPr/>
        <p:txBody>
          <a:bodyPr/>
          <a:lstStyle/>
          <a:p>
            <a:r>
              <a:rPr lang="en-CA" dirty="0"/>
              <a:t>Summary Practice</a:t>
            </a:r>
          </a:p>
        </p:txBody>
      </p:sp>
      <p:sp>
        <p:nvSpPr>
          <p:cNvPr id="3" name="Content Placeholder 2">
            <a:extLst>
              <a:ext uri="{FF2B5EF4-FFF2-40B4-BE49-F238E27FC236}">
                <a16:creationId xmlns:a16="http://schemas.microsoft.com/office/drawing/2014/main" id="{08FF6DA0-583F-44FD-6AF5-91952FB80D29}"/>
              </a:ext>
            </a:extLst>
          </p:cNvPr>
          <p:cNvSpPr>
            <a:spLocks noGrp="1"/>
          </p:cNvSpPr>
          <p:nvPr>
            <p:ph idx="1"/>
          </p:nvPr>
        </p:nvSpPr>
        <p:spPr/>
        <p:txBody>
          <a:bodyPr>
            <a:normAutofit lnSpcReduction="10000"/>
          </a:bodyPr>
          <a:lstStyle/>
          <a:p>
            <a:r>
              <a:rPr lang="en-CA" dirty="0"/>
              <a:t>Imagine your research is very closely related to this paper. You will be using the paper in your literature review. </a:t>
            </a:r>
          </a:p>
          <a:p>
            <a:r>
              <a:rPr lang="en-CA" dirty="0"/>
              <a:t>In your groups, read over the paper briefly. Write </a:t>
            </a:r>
            <a:r>
              <a:rPr lang="en-CA"/>
              <a:t>a paragraph (or two) </a:t>
            </a:r>
            <a:r>
              <a:rPr lang="en-CA" dirty="0"/>
              <a:t>summarizing the paper as you would in your own literature review</a:t>
            </a:r>
          </a:p>
          <a:p>
            <a:r>
              <a:rPr lang="en-CA" dirty="0"/>
              <a:t>Be sure to include the aim, methods, and results. Remember you will not be writing on EVERY result. Be sure to specify what you are interested most in for this paper</a:t>
            </a:r>
          </a:p>
          <a:p>
            <a:r>
              <a:rPr lang="en-CA" dirty="0"/>
              <a:t>Add a few lines at the end to lead into the methods section</a:t>
            </a:r>
          </a:p>
        </p:txBody>
      </p:sp>
    </p:spTree>
    <p:extLst>
      <p:ext uri="{BB962C8B-B14F-4D97-AF65-F5344CB8AC3E}">
        <p14:creationId xmlns:p14="http://schemas.microsoft.com/office/powerpoint/2010/main" val="3095329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BAC9-7D0D-C413-8068-65B32EBC9313}"/>
              </a:ext>
            </a:extLst>
          </p:cNvPr>
          <p:cNvSpPr>
            <a:spLocks noGrp="1"/>
          </p:cNvSpPr>
          <p:nvPr>
            <p:ph type="title"/>
          </p:nvPr>
        </p:nvSpPr>
        <p:spPr/>
        <p:txBody>
          <a:bodyPr/>
          <a:lstStyle/>
          <a:p>
            <a:r>
              <a:rPr lang="en-CA" dirty="0"/>
              <a:t>Presentations – Groups 5 &amp; 6</a:t>
            </a:r>
          </a:p>
        </p:txBody>
      </p:sp>
      <p:sp>
        <p:nvSpPr>
          <p:cNvPr id="3" name="Content Placeholder 2">
            <a:extLst>
              <a:ext uri="{FF2B5EF4-FFF2-40B4-BE49-F238E27FC236}">
                <a16:creationId xmlns:a16="http://schemas.microsoft.com/office/drawing/2014/main" id="{2D32C366-17EF-196E-DAAE-69944F946DB7}"/>
              </a:ext>
            </a:extLst>
          </p:cNvPr>
          <p:cNvSpPr>
            <a:spLocks noGrp="1"/>
          </p:cNvSpPr>
          <p:nvPr>
            <p:ph idx="1"/>
          </p:nvPr>
        </p:nvSpPr>
        <p:spPr/>
        <p:txBody>
          <a:bodyPr>
            <a:normAutofit fontScale="92500" lnSpcReduction="10000"/>
          </a:bodyPr>
          <a:lstStyle/>
          <a:p>
            <a:r>
              <a:rPr lang="en-CA" dirty="0"/>
              <a:t>Compare 2 Literature Reviews on the same (or similar topic)</a:t>
            </a:r>
          </a:p>
          <a:p>
            <a:r>
              <a:rPr lang="en-CA" dirty="0"/>
              <a:t>Give a brief summary of each review</a:t>
            </a:r>
          </a:p>
          <a:p>
            <a:r>
              <a:rPr lang="en-CA" dirty="0"/>
              <a:t>Comment on the following</a:t>
            </a:r>
          </a:p>
          <a:p>
            <a:pPr lvl="1"/>
            <a:r>
              <a:rPr lang="en-CA" dirty="0"/>
              <a:t>Order of presentation on the topic (How is the paper organized)</a:t>
            </a:r>
          </a:p>
          <a:p>
            <a:pPr lvl="1"/>
            <a:r>
              <a:rPr lang="en-CA" dirty="0"/>
              <a:t>Are the same studies used in both? Does one cite the other?</a:t>
            </a:r>
          </a:p>
          <a:p>
            <a:pPr lvl="1"/>
            <a:r>
              <a:rPr lang="en-CA" dirty="0"/>
              <a:t>What main details are included from the sources?</a:t>
            </a:r>
          </a:p>
          <a:p>
            <a:pPr lvl="1"/>
            <a:r>
              <a:rPr lang="en-CA" dirty="0"/>
              <a:t>Are any of the literature missing? Is there too much?</a:t>
            </a:r>
          </a:p>
          <a:p>
            <a:pPr lvl="1"/>
            <a:r>
              <a:rPr lang="en-CA" dirty="0"/>
              <a:t>Any general opinions you may have</a:t>
            </a:r>
          </a:p>
        </p:txBody>
      </p:sp>
    </p:spTree>
    <p:extLst>
      <p:ext uri="{BB962C8B-B14F-4D97-AF65-F5344CB8AC3E}">
        <p14:creationId xmlns:p14="http://schemas.microsoft.com/office/powerpoint/2010/main" val="1087179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2EF9F-9228-5FB6-F230-7EA3F21669A4}"/>
              </a:ext>
            </a:extLst>
          </p:cNvPr>
          <p:cNvSpPr>
            <a:spLocks noGrp="1"/>
          </p:cNvSpPr>
          <p:nvPr>
            <p:ph type="title"/>
          </p:nvPr>
        </p:nvSpPr>
        <p:spPr/>
        <p:txBody>
          <a:bodyPr/>
          <a:lstStyle/>
          <a:p>
            <a:r>
              <a:rPr lang="en-CA" dirty="0"/>
              <a:t>A good paraphrase should…</a:t>
            </a:r>
          </a:p>
        </p:txBody>
      </p:sp>
      <p:sp>
        <p:nvSpPr>
          <p:cNvPr id="3" name="Content Placeholder 2">
            <a:extLst>
              <a:ext uri="{FF2B5EF4-FFF2-40B4-BE49-F238E27FC236}">
                <a16:creationId xmlns:a16="http://schemas.microsoft.com/office/drawing/2014/main" id="{3565F5E9-71A5-B228-A53A-E618CC69BC42}"/>
              </a:ext>
            </a:extLst>
          </p:cNvPr>
          <p:cNvSpPr>
            <a:spLocks noGrp="1"/>
          </p:cNvSpPr>
          <p:nvPr>
            <p:ph idx="1"/>
          </p:nvPr>
        </p:nvSpPr>
        <p:spPr/>
        <p:txBody>
          <a:bodyPr>
            <a:normAutofit/>
          </a:bodyPr>
          <a:lstStyle/>
          <a:p>
            <a:r>
              <a:rPr lang="en-CA" sz="3200" dirty="0"/>
              <a:t>Cite the original material</a:t>
            </a:r>
          </a:p>
          <a:p>
            <a:r>
              <a:rPr lang="en-CA" sz="3200" dirty="0"/>
              <a:t>Differ from the original </a:t>
            </a:r>
          </a:p>
          <a:p>
            <a:pPr lvl="1"/>
            <a:r>
              <a:rPr lang="en-CA" sz="3200" dirty="0"/>
              <a:t>Any direct quotes need “ ”</a:t>
            </a:r>
          </a:p>
          <a:p>
            <a:pPr lvl="1"/>
            <a:r>
              <a:rPr lang="en-CA" sz="3200" dirty="0"/>
              <a:t>There should be no quotation marks for most summaries</a:t>
            </a:r>
          </a:p>
        </p:txBody>
      </p:sp>
    </p:spTree>
    <p:extLst>
      <p:ext uri="{BB962C8B-B14F-4D97-AF65-F5344CB8AC3E}">
        <p14:creationId xmlns:p14="http://schemas.microsoft.com/office/powerpoint/2010/main" val="3336512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6B0B-6360-3623-0175-154E582A6F7A}"/>
              </a:ext>
            </a:extLst>
          </p:cNvPr>
          <p:cNvSpPr>
            <a:spLocks noGrp="1"/>
          </p:cNvSpPr>
          <p:nvPr>
            <p:ph type="title"/>
          </p:nvPr>
        </p:nvSpPr>
        <p:spPr/>
        <p:txBody>
          <a:bodyPr/>
          <a:lstStyle/>
          <a:p>
            <a:r>
              <a:rPr lang="en-CA" dirty="0"/>
              <a:t>Too Similar</a:t>
            </a:r>
          </a:p>
        </p:txBody>
      </p:sp>
      <p:graphicFrame>
        <p:nvGraphicFramePr>
          <p:cNvPr id="4" name="Content Placeholder 3">
            <a:extLst>
              <a:ext uri="{FF2B5EF4-FFF2-40B4-BE49-F238E27FC236}">
                <a16:creationId xmlns:a16="http://schemas.microsoft.com/office/drawing/2014/main" id="{2CC98E6A-968B-0878-15A9-770F46CC757B}"/>
              </a:ext>
            </a:extLst>
          </p:cNvPr>
          <p:cNvGraphicFramePr>
            <a:graphicFrameLocks noGrp="1"/>
          </p:cNvGraphicFramePr>
          <p:nvPr>
            <p:ph idx="1"/>
            <p:extLst>
              <p:ext uri="{D42A27DB-BD31-4B8C-83A1-F6EECF244321}">
                <p14:modId xmlns:p14="http://schemas.microsoft.com/office/powerpoint/2010/main" val="3120716988"/>
              </p:ext>
            </p:extLst>
          </p:nvPr>
        </p:nvGraphicFramePr>
        <p:xfrm>
          <a:off x="1295401" y="2556931"/>
          <a:ext cx="9601196" cy="36047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4493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6B0B-6360-3623-0175-154E582A6F7A}"/>
              </a:ext>
            </a:extLst>
          </p:cNvPr>
          <p:cNvSpPr>
            <a:spLocks noGrp="1"/>
          </p:cNvSpPr>
          <p:nvPr>
            <p:ph type="title"/>
          </p:nvPr>
        </p:nvSpPr>
        <p:spPr/>
        <p:txBody>
          <a:bodyPr/>
          <a:lstStyle/>
          <a:p>
            <a:r>
              <a:rPr lang="en-CA" dirty="0"/>
              <a:t>Better Paraphrase</a:t>
            </a:r>
          </a:p>
        </p:txBody>
      </p:sp>
      <p:graphicFrame>
        <p:nvGraphicFramePr>
          <p:cNvPr id="4" name="Content Placeholder 3">
            <a:extLst>
              <a:ext uri="{FF2B5EF4-FFF2-40B4-BE49-F238E27FC236}">
                <a16:creationId xmlns:a16="http://schemas.microsoft.com/office/drawing/2014/main" id="{2CC98E6A-968B-0878-15A9-770F46CC757B}"/>
              </a:ext>
            </a:extLst>
          </p:cNvPr>
          <p:cNvGraphicFramePr>
            <a:graphicFrameLocks noGrp="1"/>
          </p:cNvGraphicFramePr>
          <p:nvPr>
            <p:ph idx="1"/>
            <p:extLst>
              <p:ext uri="{D42A27DB-BD31-4B8C-83A1-F6EECF244321}">
                <p14:modId xmlns:p14="http://schemas.microsoft.com/office/powerpoint/2010/main" val="2887416178"/>
              </p:ext>
            </p:extLst>
          </p:nvPr>
        </p:nvGraphicFramePr>
        <p:xfrm>
          <a:off x="1295401" y="2556931"/>
          <a:ext cx="9601196" cy="36047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938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6B0B-6360-3623-0175-154E582A6F7A}"/>
              </a:ext>
            </a:extLst>
          </p:cNvPr>
          <p:cNvSpPr>
            <a:spLocks noGrp="1"/>
          </p:cNvSpPr>
          <p:nvPr>
            <p:ph type="title"/>
          </p:nvPr>
        </p:nvSpPr>
        <p:spPr/>
        <p:txBody>
          <a:bodyPr/>
          <a:lstStyle/>
          <a:p>
            <a:r>
              <a:rPr lang="en-CA" dirty="0"/>
              <a:t>Too Similar</a:t>
            </a:r>
          </a:p>
        </p:txBody>
      </p:sp>
      <p:graphicFrame>
        <p:nvGraphicFramePr>
          <p:cNvPr id="4" name="Content Placeholder 3">
            <a:extLst>
              <a:ext uri="{FF2B5EF4-FFF2-40B4-BE49-F238E27FC236}">
                <a16:creationId xmlns:a16="http://schemas.microsoft.com/office/drawing/2014/main" id="{2CC98E6A-968B-0878-15A9-770F46CC757B}"/>
              </a:ext>
            </a:extLst>
          </p:cNvPr>
          <p:cNvGraphicFramePr>
            <a:graphicFrameLocks noGrp="1"/>
          </p:cNvGraphicFramePr>
          <p:nvPr>
            <p:ph idx="1"/>
            <p:extLst>
              <p:ext uri="{D42A27DB-BD31-4B8C-83A1-F6EECF244321}">
                <p14:modId xmlns:p14="http://schemas.microsoft.com/office/powerpoint/2010/main" val="1717181782"/>
              </p:ext>
            </p:extLst>
          </p:nvPr>
        </p:nvGraphicFramePr>
        <p:xfrm>
          <a:off x="1295401" y="2556931"/>
          <a:ext cx="9601196" cy="36047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4940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6B0B-6360-3623-0175-154E582A6F7A}"/>
              </a:ext>
            </a:extLst>
          </p:cNvPr>
          <p:cNvSpPr>
            <a:spLocks noGrp="1"/>
          </p:cNvSpPr>
          <p:nvPr>
            <p:ph type="title"/>
          </p:nvPr>
        </p:nvSpPr>
        <p:spPr/>
        <p:txBody>
          <a:bodyPr/>
          <a:lstStyle/>
          <a:p>
            <a:r>
              <a:rPr lang="en-CA" dirty="0"/>
              <a:t>Better Paraphrase</a:t>
            </a:r>
          </a:p>
        </p:txBody>
      </p:sp>
      <p:graphicFrame>
        <p:nvGraphicFramePr>
          <p:cNvPr id="4" name="Content Placeholder 3">
            <a:extLst>
              <a:ext uri="{FF2B5EF4-FFF2-40B4-BE49-F238E27FC236}">
                <a16:creationId xmlns:a16="http://schemas.microsoft.com/office/drawing/2014/main" id="{2CC98E6A-968B-0878-15A9-770F46CC757B}"/>
              </a:ext>
            </a:extLst>
          </p:cNvPr>
          <p:cNvGraphicFramePr>
            <a:graphicFrameLocks noGrp="1"/>
          </p:cNvGraphicFramePr>
          <p:nvPr>
            <p:ph idx="1"/>
            <p:extLst>
              <p:ext uri="{D42A27DB-BD31-4B8C-83A1-F6EECF244321}">
                <p14:modId xmlns:p14="http://schemas.microsoft.com/office/powerpoint/2010/main" val="2143571947"/>
              </p:ext>
            </p:extLst>
          </p:nvPr>
        </p:nvGraphicFramePr>
        <p:xfrm>
          <a:off x="1295401" y="2556931"/>
          <a:ext cx="9601196" cy="36047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3588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F5242-1F7F-E9B7-20D9-1AD12141DFA5}"/>
              </a:ext>
            </a:extLst>
          </p:cNvPr>
          <p:cNvSpPr>
            <a:spLocks noGrp="1"/>
          </p:cNvSpPr>
          <p:nvPr>
            <p:ph type="title"/>
          </p:nvPr>
        </p:nvSpPr>
        <p:spPr/>
        <p:txBody>
          <a:bodyPr/>
          <a:lstStyle/>
          <a:p>
            <a:r>
              <a:rPr lang="en-CA" dirty="0"/>
              <a:t>This week’s reading</a:t>
            </a:r>
          </a:p>
        </p:txBody>
      </p:sp>
      <p:pic>
        <p:nvPicPr>
          <p:cNvPr id="5" name="Content Placeholder 4">
            <a:extLst>
              <a:ext uri="{FF2B5EF4-FFF2-40B4-BE49-F238E27FC236}">
                <a16:creationId xmlns:a16="http://schemas.microsoft.com/office/drawing/2014/main" id="{6DDA632B-9DBF-9F40-1520-BEFED016A0CF}"/>
              </a:ext>
            </a:extLst>
          </p:cNvPr>
          <p:cNvPicPr>
            <a:picLocks noGrp="1" noChangeAspect="1"/>
          </p:cNvPicPr>
          <p:nvPr>
            <p:ph idx="1"/>
          </p:nvPr>
        </p:nvPicPr>
        <p:blipFill>
          <a:blip r:embed="rId2"/>
          <a:stretch>
            <a:fillRect/>
          </a:stretch>
        </p:blipFill>
        <p:spPr>
          <a:xfrm>
            <a:off x="3029976" y="2512065"/>
            <a:ext cx="6132048" cy="3363803"/>
          </a:xfrm>
        </p:spPr>
      </p:pic>
    </p:spTree>
    <p:extLst>
      <p:ext uri="{BB962C8B-B14F-4D97-AF65-F5344CB8AC3E}">
        <p14:creationId xmlns:p14="http://schemas.microsoft.com/office/powerpoint/2010/main" val="1485677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4C996-5A6D-ED2D-4D85-E1C07BABA95D}"/>
              </a:ext>
            </a:extLst>
          </p:cNvPr>
          <p:cNvSpPr>
            <a:spLocks noGrp="1"/>
          </p:cNvSpPr>
          <p:nvPr>
            <p:ph type="title"/>
          </p:nvPr>
        </p:nvSpPr>
        <p:spPr/>
        <p:txBody>
          <a:bodyPr/>
          <a:lstStyle/>
          <a:p>
            <a:r>
              <a:rPr lang="en-CA" dirty="0"/>
              <a:t>Introduction</a:t>
            </a:r>
          </a:p>
        </p:txBody>
      </p:sp>
      <p:sp>
        <p:nvSpPr>
          <p:cNvPr id="3" name="Content Placeholder 2">
            <a:extLst>
              <a:ext uri="{FF2B5EF4-FFF2-40B4-BE49-F238E27FC236}">
                <a16:creationId xmlns:a16="http://schemas.microsoft.com/office/drawing/2014/main" id="{39F8C400-C51F-BFBB-BDDB-698F428F0097}"/>
              </a:ext>
            </a:extLst>
          </p:cNvPr>
          <p:cNvSpPr>
            <a:spLocks noGrp="1"/>
          </p:cNvSpPr>
          <p:nvPr>
            <p:ph idx="1"/>
          </p:nvPr>
        </p:nvSpPr>
        <p:spPr/>
        <p:txBody>
          <a:bodyPr>
            <a:normAutofit/>
          </a:bodyPr>
          <a:lstStyle/>
          <a:p>
            <a:r>
              <a:rPr lang="en-CA" sz="2800" dirty="0"/>
              <a:t> In a qualitative study of 12 women, 91% described their spirituality as important for coping with divorce (Nathanson, 1995). In a survey of parents and adolescents from 98 divorced families, 51% of respondents spontaneously identified religion as an important coping resource, and the sample ranked religion fourth among factors that helped them to cope with divorce (Greeff &amp; Merwe, 2004)</a:t>
            </a:r>
          </a:p>
        </p:txBody>
      </p:sp>
    </p:spTree>
    <p:extLst>
      <p:ext uri="{BB962C8B-B14F-4D97-AF65-F5344CB8AC3E}">
        <p14:creationId xmlns:p14="http://schemas.microsoft.com/office/powerpoint/2010/main" val="396812883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346</TotalTime>
  <Words>1895</Words>
  <Application>Microsoft Office PowerPoint</Application>
  <PresentationFormat>Widescreen</PresentationFormat>
  <Paragraphs>77</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Garamond</vt:lpstr>
      <vt:lpstr>Organic</vt:lpstr>
      <vt:lpstr>Literature Review</vt:lpstr>
      <vt:lpstr>Methods of Paraphrasing</vt:lpstr>
      <vt:lpstr>A good paraphrase should…</vt:lpstr>
      <vt:lpstr>Too Similar</vt:lpstr>
      <vt:lpstr>Better Paraphrase</vt:lpstr>
      <vt:lpstr>Too Similar</vt:lpstr>
      <vt:lpstr>Better Paraphrase</vt:lpstr>
      <vt:lpstr>This week’s reading</vt:lpstr>
      <vt:lpstr>Introduction</vt:lpstr>
      <vt:lpstr>Positive Religious Coping with Divorce</vt:lpstr>
      <vt:lpstr>Positive Religious Coping with Divorce</vt:lpstr>
      <vt:lpstr>Spiritual Stress and Coping Model of Divorce Adjustment: Mediational Effects</vt:lpstr>
      <vt:lpstr>Spiritual Stress and Coping Model of Divorce Adjustment: Mediational Effects</vt:lpstr>
      <vt:lpstr>Spiritual Stress and Coping Model of Divorce Adjustment: Mediational Effects</vt:lpstr>
      <vt:lpstr>Spiritual Stress and Coping Model of Divorce Adjustment: Moderator Effects</vt:lpstr>
      <vt:lpstr>Spiritual Stress and Coping Model of Divorce Adjustment: Moderator Effects</vt:lpstr>
      <vt:lpstr>Spiritual Stress and Coping Model of Divorce Adjustment: Moderator Effects</vt:lpstr>
      <vt:lpstr>Leading to the Methods – Research Gap</vt:lpstr>
      <vt:lpstr>Leading to the Methods – Adding Doubt</vt:lpstr>
      <vt:lpstr>Comprehension questions</vt:lpstr>
      <vt:lpstr>Summary Practice</vt:lpstr>
      <vt:lpstr>Presentations – Groups 5 &amp;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Review</dc:title>
  <dc:creator>Vicki Xu</dc:creator>
  <cp:lastModifiedBy>Vicki</cp:lastModifiedBy>
  <cp:revision>5</cp:revision>
  <dcterms:created xsi:type="dcterms:W3CDTF">2022-10-04T08:47:11Z</dcterms:created>
  <dcterms:modified xsi:type="dcterms:W3CDTF">2022-10-05T16:23:34Z</dcterms:modified>
</cp:coreProperties>
</file>