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402" r:id="rId3"/>
    <p:sldId id="403" r:id="rId4"/>
    <p:sldId id="411" r:id="rId5"/>
    <p:sldId id="412" r:id="rId6"/>
    <p:sldId id="413" r:id="rId7"/>
    <p:sldId id="427" r:id="rId8"/>
    <p:sldId id="426" r:id="rId9"/>
    <p:sldId id="428" r:id="rId10"/>
    <p:sldId id="429" r:id="rId11"/>
    <p:sldId id="425" r:id="rId12"/>
    <p:sldId id="430" r:id="rId13"/>
    <p:sldId id="431" r:id="rId14"/>
    <p:sldId id="43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730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32163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4786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524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54765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9622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15758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18137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138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extLst>
      <p:ext uri="{BB962C8B-B14F-4D97-AF65-F5344CB8AC3E}">
        <p14:creationId xmlns:p14="http://schemas.microsoft.com/office/powerpoint/2010/main" val="130838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060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extLst>
      <p:ext uri="{BB962C8B-B14F-4D97-AF65-F5344CB8AC3E}">
        <p14:creationId xmlns:p14="http://schemas.microsoft.com/office/powerpoint/2010/main" val="39935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80756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5356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1427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5393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508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10/12/2022</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152540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11172D-9A18-48AF-BA4B-D719F3BF2725}"/>
              </a:ext>
            </a:extLst>
          </p:cNvPr>
          <p:cNvSpPr>
            <a:spLocks noGrp="1"/>
          </p:cNvSpPr>
          <p:nvPr>
            <p:ph type="ctrTitle"/>
          </p:nvPr>
        </p:nvSpPr>
        <p:spPr/>
        <p:txBody>
          <a:bodyPr/>
          <a:lstStyle/>
          <a:p>
            <a:r>
              <a:rPr lang="en-CA" dirty="0"/>
              <a:t>Introductions</a:t>
            </a:r>
            <a:endParaRPr lang="en-US" dirty="0"/>
          </a:p>
        </p:txBody>
      </p:sp>
      <p:sp>
        <p:nvSpPr>
          <p:cNvPr id="5" name="Subtitle 4">
            <a:extLst>
              <a:ext uri="{FF2B5EF4-FFF2-40B4-BE49-F238E27FC236}">
                <a16:creationId xmlns:a16="http://schemas.microsoft.com/office/drawing/2014/main" id="{B1008D7D-04C3-4A33-AA82-CA83AE148AF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78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6F910D-31E0-8E58-C29F-D800B1771570}"/>
              </a:ext>
            </a:extLst>
          </p:cNvPr>
          <p:cNvSpPr txBox="1"/>
          <p:nvPr/>
        </p:nvSpPr>
        <p:spPr>
          <a:xfrm>
            <a:off x="587115" y="2736502"/>
            <a:ext cx="11017770" cy="1384995"/>
          </a:xfrm>
          <a:prstGeom prst="rect">
            <a:avLst/>
          </a:prstGeom>
          <a:solidFill>
            <a:schemeClr val="bg1"/>
          </a:solidFill>
          <a:ln>
            <a:noFill/>
          </a:ln>
        </p:spPr>
        <p:txBody>
          <a:bodyPr wrap="square">
            <a:spAutoFit/>
          </a:bodyPr>
          <a:lstStyle/>
          <a:p>
            <a:r>
              <a:rPr lang="en-US" sz="2800" b="0" i="0" dirty="0">
                <a:solidFill>
                  <a:srgbClr val="242021"/>
                </a:solidFill>
                <a:effectLst/>
                <a:latin typeface="Times-Roman"/>
              </a:rPr>
              <a:t>The current study goes one step further by examining whether initial negative spiritual appraisals predict divorce adjustment 1 year later, after controlling for initial </a:t>
            </a:r>
            <a:r>
              <a:rPr lang="en-US" sz="2800" b="0" i="0" dirty="0" err="1">
                <a:solidFill>
                  <a:srgbClr val="242021"/>
                </a:solidFill>
                <a:effectLst/>
                <a:latin typeface="Times-Roman"/>
              </a:rPr>
              <a:t>postdivorce</a:t>
            </a:r>
            <a:r>
              <a:rPr lang="en-US" sz="2800" b="0" i="0" dirty="0">
                <a:solidFill>
                  <a:srgbClr val="242021"/>
                </a:solidFill>
                <a:effectLst/>
                <a:latin typeface="Times-Roman"/>
              </a:rPr>
              <a:t> adjustment</a:t>
            </a:r>
            <a:r>
              <a:rPr lang="en-US" sz="2800" dirty="0"/>
              <a:t> </a:t>
            </a:r>
          </a:p>
        </p:txBody>
      </p:sp>
      <p:sp>
        <p:nvSpPr>
          <p:cNvPr id="5" name="Rectangle: Rounded Corners 4">
            <a:extLst>
              <a:ext uri="{FF2B5EF4-FFF2-40B4-BE49-F238E27FC236}">
                <a16:creationId xmlns:a16="http://schemas.microsoft.com/office/drawing/2014/main" id="{FC6481AE-8772-0895-7107-7EAC07EFF6C0}"/>
              </a:ext>
            </a:extLst>
          </p:cNvPr>
          <p:cNvSpPr/>
          <p:nvPr/>
        </p:nvSpPr>
        <p:spPr>
          <a:xfrm>
            <a:off x="10143461" y="6111296"/>
            <a:ext cx="1828800"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Mediational Effects</a:t>
            </a:r>
          </a:p>
        </p:txBody>
      </p:sp>
      <p:sp>
        <p:nvSpPr>
          <p:cNvPr id="2" name="Rectangle: Rounded Corners 1">
            <a:extLst>
              <a:ext uri="{FF2B5EF4-FFF2-40B4-BE49-F238E27FC236}">
                <a16:creationId xmlns:a16="http://schemas.microsoft.com/office/drawing/2014/main" id="{B2142674-5529-56D0-77D4-2693055ADC6D}"/>
              </a:ext>
            </a:extLst>
          </p:cNvPr>
          <p:cNvSpPr/>
          <p:nvPr/>
        </p:nvSpPr>
        <p:spPr>
          <a:xfrm>
            <a:off x="1143000" y="5968726"/>
            <a:ext cx="6386180" cy="8892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move is this?</a:t>
            </a:r>
          </a:p>
        </p:txBody>
      </p:sp>
    </p:spTree>
    <p:extLst>
      <p:ext uri="{BB962C8B-B14F-4D97-AF65-F5344CB8AC3E}">
        <p14:creationId xmlns:p14="http://schemas.microsoft.com/office/powerpoint/2010/main" val="70841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A0B2A5-5DCF-5E58-2148-25C8E40E59BA}"/>
              </a:ext>
            </a:extLst>
          </p:cNvPr>
          <p:cNvSpPr txBox="1"/>
          <p:nvPr/>
        </p:nvSpPr>
        <p:spPr>
          <a:xfrm>
            <a:off x="757570" y="1139864"/>
            <a:ext cx="10559460" cy="3108543"/>
          </a:xfrm>
          <a:prstGeom prst="rect">
            <a:avLst/>
          </a:prstGeom>
          <a:noFill/>
        </p:spPr>
        <p:txBody>
          <a:bodyPr wrap="square">
            <a:spAutoFit/>
          </a:bodyPr>
          <a:lstStyle/>
          <a:p>
            <a:r>
              <a:rPr lang="en-US" sz="2800" b="0" i="0" dirty="0">
                <a:solidFill>
                  <a:srgbClr val="242021"/>
                </a:solidFill>
                <a:effectLst/>
                <a:latin typeface="Times-Roman"/>
              </a:rPr>
              <a:t>The current study represents a unique effort to expand research on the role of religion and spirituality for family systems that break down (Mahoney, 2010). We assessed a community sample of divorcees at the time of their divorce and 1 year later, due to the high frequency of maladjustment during this period (</a:t>
            </a:r>
            <a:r>
              <a:rPr lang="en-US" sz="2800" b="0" i="0" dirty="0" err="1">
                <a:solidFill>
                  <a:srgbClr val="242021"/>
                </a:solidFill>
                <a:effectLst/>
                <a:latin typeface="Times-Roman"/>
              </a:rPr>
              <a:t>Bursik</a:t>
            </a:r>
            <a:r>
              <a:rPr lang="en-US" sz="2800" b="0" i="0" dirty="0">
                <a:solidFill>
                  <a:srgbClr val="242021"/>
                </a:solidFill>
                <a:effectLst/>
                <a:latin typeface="Times-Roman"/>
              </a:rPr>
              <a:t>, 1991). </a:t>
            </a:r>
            <a:br>
              <a:rPr lang="en-US" sz="2800" dirty="0"/>
            </a:br>
            <a:br>
              <a:rPr lang="en-US" sz="2800" dirty="0"/>
            </a:br>
            <a:endParaRPr lang="en-US" sz="2800" dirty="0"/>
          </a:p>
        </p:txBody>
      </p:sp>
      <p:sp>
        <p:nvSpPr>
          <p:cNvPr id="6" name="Rectangle: Rounded Corners 5">
            <a:extLst>
              <a:ext uri="{FF2B5EF4-FFF2-40B4-BE49-F238E27FC236}">
                <a16:creationId xmlns:a16="http://schemas.microsoft.com/office/drawing/2014/main" id="{5066BDCA-07AC-1287-1526-6D8157D33589}"/>
              </a:ext>
            </a:extLst>
          </p:cNvPr>
          <p:cNvSpPr/>
          <p:nvPr/>
        </p:nvSpPr>
        <p:spPr>
          <a:xfrm>
            <a:off x="9474200" y="5998325"/>
            <a:ext cx="2524642" cy="6419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The Current Study</a:t>
            </a:r>
          </a:p>
        </p:txBody>
      </p:sp>
      <p:sp>
        <p:nvSpPr>
          <p:cNvPr id="8" name="TextBox 7">
            <a:extLst>
              <a:ext uri="{FF2B5EF4-FFF2-40B4-BE49-F238E27FC236}">
                <a16:creationId xmlns:a16="http://schemas.microsoft.com/office/drawing/2014/main" id="{6BE61FF6-0915-A64E-41E4-1B37E96FEFF7}"/>
              </a:ext>
            </a:extLst>
          </p:cNvPr>
          <p:cNvSpPr txBox="1"/>
          <p:nvPr/>
        </p:nvSpPr>
        <p:spPr>
          <a:xfrm>
            <a:off x="816270" y="3870772"/>
            <a:ext cx="10559460" cy="2246769"/>
          </a:xfrm>
          <a:prstGeom prst="rect">
            <a:avLst/>
          </a:prstGeom>
          <a:noFill/>
        </p:spPr>
        <p:txBody>
          <a:bodyPr wrap="square">
            <a:spAutoFit/>
          </a:bodyPr>
          <a:lstStyle/>
          <a:p>
            <a:r>
              <a:rPr lang="en-US" sz="2800" b="0" i="0" dirty="0">
                <a:solidFill>
                  <a:srgbClr val="242021"/>
                </a:solidFill>
                <a:effectLst/>
                <a:latin typeface="Times-Roman"/>
              </a:rPr>
              <a:t>Within these hypotheses, we expected that religious coping would uniquely impact divorce adjustment even after accounting for participants’ (a) general religiousness and (b) use of nonspiritual forms of coping</a:t>
            </a:r>
            <a:r>
              <a:rPr lang="en-US" sz="2800" dirty="0"/>
              <a:t> </a:t>
            </a:r>
            <a:br>
              <a:rPr lang="en-US" sz="2800" dirty="0"/>
            </a:br>
            <a:endParaRPr lang="en-US" sz="2800" dirty="0"/>
          </a:p>
        </p:txBody>
      </p:sp>
      <p:sp>
        <p:nvSpPr>
          <p:cNvPr id="3" name="Rectangle: Rounded Corners 2">
            <a:extLst>
              <a:ext uri="{FF2B5EF4-FFF2-40B4-BE49-F238E27FC236}">
                <a16:creationId xmlns:a16="http://schemas.microsoft.com/office/drawing/2014/main" id="{6B60264E-63BE-1F74-AA4C-D7D19A61AE19}"/>
              </a:ext>
            </a:extLst>
          </p:cNvPr>
          <p:cNvSpPr/>
          <p:nvPr/>
        </p:nvSpPr>
        <p:spPr>
          <a:xfrm>
            <a:off x="956930" y="6102856"/>
            <a:ext cx="3860948" cy="755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What move is this?</a:t>
            </a:r>
          </a:p>
        </p:txBody>
      </p:sp>
    </p:spTree>
    <p:extLst>
      <p:ext uri="{BB962C8B-B14F-4D97-AF65-F5344CB8AC3E}">
        <p14:creationId xmlns:p14="http://schemas.microsoft.com/office/powerpoint/2010/main" val="3767582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BD39B-CD7E-4FE9-B90F-A4934C650266}"/>
              </a:ext>
            </a:extLst>
          </p:cNvPr>
          <p:cNvSpPr>
            <a:spLocks noGrp="1"/>
          </p:cNvSpPr>
          <p:nvPr>
            <p:ph type="title"/>
          </p:nvPr>
        </p:nvSpPr>
        <p:spPr/>
        <p:txBody>
          <a:bodyPr/>
          <a:lstStyle/>
          <a:p>
            <a:r>
              <a:rPr lang="en-CA" dirty="0"/>
              <a:t>Introduction Practice</a:t>
            </a:r>
            <a:endParaRPr lang="en-US" dirty="0"/>
          </a:p>
        </p:txBody>
      </p:sp>
      <p:sp>
        <p:nvSpPr>
          <p:cNvPr id="3" name="Content Placeholder 2">
            <a:extLst>
              <a:ext uri="{FF2B5EF4-FFF2-40B4-BE49-F238E27FC236}">
                <a16:creationId xmlns:a16="http://schemas.microsoft.com/office/drawing/2014/main" id="{681A29C6-B309-46E3-BE11-476B31F4ECAE}"/>
              </a:ext>
            </a:extLst>
          </p:cNvPr>
          <p:cNvSpPr>
            <a:spLocks noGrp="1"/>
          </p:cNvSpPr>
          <p:nvPr>
            <p:ph idx="1"/>
          </p:nvPr>
        </p:nvSpPr>
        <p:spPr/>
        <p:txBody>
          <a:bodyPr/>
          <a:lstStyle/>
          <a:p>
            <a:r>
              <a:rPr lang="en-CA" dirty="0"/>
              <a:t>There are 5 papers posted online from different disciplines</a:t>
            </a:r>
          </a:p>
          <a:p>
            <a:r>
              <a:rPr lang="en-CA" dirty="0"/>
              <a:t>In your groups, read each of the papers, and outline where Move 1, 2, and 3 are in their introduction sections</a:t>
            </a:r>
          </a:p>
          <a:p>
            <a:r>
              <a:rPr lang="en-CA" dirty="0"/>
              <a:t>Keep a look out for adversative sentence or paragraph connectors (e.g. “however” “but” “on the other hand”)</a:t>
            </a:r>
            <a:r>
              <a:rPr lang="en-US" dirty="0"/>
              <a:t> or language that indicates something is missing (e.g. “we go on step further” “to build on the previous studies” “…is not yet considered”)</a:t>
            </a:r>
            <a:endParaRPr lang="en-CA" dirty="0"/>
          </a:p>
        </p:txBody>
      </p:sp>
    </p:spTree>
    <p:extLst>
      <p:ext uri="{BB962C8B-B14F-4D97-AF65-F5344CB8AC3E}">
        <p14:creationId xmlns:p14="http://schemas.microsoft.com/office/powerpoint/2010/main" val="2456549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8132-67D7-4CFD-929E-514A09D5DC8B}"/>
              </a:ext>
            </a:extLst>
          </p:cNvPr>
          <p:cNvSpPr>
            <a:spLocks noGrp="1"/>
          </p:cNvSpPr>
          <p:nvPr>
            <p:ph type="title"/>
          </p:nvPr>
        </p:nvSpPr>
        <p:spPr/>
        <p:txBody>
          <a:bodyPr/>
          <a:lstStyle/>
          <a:p>
            <a:r>
              <a:rPr lang="en-CA" dirty="0"/>
              <a:t>Presentations – Group 7 &amp; 8</a:t>
            </a:r>
            <a:endParaRPr lang="en-US" dirty="0"/>
          </a:p>
        </p:txBody>
      </p:sp>
      <p:sp>
        <p:nvSpPr>
          <p:cNvPr id="3" name="Content Placeholder 2">
            <a:extLst>
              <a:ext uri="{FF2B5EF4-FFF2-40B4-BE49-F238E27FC236}">
                <a16:creationId xmlns:a16="http://schemas.microsoft.com/office/drawing/2014/main" id="{705F32FA-78F0-4464-BCDD-E5F03D6C6708}"/>
              </a:ext>
            </a:extLst>
          </p:cNvPr>
          <p:cNvSpPr>
            <a:spLocks noGrp="1"/>
          </p:cNvSpPr>
          <p:nvPr>
            <p:ph idx="1"/>
          </p:nvPr>
        </p:nvSpPr>
        <p:spPr/>
        <p:txBody>
          <a:bodyPr>
            <a:normAutofit lnSpcReduction="10000"/>
          </a:bodyPr>
          <a:lstStyle/>
          <a:p>
            <a:r>
              <a:rPr lang="en-CA" dirty="0"/>
              <a:t>Choose 1-2 studies with a stand alone introduction section</a:t>
            </a:r>
            <a:endParaRPr lang="en-US" dirty="0"/>
          </a:p>
          <a:p>
            <a:r>
              <a:rPr lang="en-US" dirty="0"/>
              <a:t>Summarize the introduction</a:t>
            </a:r>
          </a:p>
          <a:p>
            <a:r>
              <a:rPr lang="en-US" dirty="0"/>
              <a:t>Analyze the moves </a:t>
            </a:r>
          </a:p>
          <a:p>
            <a:r>
              <a:rPr lang="en-US" dirty="0"/>
              <a:t>Give a response:</a:t>
            </a:r>
          </a:p>
          <a:p>
            <a:pPr lvl="1"/>
            <a:r>
              <a:rPr lang="en-US" dirty="0"/>
              <a:t>Do they have enough information in each move?</a:t>
            </a:r>
          </a:p>
          <a:p>
            <a:pPr lvl="1"/>
            <a:r>
              <a:rPr lang="en-US" dirty="0"/>
              <a:t>What could be added or taken away?</a:t>
            </a:r>
          </a:p>
          <a:p>
            <a:pPr lvl="1"/>
            <a:r>
              <a:rPr lang="en-CA" dirty="0"/>
              <a:t>Is the paper organized well?</a:t>
            </a:r>
          </a:p>
        </p:txBody>
      </p:sp>
    </p:spTree>
    <p:extLst>
      <p:ext uri="{BB962C8B-B14F-4D97-AF65-F5344CB8AC3E}">
        <p14:creationId xmlns:p14="http://schemas.microsoft.com/office/powerpoint/2010/main" val="3082747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8917D-5335-4917-BD33-2121B874F694}"/>
              </a:ext>
            </a:extLst>
          </p:cNvPr>
          <p:cNvSpPr>
            <a:spLocks noGrp="1"/>
          </p:cNvSpPr>
          <p:nvPr>
            <p:ph type="title"/>
          </p:nvPr>
        </p:nvSpPr>
        <p:spPr/>
        <p:txBody>
          <a:bodyPr/>
          <a:lstStyle/>
          <a:p>
            <a:r>
              <a:rPr lang="en-CA" dirty="0"/>
              <a:t>Group work</a:t>
            </a:r>
            <a:endParaRPr lang="en-US" dirty="0"/>
          </a:p>
        </p:txBody>
      </p:sp>
      <p:sp>
        <p:nvSpPr>
          <p:cNvPr id="3" name="Content Placeholder 2">
            <a:extLst>
              <a:ext uri="{FF2B5EF4-FFF2-40B4-BE49-F238E27FC236}">
                <a16:creationId xmlns:a16="http://schemas.microsoft.com/office/drawing/2014/main" id="{F73BFF62-96D9-4159-B59F-85F081690859}"/>
              </a:ext>
            </a:extLst>
          </p:cNvPr>
          <p:cNvSpPr>
            <a:spLocks noGrp="1"/>
          </p:cNvSpPr>
          <p:nvPr>
            <p:ph idx="1"/>
          </p:nvPr>
        </p:nvSpPr>
        <p:spPr>
          <a:xfrm>
            <a:off x="1295401" y="2514601"/>
            <a:ext cx="9601196" cy="3649132"/>
          </a:xfrm>
        </p:spPr>
        <p:txBody>
          <a:bodyPr>
            <a:normAutofit fontScale="85000" lnSpcReduction="10000"/>
          </a:bodyPr>
          <a:lstStyle/>
          <a:p>
            <a:r>
              <a:rPr lang="en-CA" dirty="0"/>
              <a:t>Choose a research problem based on one of the videos</a:t>
            </a:r>
          </a:p>
          <a:p>
            <a:r>
              <a:rPr lang="en-CA" dirty="0"/>
              <a:t>Narrow it down to a potential research experiment that you can do (try to be specific on what part of the problem you are solving) – it’s possible your experiment may change as you read more literature</a:t>
            </a:r>
          </a:p>
          <a:p>
            <a:r>
              <a:rPr lang="en-US" dirty="0"/>
              <a:t>Create an outline of a literature review for that experiment. Include:</a:t>
            </a:r>
          </a:p>
          <a:p>
            <a:pPr lvl="1"/>
            <a:r>
              <a:rPr lang="en-US" dirty="0"/>
              <a:t>The list of previous studies in the order that you think they should appear in the paper (5-10 papers)</a:t>
            </a:r>
          </a:p>
          <a:p>
            <a:pPr lvl="1"/>
            <a:r>
              <a:rPr lang="en-US" dirty="0"/>
              <a:t>Organize them into groups (chronological order, by themes, by opposing views, general to specific, </a:t>
            </a:r>
            <a:r>
              <a:rPr lang="en-US" dirty="0" err="1"/>
              <a:t>etc</a:t>
            </a:r>
            <a:r>
              <a:rPr lang="en-US" dirty="0"/>
              <a:t>)</a:t>
            </a:r>
          </a:p>
          <a:p>
            <a:pPr lvl="1"/>
            <a:r>
              <a:rPr lang="en-US" dirty="0"/>
              <a:t>Will you have different subheadings/sections? If so, include them.</a:t>
            </a:r>
          </a:p>
          <a:p>
            <a:r>
              <a:rPr lang="en-US" dirty="0"/>
              <a:t>Remember: as papers get closer to your experiment, more details should be given to them</a:t>
            </a:r>
          </a:p>
        </p:txBody>
      </p:sp>
    </p:spTree>
    <p:extLst>
      <p:ext uri="{BB962C8B-B14F-4D97-AF65-F5344CB8AC3E}">
        <p14:creationId xmlns:p14="http://schemas.microsoft.com/office/powerpoint/2010/main" val="323817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7166-3926-30D3-2472-F4A0361751CC}"/>
              </a:ext>
            </a:extLst>
          </p:cNvPr>
          <p:cNvSpPr>
            <a:spLocks noGrp="1"/>
          </p:cNvSpPr>
          <p:nvPr>
            <p:ph type="title"/>
          </p:nvPr>
        </p:nvSpPr>
        <p:spPr/>
        <p:txBody>
          <a:bodyPr/>
          <a:lstStyle/>
          <a:p>
            <a:r>
              <a:rPr lang="en-US"/>
              <a:t>Introduction Style</a:t>
            </a:r>
          </a:p>
        </p:txBody>
      </p:sp>
      <p:sp>
        <p:nvSpPr>
          <p:cNvPr id="3" name="Content Placeholder 2">
            <a:extLst>
              <a:ext uri="{FF2B5EF4-FFF2-40B4-BE49-F238E27FC236}">
                <a16:creationId xmlns:a16="http://schemas.microsoft.com/office/drawing/2014/main" id="{06EE6785-91D7-DB8E-B242-95C69F265C8D}"/>
              </a:ext>
            </a:extLst>
          </p:cNvPr>
          <p:cNvSpPr>
            <a:spLocks noGrp="1"/>
          </p:cNvSpPr>
          <p:nvPr>
            <p:ph idx="1"/>
          </p:nvPr>
        </p:nvSpPr>
        <p:spPr/>
        <p:txBody>
          <a:bodyPr/>
          <a:lstStyle/>
          <a:p>
            <a:r>
              <a:rPr lang="en-US"/>
              <a:t>We need to remember that research papers have a purpose an audience: Share research to the scientific community</a:t>
            </a:r>
          </a:p>
          <a:p>
            <a:r>
              <a:rPr lang="en-US"/>
              <a:t>As a result, introductions to research papers follow what is called the Create- A-Response Space (CARS) model, to compete for two objectives: Research space, and readers</a:t>
            </a:r>
          </a:p>
          <a:p>
            <a:r>
              <a:rPr lang="en-US"/>
              <a:t>Papers need to convince readers that 1) the research field is important and relevant and 2) this particular paper is filling an important missing part of this research</a:t>
            </a:r>
          </a:p>
        </p:txBody>
      </p:sp>
    </p:spTree>
    <p:extLst>
      <p:ext uri="{BB962C8B-B14F-4D97-AF65-F5344CB8AC3E}">
        <p14:creationId xmlns:p14="http://schemas.microsoft.com/office/powerpoint/2010/main" val="2619122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E87A290-25EC-41EE-49DA-3AC7CE646F39}"/>
              </a:ext>
            </a:extLst>
          </p:cNvPr>
          <p:cNvGraphicFramePr>
            <a:graphicFrameLocks noGrp="1"/>
          </p:cNvGraphicFramePr>
          <p:nvPr/>
        </p:nvGraphicFramePr>
        <p:xfrm>
          <a:off x="86389" y="897120"/>
          <a:ext cx="11908467" cy="5842995"/>
        </p:xfrm>
        <a:graphic>
          <a:graphicData uri="http://schemas.openxmlformats.org/drawingml/2006/table">
            <a:tbl>
              <a:tblPr firstCol="1" bandRow="1">
                <a:tableStyleId>{5C22544A-7EE6-4342-B048-85BDC9FD1C3A}</a:tableStyleId>
              </a:tblPr>
              <a:tblGrid>
                <a:gridCol w="1613704">
                  <a:extLst>
                    <a:ext uri="{9D8B030D-6E8A-4147-A177-3AD203B41FA5}">
                      <a16:colId xmlns:a16="http://schemas.microsoft.com/office/drawing/2014/main" val="3308166337"/>
                    </a:ext>
                  </a:extLst>
                </a:gridCol>
                <a:gridCol w="3290294">
                  <a:extLst>
                    <a:ext uri="{9D8B030D-6E8A-4147-A177-3AD203B41FA5}">
                      <a16:colId xmlns:a16="http://schemas.microsoft.com/office/drawing/2014/main" val="3745109114"/>
                    </a:ext>
                  </a:extLst>
                </a:gridCol>
                <a:gridCol w="7004469">
                  <a:extLst>
                    <a:ext uri="{9D8B030D-6E8A-4147-A177-3AD203B41FA5}">
                      <a16:colId xmlns:a16="http://schemas.microsoft.com/office/drawing/2014/main" val="3545345033"/>
                    </a:ext>
                  </a:extLst>
                </a:gridCol>
              </a:tblGrid>
              <a:tr h="2060245">
                <a:tc>
                  <a:txBody>
                    <a:bodyPr/>
                    <a:lstStyle/>
                    <a:p>
                      <a:pPr algn="ctr"/>
                      <a:r>
                        <a:rPr lang="en-US" sz="2400"/>
                        <a:t>Move 1</a:t>
                      </a:r>
                    </a:p>
                  </a:txBody>
                  <a:tcPr anchor="ctr"/>
                </a:tc>
                <a:tc>
                  <a:txBody>
                    <a:bodyPr/>
                    <a:lstStyle/>
                    <a:p>
                      <a:pPr algn="ctr"/>
                      <a:r>
                        <a:rPr lang="en-US" sz="2400"/>
                        <a:t>Establish Research Space</a:t>
                      </a:r>
                    </a:p>
                  </a:txBody>
                  <a:tcPr anchor="ctr"/>
                </a:tc>
                <a:tc>
                  <a:txBody>
                    <a:bodyPr/>
                    <a:lstStyle/>
                    <a:p>
                      <a:pPr marL="342900" indent="-342900" algn="ctr">
                        <a:buFont typeface="Arial" panose="020B0604020202020204" pitchFamily="34" charset="0"/>
                        <a:buChar char="•"/>
                      </a:pPr>
                      <a:r>
                        <a:rPr lang="en-US" sz="2400"/>
                        <a:t>Show that the overall research area is important, central, interesting, or relevant (Optional)</a:t>
                      </a:r>
                    </a:p>
                    <a:p>
                      <a:pPr marL="342900" indent="-342900" algn="ctr">
                        <a:buFont typeface="Arial" panose="020B0604020202020204" pitchFamily="34" charset="0"/>
                        <a:buChar char="•"/>
                      </a:pPr>
                      <a:r>
                        <a:rPr lang="en-US" sz="2400" b="1"/>
                        <a:t>Introduce and review previous research in the area</a:t>
                      </a:r>
                    </a:p>
                  </a:txBody>
                  <a:tcPr anchor="ctr"/>
                </a:tc>
                <a:extLst>
                  <a:ext uri="{0D108BD9-81ED-4DB2-BD59-A6C34878D82A}">
                    <a16:rowId xmlns:a16="http://schemas.microsoft.com/office/drawing/2014/main" val="2778797324"/>
                  </a:ext>
                </a:extLst>
              </a:tr>
              <a:tr h="1753536">
                <a:tc>
                  <a:txBody>
                    <a:bodyPr/>
                    <a:lstStyle/>
                    <a:p>
                      <a:pPr algn="ctr"/>
                      <a:r>
                        <a:rPr lang="en-US" sz="2400"/>
                        <a:t>Move 2</a:t>
                      </a:r>
                    </a:p>
                  </a:txBody>
                  <a:tcPr anchor="ctr"/>
                </a:tc>
                <a:tc>
                  <a:txBody>
                    <a:bodyPr/>
                    <a:lstStyle/>
                    <a:p>
                      <a:pPr algn="ctr"/>
                      <a:r>
                        <a:rPr lang="en-US" sz="2400"/>
                        <a:t>Establish a Motivation</a:t>
                      </a:r>
                    </a:p>
                  </a:txBody>
                  <a:tcPr anchor="ctr"/>
                </a:tc>
                <a:tc>
                  <a:txBody>
                    <a:bodyPr/>
                    <a:lstStyle/>
                    <a:p>
                      <a:pPr marL="342900" indent="-342900" algn="ctr">
                        <a:buFont typeface="Arial" panose="020B0604020202020204" pitchFamily="34" charset="0"/>
                        <a:buChar char="•"/>
                      </a:pPr>
                      <a:r>
                        <a:rPr lang="en-US" sz="2400" b="1"/>
                        <a:t>Indicate a gap in previous research, or</a:t>
                      </a:r>
                    </a:p>
                    <a:p>
                      <a:pPr marL="342900" indent="-342900" algn="ctr">
                        <a:buFont typeface="Arial" panose="020B0604020202020204" pitchFamily="34" charset="0"/>
                        <a:buChar char="•"/>
                      </a:pPr>
                      <a:r>
                        <a:rPr lang="en-US" sz="2400" b="1"/>
                        <a:t>Raise a question about previous research or extending previous knowledge in some way</a:t>
                      </a:r>
                    </a:p>
                  </a:txBody>
                  <a:tcPr anchor="ctr"/>
                </a:tc>
                <a:extLst>
                  <a:ext uri="{0D108BD9-81ED-4DB2-BD59-A6C34878D82A}">
                    <a16:rowId xmlns:a16="http://schemas.microsoft.com/office/drawing/2014/main" val="2283287566"/>
                  </a:ext>
                </a:extLst>
              </a:tr>
              <a:tr h="2029214">
                <a:tc>
                  <a:txBody>
                    <a:bodyPr/>
                    <a:lstStyle/>
                    <a:p>
                      <a:pPr algn="ctr"/>
                      <a:r>
                        <a:rPr lang="en-US" sz="2400"/>
                        <a:t>Move 3</a:t>
                      </a:r>
                    </a:p>
                  </a:txBody>
                  <a:tcPr anchor="ctr"/>
                </a:tc>
                <a:tc>
                  <a:txBody>
                    <a:bodyPr/>
                    <a:lstStyle/>
                    <a:p>
                      <a:pPr algn="ctr"/>
                      <a:r>
                        <a:rPr lang="en-US" sz="2400"/>
                        <a:t>Make an Offer</a:t>
                      </a:r>
                      <a:br>
                        <a:rPr lang="en-US" sz="2400"/>
                      </a:br>
                      <a:r>
                        <a:rPr lang="en-US" sz="2400"/>
                        <a:t>(Fill the Gap)</a:t>
                      </a:r>
                    </a:p>
                  </a:txBody>
                  <a:tcPr anchor="ctr"/>
                </a:tc>
                <a:tc>
                  <a:txBody>
                    <a:bodyPr/>
                    <a:lstStyle/>
                    <a:p>
                      <a:pPr marL="342900" indent="-342900" algn="ctr">
                        <a:buFont typeface="Arial" panose="020B0604020202020204" pitchFamily="34" charset="0"/>
                        <a:buChar char="•"/>
                      </a:pPr>
                      <a:r>
                        <a:rPr lang="en-US" sz="2400" b="1"/>
                        <a:t>Outline the purpose or nature of the proposed research</a:t>
                      </a:r>
                    </a:p>
                    <a:p>
                      <a:pPr marL="342900" indent="-342900" algn="ctr">
                        <a:buFont typeface="Arial" panose="020B0604020202020204" pitchFamily="34" charset="0"/>
                        <a:buChar char="•"/>
                      </a:pPr>
                      <a:r>
                        <a:rPr lang="en-US" sz="2400"/>
                        <a:t>Share some early findings (Optional)</a:t>
                      </a:r>
                    </a:p>
                    <a:p>
                      <a:pPr marL="342900" indent="-342900" algn="ctr">
                        <a:buFont typeface="Arial" panose="020B0604020202020204" pitchFamily="34" charset="0"/>
                        <a:buChar char="•"/>
                      </a:pPr>
                      <a:r>
                        <a:rPr lang="en-US" sz="2400"/>
                        <a:t>Indicate the structure of the research paper (Optional)</a:t>
                      </a:r>
                    </a:p>
                  </a:txBody>
                  <a:tcPr anchor="ctr"/>
                </a:tc>
                <a:extLst>
                  <a:ext uri="{0D108BD9-81ED-4DB2-BD59-A6C34878D82A}">
                    <a16:rowId xmlns:a16="http://schemas.microsoft.com/office/drawing/2014/main" val="390338760"/>
                  </a:ext>
                </a:extLst>
              </a:tr>
            </a:tbl>
          </a:graphicData>
        </a:graphic>
      </p:graphicFrame>
      <p:sp>
        <p:nvSpPr>
          <p:cNvPr id="5" name="TextBox 4">
            <a:extLst>
              <a:ext uri="{FF2B5EF4-FFF2-40B4-BE49-F238E27FC236}">
                <a16:creationId xmlns:a16="http://schemas.microsoft.com/office/drawing/2014/main" id="{95D9E8B1-D0AE-93F8-F19C-6CA7CB277E35}"/>
              </a:ext>
            </a:extLst>
          </p:cNvPr>
          <p:cNvSpPr txBox="1"/>
          <p:nvPr/>
        </p:nvSpPr>
        <p:spPr>
          <a:xfrm>
            <a:off x="1904113" y="117884"/>
            <a:ext cx="8383773" cy="646331"/>
          </a:xfrm>
          <a:prstGeom prst="rect">
            <a:avLst/>
          </a:prstGeom>
          <a:solidFill>
            <a:schemeClr val="bg1"/>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sng" strike="noStrike" kern="1200" cap="none" spc="0" normalizeH="0" baseline="0" noProof="0">
                <a:ln>
                  <a:noFill/>
                </a:ln>
                <a:solidFill>
                  <a:prstClr val="black"/>
                </a:solidFill>
                <a:effectLst/>
                <a:uLnTx/>
                <a:uFillTx/>
                <a:latin typeface="Garamond" panose="02020404030301010803"/>
                <a:ea typeface="+mn-ea"/>
                <a:cs typeface="+mn-cs"/>
              </a:rPr>
              <a:t>Stages of Research Paper Introductions</a:t>
            </a:r>
          </a:p>
        </p:txBody>
      </p:sp>
    </p:spTree>
    <p:extLst>
      <p:ext uri="{BB962C8B-B14F-4D97-AF65-F5344CB8AC3E}">
        <p14:creationId xmlns:p14="http://schemas.microsoft.com/office/powerpoint/2010/main" val="5041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E87A290-25EC-41EE-49DA-3AC7CE646F39}"/>
              </a:ext>
            </a:extLst>
          </p:cNvPr>
          <p:cNvGraphicFramePr>
            <a:graphicFrameLocks noGrp="1"/>
          </p:cNvGraphicFramePr>
          <p:nvPr>
            <p:extLst>
              <p:ext uri="{D42A27DB-BD31-4B8C-83A1-F6EECF244321}">
                <p14:modId xmlns:p14="http://schemas.microsoft.com/office/powerpoint/2010/main" val="4181052106"/>
              </p:ext>
            </p:extLst>
          </p:nvPr>
        </p:nvGraphicFramePr>
        <p:xfrm>
          <a:off x="141765" y="1737360"/>
          <a:ext cx="11908467" cy="3383280"/>
        </p:xfrm>
        <a:graphic>
          <a:graphicData uri="http://schemas.openxmlformats.org/drawingml/2006/table">
            <a:tbl>
              <a:tblPr firstCol="1" bandRow="1">
                <a:tableStyleId>{5C22544A-7EE6-4342-B048-85BDC9FD1C3A}</a:tableStyleId>
              </a:tblPr>
              <a:tblGrid>
                <a:gridCol w="1613704">
                  <a:extLst>
                    <a:ext uri="{9D8B030D-6E8A-4147-A177-3AD203B41FA5}">
                      <a16:colId xmlns:a16="http://schemas.microsoft.com/office/drawing/2014/main" val="3308166337"/>
                    </a:ext>
                  </a:extLst>
                </a:gridCol>
                <a:gridCol w="3290294">
                  <a:extLst>
                    <a:ext uri="{9D8B030D-6E8A-4147-A177-3AD203B41FA5}">
                      <a16:colId xmlns:a16="http://schemas.microsoft.com/office/drawing/2014/main" val="3745109114"/>
                    </a:ext>
                  </a:extLst>
                </a:gridCol>
                <a:gridCol w="7004469">
                  <a:extLst>
                    <a:ext uri="{9D8B030D-6E8A-4147-A177-3AD203B41FA5}">
                      <a16:colId xmlns:a16="http://schemas.microsoft.com/office/drawing/2014/main" val="3545345033"/>
                    </a:ext>
                  </a:extLst>
                </a:gridCol>
              </a:tblGrid>
              <a:tr h="2060245">
                <a:tc>
                  <a:txBody>
                    <a:bodyPr/>
                    <a:lstStyle/>
                    <a:p>
                      <a:pPr algn="ctr"/>
                      <a:r>
                        <a:rPr lang="en-US" sz="2400"/>
                        <a:t>Move 1</a:t>
                      </a:r>
                    </a:p>
                  </a:txBody>
                  <a:tcPr anchor="ctr"/>
                </a:tc>
                <a:tc>
                  <a:txBody>
                    <a:bodyPr/>
                    <a:lstStyle/>
                    <a:p>
                      <a:pPr algn="ctr"/>
                      <a:r>
                        <a:rPr lang="en-US" sz="2400"/>
                        <a:t>Establish Research Space</a:t>
                      </a:r>
                    </a:p>
                  </a:txBody>
                  <a:tcPr anchor="ctr"/>
                </a:tc>
                <a:tc>
                  <a:txBody>
                    <a:bodyPr/>
                    <a:lstStyle/>
                    <a:p>
                      <a:pPr marL="342900" indent="-342900" algn="ctr">
                        <a:buFont typeface="Arial" panose="020B0604020202020204" pitchFamily="34" charset="0"/>
                        <a:buChar char="•"/>
                      </a:pPr>
                      <a:r>
                        <a:rPr lang="en-US" sz="1800" b="0" i="0" kern="1200" dirty="0">
                          <a:solidFill>
                            <a:schemeClr val="dk1"/>
                          </a:solidFill>
                          <a:effectLst/>
                          <a:latin typeface="+mn-lt"/>
                          <a:ea typeface="+mn-ea"/>
                          <a:cs typeface="+mn-cs"/>
                        </a:rPr>
                        <a:t>Stress is an ever-present factor in the lives of university students, many of whom have difficulty regulating stress and functioning to their fullest potential. Many individuals choose to relieve their stress by listening to music, and stress relief as a result of music listening has been researched through both physiological and self-perception studies. Music listening decreases physiological stress by indirectly decreasing cortisol levels (a hormone linked to high stress levels) through a down-regulation of the Hypothalamic-Pituitary-Adrenal (HPA) Axis (</a:t>
                      </a:r>
                      <a:r>
                        <a:rPr lang="en-US" sz="1800" b="0" i="0" kern="1200" dirty="0" err="1">
                          <a:solidFill>
                            <a:schemeClr val="dk1"/>
                          </a:solidFill>
                          <a:effectLst/>
                          <a:latin typeface="+mn-lt"/>
                          <a:ea typeface="+mn-ea"/>
                          <a:cs typeface="+mn-cs"/>
                        </a:rPr>
                        <a:t>Linnemann</a:t>
                      </a:r>
                      <a:r>
                        <a:rPr lang="en-US" sz="1800" b="0" i="0" kern="1200" dirty="0">
                          <a:solidFill>
                            <a:schemeClr val="dk1"/>
                          </a:solidFill>
                          <a:effectLst/>
                          <a:latin typeface="+mn-lt"/>
                          <a:ea typeface="+mn-ea"/>
                          <a:cs typeface="+mn-cs"/>
                        </a:rPr>
                        <a:t>, </a:t>
                      </a:r>
                      <a:r>
                        <a:rPr lang="en-US" sz="1800" b="0" i="0" kern="1200" dirty="0" err="1">
                          <a:solidFill>
                            <a:schemeClr val="dk1"/>
                          </a:solidFill>
                          <a:effectLst/>
                          <a:latin typeface="+mn-lt"/>
                          <a:ea typeface="+mn-ea"/>
                          <a:cs typeface="+mn-cs"/>
                        </a:rPr>
                        <a:t>Ditzen</a:t>
                      </a:r>
                      <a:r>
                        <a:rPr lang="en-US" sz="1800" b="0" i="0" kern="1200" dirty="0">
                          <a:solidFill>
                            <a:schemeClr val="dk1"/>
                          </a:solidFill>
                          <a:effectLst/>
                          <a:latin typeface="+mn-lt"/>
                          <a:ea typeface="+mn-ea"/>
                          <a:cs typeface="+mn-cs"/>
                        </a:rPr>
                        <a:t>, Strahler, </a:t>
                      </a:r>
                      <a:r>
                        <a:rPr lang="en-US" sz="1800" b="0" i="0" kern="1200" dirty="0" err="1">
                          <a:solidFill>
                            <a:schemeClr val="dk1"/>
                          </a:solidFill>
                          <a:effectLst/>
                          <a:latin typeface="+mn-lt"/>
                          <a:ea typeface="+mn-ea"/>
                          <a:cs typeface="+mn-cs"/>
                        </a:rPr>
                        <a:t>Doerr</a:t>
                      </a:r>
                      <a:r>
                        <a:rPr lang="en-US" sz="1800" b="0" i="0" kern="1200" dirty="0">
                          <a:solidFill>
                            <a:schemeClr val="dk1"/>
                          </a:solidFill>
                          <a:effectLst/>
                          <a:latin typeface="+mn-lt"/>
                          <a:ea typeface="+mn-ea"/>
                          <a:cs typeface="+mn-cs"/>
                        </a:rPr>
                        <a:t>, &amp; Nater, 2015). Studies focused on self-perceived stress levels found that listening to music with the goal of relaxation is significantly more effective than listening to music for the purpose of distraction according to self-report measures (</a:t>
                      </a:r>
                      <a:r>
                        <a:rPr lang="en-US" sz="1800" b="0" i="0" kern="1200" dirty="0" err="1">
                          <a:solidFill>
                            <a:schemeClr val="dk1"/>
                          </a:solidFill>
                          <a:effectLst/>
                          <a:latin typeface="+mn-lt"/>
                          <a:ea typeface="+mn-ea"/>
                          <a:cs typeface="+mn-cs"/>
                        </a:rPr>
                        <a:t>Linnemann</a:t>
                      </a:r>
                      <a:r>
                        <a:rPr lang="en-US" sz="1800" b="0" i="0" kern="1200" dirty="0">
                          <a:solidFill>
                            <a:schemeClr val="dk1"/>
                          </a:solidFill>
                          <a:effectLst/>
                          <a:latin typeface="+mn-lt"/>
                          <a:ea typeface="+mn-ea"/>
                          <a:cs typeface="+mn-cs"/>
                        </a:rPr>
                        <a:t> et al., 2015). </a:t>
                      </a:r>
                      <a:endParaRPr lang="en-US" sz="2400" b="1" dirty="0"/>
                    </a:p>
                  </a:txBody>
                  <a:tcPr anchor="ctr"/>
                </a:tc>
                <a:extLst>
                  <a:ext uri="{0D108BD9-81ED-4DB2-BD59-A6C34878D82A}">
                    <a16:rowId xmlns:a16="http://schemas.microsoft.com/office/drawing/2014/main" val="2778797324"/>
                  </a:ext>
                </a:extLst>
              </a:tr>
            </a:tbl>
          </a:graphicData>
        </a:graphic>
      </p:graphicFrame>
      <p:sp>
        <p:nvSpPr>
          <p:cNvPr id="5" name="TextBox 4">
            <a:extLst>
              <a:ext uri="{FF2B5EF4-FFF2-40B4-BE49-F238E27FC236}">
                <a16:creationId xmlns:a16="http://schemas.microsoft.com/office/drawing/2014/main" id="{95D9E8B1-D0AE-93F8-F19C-6CA7CB277E35}"/>
              </a:ext>
            </a:extLst>
          </p:cNvPr>
          <p:cNvSpPr txBox="1"/>
          <p:nvPr/>
        </p:nvSpPr>
        <p:spPr>
          <a:xfrm>
            <a:off x="1904113" y="117884"/>
            <a:ext cx="8383773" cy="646331"/>
          </a:xfrm>
          <a:prstGeom prst="rect">
            <a:avLst/>
          </a:prstGeom>
          <a:solidFill>
            <a:schemeClr val="bg1"/>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sng" strike="noStrike" kern="1200" cap="none" spc="0" normalizeH="0" baseline="0" noProof="0">
                <a:ln>
                  <a:noFill/>
                </a:ln>
                <a:solidFill>
                  <a:prstClr val="black"/>
                </a:solidFill>
                <a:effectLst/>
                <a:uLnTx/>
                <a:uFillTx/>
                <a:latin typeface="Garamond" panose="02020404030301010803"/>
                <a:ea typeface="+mn-ea"/>
                <a:cs typeface="+mn-cs"/>
              </a:rPr>
              <a:t>Stages of Research Paper Introductions</a:t>
            </a:r>
          </a:p>
        </p:txBody>
      </p:sp>
      <p:sp>
        <p:nvSpPr>
          <p:cNvPr id="6" name="TextBox 5">
            <a:extLst>
              <a:ext uri="{FF2B5EF4-FFF2-40B4-BE49-F238E27FC236}">
                <a16:creationId xmlns:a16="http://schemas.microsoft.com/office/drawing/2014/main" id="{AA9BE914-7FB1-40DE-874E-D00CBBBC73EA}"/>
              </a:ext>
            </a:extLst>
          </p:cNvPr>
          <p:cNvSpPr txBox="1"/>
          <p:nvPr/>
        </p:nvSpPr>
        <p:spPr>
          <a:xfrm>
            <a:off x="875218" y="5410201"/>
            <a:ext cx="7704353" cy="230832"/>
          </a:xfrm>
          <a:prstGeom prst="rect">
            <a:avLst/>
          </a:prstGeom>
          <a:noFill/>
        </p:spPr>
        <p:txBody>
          <a:bodyPr wrap="none" rtlCol="0">
            <a:spAutoFit/>
          </a:bodyPr>
          <a:lstStyle/>
          <a:p>
            <a:r>
              <a:rPr lang="en-US" sz="900" b="0" i="0" dirty="0">
                <a:solidFill>
                  <a:srgbClr val="0D405F"/>
                </a:solidFill>
                <a:effectLst/>
                <a:latin typeface="Inter"/>
              </a:rPr>
              <a:t>University of </a:t>
            </a:r>
            <a:r>
              <a:rPr lang="en-US" sz="900" dirty="0">
                <a:solidFill>
                  <a:srgbClr val="0D405F"/>
                </a:solidFill>
                <a:latin typeface="Inter"/>
              </a:rPr>
              <a:t>Waterloo. (n.d.). </a:t>
            </a:r>
            <a:r>
              <a:rPr lang="en-US" sz="900" i="1" dirty="0" err="1">
                <a:solidFill>
                  <a:srgbClr val="0D405F"/>
                </a:solidFill>
                <a:latin typeface="Inter"/>
              </a:rPr>
              <a:t>CaRS</a:t>
            </a:r>
            <a:r>
              <a:rPr lang="en-US" sz="900" i="1" dirty="0">
                <a:solidFill>
                  <a:srgbClr val="0D405F"/>
                </a:solidFill>
                <a:latin typeface="Inter"/>
              </a:rPr>
              <a:t> Model: Create a research space</a:t>
            </a:r>
            <a:r>
              <a:rPr lang="en-US" sz="900" b="0" i="1" dirty="0">
                <a:solidFill>
                  <a:srgbClr val="0D405F"/>
                </a:solidFill>
                <a:effectLst/>
                <a:latin typeface="Inter"/>
              </a:rPr>
              <a:t>.</a:t>
            </a:r>
            <a:r>
              <a:rPr lang="en-US" sz="900" b="0" i="0" dirty="0">
                <a:solidFill>
                  <a:srgbClr val="0D405F"/>
                </a:solidFill>
                <a:effectLst/>
                <a:latin typeface="Inter"/>
              </a:rPr>
              <a:t> https://uwaterloo.ca/writing-and-communication-centre/cars-model-create-research-space</a:t>
            </a:r>
            <a:endParaRPr lang="en-US" sz="900" dirty="0"/>
          </a:p>
        </p:txBody>
      </p:sp>
    </p:spTree>
    <p:extLst>
      <p:ext uri="{BB962C8B-B14F-4D97-AF65-F5344CB8AC3E}">
        <p14:creationId xmlns:p14="http://schemas.microsoft.com/office/powerpoint/2010/main" val="47301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E87A290-25EC-41EE-49DA-3AC7CE646F39}"/>
              </a:ext>
            </a:extLst>
          </p:cNvPr>
          <p:cNvGraphicFramePr>
            <a:graphicFrameLocks noGrp="1"/>
          </p:cNvGraphicFramePr>
          <p:nvPr>
            <p:extLst>
              <p:ext uri="{D42A27DB-BD31-4B8C-83A1-F6EECF244321}">
                <p14:modId xmlns:p14="http://schemas.microsoft.com/office/powerpoint/2010/main" val="1776471582"/>
              </p:ext>
            </p:extLst>
          </p:nvPr>
        </p:nvGraphicFramePr>
        <p:xfrm>
          <a:off x="141765" y="1874520"/>
          <a:ext cx="11908467" cy="3108960"/>
        </p:xfrm>
        <a:graphic>
          <a:graphicData uri="http://schemas.openxmlformats.org/drawingml/2006/table">
            <a:tbl>
              <a:tblPr firstCol="1" bandRow="1">
                <a:tableStyleId>{5C22544A-7EE6-4342-B048-85BDC9FD1C3A}</a:tableStyleId>
              </a:tblPr>
              <a:tblGrid>
                <a:gridCol w="1613704">
                  <a:extLst>
                    <a:ext uri="{9D8B030D-6E8A-4147-A177-3AD203B41FA5}">
                      <a16:colId xmlns:a16="http://schemas.microsoft.com/office/drawing/2014/main" val="3308166337"/>
                    </a:ext>
                  </a:extLst>
                </a:gridCol>
                <a:gridCol w="3290294">
                  <a:extLst>
                    <a:ext uri="{9D8B030D-6E8A-4147-A177-3AD203B41FA5}">
                      <a16:colId xmlns:a16="http://schemas.microsoft.com/office/drawing/2014/main" val="3745109114"/>
                    </a:ext>
                  </a:extLst>
                </a:gridCol>
                <a:gridCol w="7004469">
                  <a:extLst>
                    <a:ext uri="{9D8B030D-6E8A-4147-A177-3AD203B41FA5}">
                      <a16:colId xmlns:a16="http://schemas.microsoft.com/office/drawing/2014/main" val="3545345033"/>
                    </a:ext>
                  </a:extLst>
                </a:gridCol>
              </a:tblGrid>
              <a:tr h="1753536">
                <a:tc>
                  <a:txBody>
                    <a:bodyPr/>
                    <a:lstStyle/>
                    <a:p>
                      <a:pPr algn="ctr"/>
                      <a:r>
                        <a:rPr lang="en-US" sz="2400"/>
                        <a:t>Move 2</a:t>
                      </a:r>
                    </a:p>
                  </a:txBody>
                  <a:tcPr anchor="ctr"/>
                </a:tc>
                <a:tc>
                  <a:txBody>
                    <a:bodyPr/>
                    <a:lstStyle/>
                    <a:p>
                      <a:pPr algn="ctr"/>
                      <a:r>
                        <a:rPr lang="en-US" sz="2400"/>
                        <a:t>Establish a Motivation</a:t>
                      </a:r>
                    </a:p>
                  </a:txBody>
                  <a:tcPr anchor="ctr"/>
                </a:tc>
                <a:tc>
                  <a:txBody>
                    <a:bodyPr/>
                    <a:lstStyle/>
                    <a:p>
                      <a:pPr marL="342900" indent="-342900" algn="ctr">
                        <a:buFont typeface="Arial" panose="020B0604020202020204" pitchFamily="34" charset="0"/>
                        <a:buChar char="•"/>
                      </a:pPr>
                      <a:r>
                        <a:rPr lang="en-US" sz="1800" b="0" i="0" kern="1200" dirty="0">
                          <a:solidFill>
                            <a:schemeClr val="dk1"/>
                          </a:solidFill>
                          <a:effectLst/>
                          <a:latin typeface="+mn-lt"/>
                          <a:ea typeface="+mn-ea"/>
                          <a:cs typeface="+mn-cs"/>
                        </a:rPr>
                        <a:t>While the positive relationship between music listening and stress relief has been supported within the general population, little research has been done to examine music’s effect on the mental health and stress levels of university students in particular. University students exhibit a higher rate of both stress-induced depression and anxiety than the general population due to the pressures of completing complex programs while often living away from home for the first time (</a:t>
                      </a:r>
                      <a:r>
                        <a:rPr lang="en-US" sz="1800" b="0" i="0" kern="1200" dirty="0" err="1">
                          <a:solidFill>
                            <a:schemeClr val="dk1"/>
                          </a:solidFill>
                          <a:effectLst/>
                          <a:latin typeface="+mn-lt"/>
                          <a:ea typeface="+mn-ea"/>
                          <a:cs typeface="+mn-cs"/>
                        </a:rPr>
                        <a:t>Hanser</a:t>
                      </a:r>
                      <a:r>
                        <a:rPr lang="en-US" sz="1800" b="0" i="0" kern="1200" dirty="0">
                          <a:solidFill>
                            <a:schemeClr val="dk1"/>
                          </a:solidFill>
                          <a:effectLst/>
                          <a:latin typeface="+mn-lt"/>
                          <a:ea typeface="+mn-ea"/>
                          <a:cs typeface="+mn-cs"/>
                        </a:rPr>
                        <a:t>, 1985, p. 419; </a:t>
                      </a:r>
                      <a:r>
                        <a:rPr lang="en-US" sz="1800" b="0" i="0" kern="1200" dirty="0" err="1">
                          <a:solidFill>
                            <a:schemeClr val="dk1"/>
                          </a:solidFill>
                          <a:effectLst/>
                          <a:latin typeface="+mn-lt"/>
                          <a:ea typeface="+mn-ea"/>
                          <a:cs typeface="+mn-cs"/>
                        </a:rPr>
                        <a:t>Regehr</a:t>
                      </a:r>
                      <a:r>
                        <a:rPr lang="en-US" sz="1800" b="0" i="0" kern="1200" dirty="0">
                          <a:solidFill>
                            <a:schemeClr val="dk1"/>
                          </a:solidFill>
                          <a:effectLst/>
                          <a:latin typeface="+mn-lt"/>
                          <a:ea typeface="+mn-ea"/>
                          <a:cs typeface="+mn-cs"/>
                        </a:rPr>
                        <a:t>, Glancy, &amp; Pitts, 2013). As a result, student stress relief is a critical part of ensuring student wellbeing, especially with student mental health at the forefront of many recent discussions among university faculty, staff, and students. </a:t>
                      </a:r>
                      <a:endParaRPr lang="en-US" sz="2400" b="1" dirty="0"/>
                    </a:p>
                  </a:txBody>
                  <a:tcPr anchor="ctr"/>
                </a:tc>
                <a:extLst>
                  <a:ext uri="{0D108BD9-81ED-4DB2-BD59-A6C34878D82A}">
                    <a16:rowId xmlns:a16="http://schemas.microsoft.com/office/drawing/2014/main" val="2283287566"/>
                  </a:ext>
                </a:extLst>
              </a:tr>
            </a:tbl>
          </a:graphicData>
        </a:graphic>
      </p:graphicFrame>
      <p:sp>
        <p:nvSpPr>
          <p:cNvPr id="5" name="TextBox 4">
            <a:extLst>
              <a:ext uri="{FF2B5EF4-FFF2-40B4-BE49-F238E27FC236}">
                <a16:creationId xmlns:a16="http://schemas.microsoft.com/office/drawing/2014/main" id="{95D9E8B1-D0AE-93F8-F19C-6CA7CB277E35}"/>
              </a:ext>
            </a:extLst>
          </p:cNvPr>
          <p:cNvSpPr txBox="1"/>
          <p:nvPr/>
        </p:nvSpPr>
        <p:spPr>
          <a:xfrm>
            <a:off x="1904113" y="117884"/>
            <a:ext cx="8383773" cy="646331"/>
          </a:xfrm>
          <a:prstGeom prst="rect">
            <a:avLst/>
          </a:prstGeom>
          <a:solidFill>
            <a:schemeClr val="bg1"/>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sng" strike="noStrike" kern="1200" cap="none" spc="0" normalizeH="0" baseline="0" noProof="0">
                <a:ln>
                  <a:noFill/>
                </a:ln>
                <a:solidFill>
                  <a:prstClr val="black"/>
                </a:solidFill>
                <a:effectLst/>
                <a:uLnTx/>
                <a:uFillTx/>
                <a:latin typeface="Garamond" panose="02020404030301010803"/>
                <a:ea typeface="+mn-ea"/>
                <a:cs typeface="+mn-cs"/>
              </a:rPr>
              <a:t>Stages of Research Paper Introductions</a:t>
            </a:r>
          </a:p>
        </p:txBody>
      </p:sp>
      <p:sp>
        <p:nvSpPr>
          <p:cNvPr id="2" name="TextBox 1">
            <a:extLst>
              <a:ext uri="{FF2B5EF4-FFF2-40B4-BE49-F238E27FC236}">
                <a16:creationId xmlns:a16="http://schemas.microsoft.com/office/drawing/2014/main" id="{4661B9B2-29C8-4238-A557-5BB6541C9B1A}"/>
              </a:ext>
            </a:extLst>
          </p:cNvPr>
          <p:cNvSpPr txBox="1"/>
          <p:nvPr/>
        </p:nvSpPr>
        <p:spPr>
          <a:xfrm>
            <a:off x="875218" y="5410201"/>
            <a:ext cx="7704353" cy="230832"/>
          </a:xfrm>
          <a:prstGeom prst="rect">
            <a:avLst/>
          </a:prstGeom>
          <a:noFill/>
        </p:spPr>
        <p:txBody>
          <a:bodyPr wrap="none" rtlCol="0">
            <a:spAutoFit/>
          </a:bodyPr>
          <a:lstStyle/>
          <a:p>
            <a:r>
              <a:rPr lang="en-US" sz="900" b="0" i="0" dirty="0">
                <a:solidFill>
                  <a:srgbClr val="0D405F"/>
                </a:solidFill>
                <a:effectLst/>
                <a:latin typeface="Inter"/>
              </a:rPr>
              <a:t>University of </a:t>
            </a:r>
            <a:r>
              <a:rPr lang="en-US" sz="900" dirty="0">
                <a:solidFill>
                  <a:srgbClr val="0D405F"/>
                </a:solidFill>
                <a:latin typeface="Inter"/>
              </a:rPr>
              <a:t>Waterloo. (n.d.). </a:t>
            </a:r>
            <a:r>
              <a:rPr lang="en-US" sz="900" i="1" dirty="0" err="1">
                <a:solidFill>
                  <a:srgbClr val="0D405F"/>
                </a:solidFill>
                <a:latin typeface="Inter"/>
              </a:rPr>
              <a:t>CaRS</a:t>
            </a:r>
            <a:r>
              <a:rPr lang="en-US" sz="900" i="1" dirty="0">
                <a:solidFill>
                  <a:srgbClr val="0D405F"/>
                </a:solidFill>
                <a:latin typeface="Inter"/>
              </a:rPr>
              <a:t> Model: Create a research space</a:t>
            </a:r>
            <a:r>
              <a:rPr lang="en-US" sz="900" b="0" i="1" dirty="0">
                <a:solidFill>
                  <a:srgbClr val="0D405F"/>
                </a:solidFill>
                <a:effectLst/>
                <a:latin typeface="Inter"/>
              </a:rPr>
              <a:t>.</a:t>
            </a:r>
            <a:r>
              <a:rPr lang="en-US" sz="900" b="0" i="0" dirty="0">
                <a:solidFill>
                  <a:srgbClr val="0D405F"/>
                </a:solidFill>
                <a:effectLst/>
                <a:latin typeface="Inter"/>
              </a:rPr>
              <a:t> https://uwaterloo.ca/writing-and-communication-centre/cars-model-create-research-space</a:t>
            </a:r>
            <a:endParaRPr lang="en-US" sz="900" dirty="0"/>
          </a:p>
        </p:txBody>
      </p:sp>
    </p:spTree>
    <p:extLst>
      <p:ext uri="{BB962C8B-B14F-4D97-AF65-F5344CB8AC3E}">
        <p14:creationId xmlns:p14="http://schemas.microsoft.com/office/powerpoint/2010/main" val="604227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EE87A290-25EC-41EE-49DA-3AC7CE646F39}"/>
              </a:ext>
            </a:extLst>
          </p:cNvPr>
          <p:cNvGraphicFramePr>
            <a:graphicFrameLocks noGrp="1"/>
          </p:cNvGraphicFramePr>
          <p:nvPr>
            <p:extLst>
              <p:ext uri="{D42A27DB-BD31-4B8C-83A1-F6EECF244321}">
                <p14:modId xmlns:p14="http://schemas.microsoft.com/office/powerpoint/2010/main" val="3127552222"/>
              </p:ext>
            </p:extLst>
          </p:nvPr>
        </p:nvGraphicFramePr>
        <p:xfrm>
          <a:off x="141765" y="2011680"/>
          <a:ext cx="11908467" cy="2834640"/>
        </p:xfrm>
        <a:graphic>
          <a:graphicData uri="http://schemas.openxmlformats.org/drawingml/2006/table">
            <a:tbl>
              <a:tblPr firstCol="1" bandRow="1">
                <a:tableStyleId>{5C22544A-7EE6-4342-B048-85BDC9FD1C3A}</a:tableStyleId>
              </a:tblPr>
              <a:tblGrid>
                <a:gridCol w="1613704">
                  <a:extLst>
                    <a:ext uri="{9D8B030D-6E8A-4147-A177-3AD203B41FA5}">
                      <a16:colId xmlns:a16="http://schemas.microsoft.com/office/drawing/2014/main" val="3308166337"/>
                    </a:ext>
                  </a:extLst>
                </a:gridCol>
                <a:gridCol w="3290294">
                  <a:extLst>
                    <a:ext uri="{9D8B030D-6E8A-4147-A177-3AD203B41FA5}">
                      <a16:colId xmlns:a16="http://schemas.microsoft.com/office/drawing/2014/main" val="3745109114"/>
                    </a:ext>
                  </a:extLst>
                </a:gridCol>
                <a:gridCol w="7004469">
                  <a:extLst>
                    <a:ext uri="{9D8B030D-6E8A-4147-A177-3AD203B41FA5}">
                      <a16:colId xmlns:a16="http://schemas.microsoft.com/office/drawing/2014/main" val="3545345033"/>
                    </a:ext>
                  </a:extLst>
                </a:gridCol>
              </a:tblGrid>
              <a:tr h="2029214">
                <a:tc>
                  <a:txBody>
                    <a:bodyPr/>
                    <a:lstStyle/>
                    <a:p>
                      <a:pPr algn="ctr"/>
                      <a:r>
                        <a:rPr lang="en-US" sz="2400"/>
                        <a:t>Move 3</a:t>
                      </a:r>
                    </a:p>
                  </a:txBody>
                  <a:tcPr anchor="ctr"/>
                </a:tc>
                <a:tc>
                  <a:txBody>
                    <a:bodyPr/>
                    <a:lstStyle/>
                    <a:p>
                      <a:pPr algn="ctr"/>
                      <a:r>
                        <a:rPr lang="en-US" sz="2400"/>
                        <a:t>Make an Offer</a:t>
                      </a:r>
                      <a:br>
                        <a:rPr lang="en-US" sz="2400"/>
                      </a:br>
                      <a:r>
                        <a:rPr lang="en-US" sz="2400"/>
                        <a:t>(Fill the Gap)</a:t>
                      </a:r>
                    </a:p>
                  </a:txBody>
                  <a:tcPr anchor="ctr"/>
                </a:tc>
                <a:tc>
                  <a:txBody>
                    <a:bodyPr/>
                    <a:lstStyle/>
                    <a:p>
                      <a:pPr marL="342900" indent="-342900" algn="ctr">
                        <a:buFont typeface="Arial" panose="020B0604020202020204" pitchFamily="34" charset="0"/>
                        <a:buChar char="•"/>
                      </a:pPr>
                      <a:r>
                        <a:rPr lang="en-US" sz="1800" b="0" i="0" kern="1200" dirty="0">
                          <a:solidFill>
                            <a:schemeClr val="dk1"/>
                          </a:solidFill>
                          <a:effectLst/>
                          <a:latin typeface="+mn-lt"/>
                          <a:ea typeface="+mn-ea"/>
                          <a:cs typeface="+mn-cs"/>
                        </a:rPr>
                        <a:t>This investigatory survey is the first step in a multi-stage study on how undergraduate residents at Conrad </a:t>
                      </a:r>
                      <a:r>
                        <a:rPr lang="en-US" sz="1800" b="0" i="0" kern="1200" dirty="0" err="1">
                          <a:solidFill>
                            <a:schemeClr val="dk1"/>
                          </a:solidFill>
                          <a:effectLst/>
                          <a:latin typeface="+mn-lt"/>
                          <a:ea typeface="+mn-ea"/>
                          <a:cs typeface="+mn-cs"/>
                        </a:rPr>
                        <a:t>Grebel</a:t>
                      </a:r>
                      <a:r>
                        <a:rPr lang="en-US" sz="1800" b="0" i="0" kern="1200" dirty="0">
                          <a:solidFill>
                            <a:schemeClr val="dk1"/>
                          </a:solidFill>
                          <a:effectLst/>
                          <a:latin typeface="+mn-lt"/>
                          <a:ea typeface="+mn-ea"/>
                          <a:cs typeface="+mn-cs"/>
                        </a:rPr>
                        <a:t> University College use music in relation to stressful situations, and how stress relief through music listening is perceived. We hypothesize that students will report stress-relief as one of the primary reasons they choose to listen to music, and that they will report choosing music they enjoy when they need to relieve stress. Patterns observed in student responses will be used to determine specific research questions for further investigation, and research on student stress relief could help to inform university policy makers on ways to create healthier campuses.</a:t>
                      </a:r>
                      <a:endParaRPr lang="en-US" sz="2400" dirty="0"/>
                    </a:p>
                  </a:txBody>
                  <a:tcPr anchor="ctr"/>
                </a:tc>
                <a:extLst>
                  <a:ext uri="{0D108BD9-81ED-4DB2-BD59-A6C34878D82A}">
                    <a16:rowId xmlns:a16="http://schemas.microsoft.com/office/drawing/2014/main" val="390338760"/>
                  </a:ext>
                </a:extLst>
              </a:tr>
            </a:tbl>
          </a:graphicData>
        </a:graphic>
      </p:graphicFrame>
      <p:sp>
        <p:nvSpPr>
          <p:cNvPr id="5" name="TextBox 4">
            <a:extLst>
              <a:ext uri="{FF2B5EF4-FFF2-40B4-BE49-F238E27FC236}">
                <a16:creationId xmlns:a16="http://schemas.microsoft.com/office/drawing/2014/main" id="{95D9E8B1-D0AE-93F8-F19C-6CA7CB277E35}"/>
              </a:ext>
            </a:extLst>
          </p:cNvPr>
          <p:cNvSpPr txBox="1"/>
          <p:nvPr/>
        </p:nvSpPr>
        <p:spPr>
          <a:xfrm>
            <a:off x="1904113" y="117884"/>
            <a:ext cx="8383773" cy="646331"/>
          </a:xfrm>
          <a:prstGeom prst="rect">
            <a:avLst/>
          </a:prstGeom>
          <a:solidFill>
            <a:schemeClr val="bg1"/>
          </a:solidFill>
          <a:ln>
            <a:solidFill>
              <a:schemeClr val="tx1"/>
            </a:solidFill>
          </a:ln>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600" b="1" i="0" u="sng" strike="noStrike" kern="1200" cap="none" spc="0" normalizeH="0" baseline="0" noProof="0">
                <a:ln>
                  <a:noFill/>
                </a:ln>
                <a:solidFill>
                  <a:prstClr val="black"/>
                </a:solidFill>
                <a:effectLst/>
                <a:uLnTx/>
                <a:uFillTx/>
                <a:latin typeface="Garamond" panose="02020404030301010803"/>
                <a:ea typeface="+mn-ea"/>
                <a:cs typeface="+mn-cs"/>
              </a:rPr>
              <a:t>Stages of Research Paper Introductions</a:t>
            </a:r>
          </a:p>
        </p:txBody>
      </p:sp>
      <p:sp>
        <p:nvSpPr>
          <p:cNvPr id="6" name="TextBox 5">
            <a:extLst>
              <a:ext uri="{FF2B5EF4-FFF2-40B4-BE49-F238E27FC236}">
                <a16:creationId xmlns:a16="http://schemas.microsoft.com/office/drawing/2014/main" id="{B417CCF7-EF05-46AE-8DBB-4BCCC912B6E5}"/>
              </a:ext>
            </a:extLst>
          </p:cNvPr>
          <p:cNvSpPr txBox="1"/>
          <p:nvPr/>
        </p:nvSpPr>
        <p:spPr>
          <a:xfrm>
            <a:off x="875218" y="5410201"/>
            <a:ext cx="7704353" cy="230832"/>
          </a:xfrm>
          <a:prstGeom prst="rect">
            <a:avLst/>
          </a:prstGeom>
          <a:noFill/>
        </p:spPr>
        <p:txBody>
          <a:bodyPr wrap="none" rtlCol="0">
            <a:spAutoFit/>
          </a:bodyPr>
          <a:lstStyle/>
          <a:p>
            <a:r>
              <a:rPr lang="en-US" sz="900" b="0" i="0" dirty="0">
                <a:solidFill>
                  <a:srgbClr val="0D405F"/>
                </a:solidFill>
                <a:effectLst/>
                <a:latin typeface="Inter"/>
              </a:rPr>
              <a:t>University of </a:t>
            </a:r>
            <a:r>
              <a:rPr lang="en-US" sz="900" dirty="0">
                <a:solidFill>
                  <a:srgbClr val="0D405F"/>
                </a:solidFill>
                <a:latin typeface="Inter"/>
              </a:rPr>
              <a:t>Waterloo. (n.d.). </a:t>
            </a:r>
            <a:r>
              <a:rPr lang="en-US" sz="900" i="1" dirty="0" err="1">
                <a:solidFill>
                  <a:srgbClr val="0D405F"/>
                </a:solidFill>
                <a:latin typeface="Inter"/>
              </a:rPr>
              <a:t>CaRS</a:t>
            </a:r>
            <a:r>
              <a:rPr lang="en-US" sz="900" i="1" dirty="0">
                <a:solidFill>
                  <a:srgbClr val="0D405F"/>
                </a:solidFill>
                <a:latin typeface="Inter"/>
              </a:rPr>
              <a:t> Model: Create a research space</a:t>
            </a:r>
            <a:r>
              <a:rPr lang="en-US" sz="900" b="0" i="1" dirty="0">
                <a:solidFill>
                  <a:srgbClr val="0D405F"/>
                </a:solidFill>
                <a:effectLst/>
                <a:latin typeface="Inter"/>
              </a:rPr>
              <a:t>.</a:t>
            </a:r>
            <a:r>
              <a:rPr lang="en-US" sz="900" b="0" i="0" dirty="0">
                <a:solidFill>
                  <a:srgbClr val="0D405F"/>
                </a:solidFill>
                <a:effectLst/>
                <a:latin typeface="Inter"/>
              </a:rPr>
              <a:t> https://uwaterloo.ca/writing-and-communication-centre/cars-model-create-research-space</a:t>
            </a:r>
            <a:endParaRPr lang="en-US" sz="900" dirty="0"/>
          </a:p>
        </p:txBody>
      </p:sp>
    </p:spTree>
    <p:extLst>
      <p:ext uri="{BB962C8B-B14F-4D97-AF65-F5344CB8AC3E}">
        <p14:creationId xmlns:p14="http://schemas.microsoft.com/office/powerpoint/2010/main" val="378818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3189-0DCA-408D-B507-D873FA83829B}"/>
              </a:ext>
            </a:extLst>
          </p:cNvPr>
          <p:cNvSpPr>
            <a:spLocks noGrp="1"/>
          </p:cNvSpPr>
          <p:nvPr>
            <p:ph type="title"/>
          </p:nvPr>
        </p:nvSpPr>
        <p:spPr/>
        <p:txBody>
          <a:bodyPr/>
          <a:lstStyle/>
          <a:p>
            <a:r>
              <a:rPr lang="en-CA" dirty="0"/>
              <a:t>Examples</a:t>
            </a:r>
            <a:endParaRPr lang="en-US" dirty="0"/>
          </a:p>
        </p:txBody>
      </p:sp>
      <p:sp>
        <p:nvSpPr>
          <p:cNvPr id="3" name="Text Placeholder 2">
            <a:extLst>
              <a:ext uri="{FF2B5EF4-FFF2-40B4-BE49-F238E27FC236}">
                <a16:creationId xmlns:a16="http://schemas.microsoft.com/office/drawing/2014/main" id="{585516A4-D607-4D0D-8F8A-99D458F838E5}"/>
              </a:ext>
            </a:extLst>
          </p:cNvPr>
          <p:cNvSpPr>
            <a:spLocks noGrp="1"/>
          </p:cNvSpPr>
          <p:nvPr>
            <p:ph type="body" idx="1"/>
          </p:nvPr>
        </p:nvSpPr>
        <p:spPr/>
        <p:txBody>
          <a:bodyPr/>
          <a:lstStyle/>
          <a:p>
            <a:r>
              <a:rPr lang="en-CA" dirty="0"/>
              <a:t>Spiritual Stress and Coping Model of Divorce: A Longitudinal Study</a:t>
            </a:r>
            <a:endParaRPr lang="en-US" dirty="0"/>
          </a:p>
        </p:txBody>
      </p:sp>
    </p:spTree>
    <p:extLst>
      <p:ext uri="{BB962C8B-B14F-4D97-AF65-F5344CB8AC3E}">
        <p14:creationId xmlns:p14="http://schemas.microsoft.com/office/powerpoint/2010/main" val="355362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CC2C40-81D3-A6E3-EF85-BC311A422772}"/>
              </a:ext>
            </a:extLst>
          </p:cNvPr>
          <p:cNvSpPr txBox="1"/>
          <p:nvPr/>
        </p:nvSpPr>
        <p:spPr>
          <a:xfrm>
            <a:off x="929241" y="800951"/>
            <a:ext cx="10333517" cy="4893647"/>
          </a:xfrm>
          <a:prstGeom prst="rect">
            <a:avLst/>
          </a:prstGeom>
          <a:noFill/>
        </p:spPr>
        <p:txBody>
          <a:bodyPr wrap="square">
            <a:spAutoFit/>
          </a:bodyPr>
          <a:lstStyle/>
          <a:p>
            <a:r>
              <a:rPr lang="en-US" sz="2400" b="0" i="0" dirty="0">
                <a:solidFill>
                  <a:srgbClr val="242021"/>
                </a:solidFill>
                <a:effectLst/>
                <a:latin typeface="Times-Roman"/>
              </a:rPr>
              <a:t>Research suggests that those who divorce experience increased psychological distress, such as greater depression and decreased happiness (Amato, 2000). However, it is also possible for divorce to relate to beneficial changes and personal growth (Amato, 2000; </a:t>
            </a:r>
            <a:r>
              <a:rPr lang="en-US" sz="2400" b="0" i="0" dirty="0" err="1">
                <a:solidFill>
                  <a:srgbClr val="242021"/>
                </a:solidFill>
                <a:effectLst/>
                <a:latin typeface="Times-Roman"/>
              </a:rPr>
              <a:t>Bursik</a:t>
            </a:r>
            <a:r>
              <a:rPr lang="en-US" sz="2400" b="0" i="0" dirty="0">
                <a:solidFill>
                  <a:srgbClr val="242021"/>
                </a:solidFill>
                <a:effectLst/>
                <a:latin typeface="Times-Roman"/>
              </a:rPr>
              <a:t>, 1991; </a:t>
            </a:r>
            <a:r>
              <a:rPr lang="en-US" sz="2400" b="0" i="0" dirty="0" err="1">
                <a:solidFill>
                  <a:srgbClr val="242021"/>
                </a:solidFill>
                <a:effectLst/>
                <a:latin typeface="Times-Roman"/>
              </a:rPr>
              <a:t>Veevers</a:t>
            </a:r>
            <a:r>
              <a:rPr lang="en-US" sz="2400" b="0" i="0" dirty="0">
                <a:solidFill>
                  <a:srgbClr val="242021"/>
                </a:solidFill>
                <a:effectLst/>
                <a:latin typeface="Times-Roman"/>
              </a:rPr>
              <a:t>, 1991). Longitudinal studies show that nearly all divorcees report divorce as distressing and experience maladaptive functioning in the year after divorce, followed by considerable variation in patterns of growth or decline (</a:t>
            </a:r>
            <a:r>
              <a:rPr lang="en-US" sz="2400" b="0" i="0" dirty="0" err="1">
                <a:solidFill>
                  <a:srgbClr val="242021"/>
                </a:solidFill>
                <a:effectLst/>
                <a:latin typeface="Times-Roman"/>
              </a:rPr>
              <a:t>Bursik</a:t>
            </a:r>
            <a:r>
              <a:rPr lang="en-US" sz="2400" b="0" i="0" dirty="0">
                <a:solidFill>
                  <a:srgbClr val="242021"/>
                </a:solidFill>
                <a:effectLst/>
                <a:latin typeface="Times-Roman"/>
              </a:rPr>
              <a:t>, 1991). </a:t>
            </a:r>
            <a:r>
              <a:rPr lang="en-US" sz="2400" b="0" i="0" dirty="0" err="1">
                <a:solidFill>
                  <a:srgbClr val="242021"/>
                </a:solidFill>
                <a:effectLst/>
                <a:latin typeface="Times-Roman"/>
              </a:rPr>
              <a:t>Kaslow</a:t>
            </a:r>
            <a:r>
              <a:rPr lang="en-US" sz="2400" b="0" i="0" dirty="0">
                <a:solidFill>
                  <a:srgbClr val="242021"/>
                </a:solidFill>
                <a:effectLst/>
                <a:latin typeface="Times-Roman"/>
              </a:rPr>
              <a:t> (1991) described a dialectic model of stages in the divorce process that includes emotional, legal, economic, </a:t>
            </a:r>
            <a:r>
              <a:rPr lang="en-US" sz="2400" b="0" i="0" dirty="0" err="1">
                <a:solidFill>
                  <a:srgbClr val="242021"/>
                </a:solidFill>
                <a:effectLst/>
                <a:latin typeface="Times-Roman"/>
              </a:rPr>
              <a:t>coparental</a:t>
            </a:r>
            <a:r>
              <a:rPr lang="en-US" sz="2400" b="0" i="0" dirty="0">
                <a:solidFill>
                  <a:srgbClr val="242021"/>
                </a:solidFill>
                <a:effectLst/>
                <a:latin typeface="Times-Roman"/>
              </a:rPr>
              <a:t>, community, religious, and psychic divorce. Social scientific research has examined how resources in many of these domains (i.e., emotional, psychological, economic, legal, </a:t>
            </a:r>
            <a:r>
              <a:rPr lang="en-US" sz="2400" b="0" i="0" dirty="0" err="1">
                <a:solidFill>
                  <a:srgbClr val="242021"/>
                </a:solidFill>
                <a:effectLst/>
                <a:latin typeface="Times-Roman"/>
              </a:rPr>
              <a:t>coparental</a:t>
            </a:r>
            <a:r>
              <a:rPr lang="en-US" sz="2400" b="0" i="0" dirty="0">
                <a:solidFill>
                  <a:srgbClr val="242021"/>
                </a:solidFill>
                <a:effectLst/>
                <a:latin typeface="Times-Roman"/>
              </a:rPr>
              <a:t>, and social factors) relate to individual differences in divorce adjustment. The most understudied domain involves the religious aspects of divorce. </a:t>
            </a:r>
            <a:endParaRPr lang="en-US" sz="2400" dirty="0"/>
          </a:p>
        </p:txBody>
      </p:sp>
      <p:sp>
        <p:nvSpPr>
          <p:cNvPr id="7" name="Rectangle: Rounded Corners 6">
            <a:extLst>
              <a:ext uri="{FF2B5EF4-FFF2-40B4-BE49-F238E27FC236}">
                <a16:creationId xmlns:a16="http://schemas.microsoft.com/office/drawing/2014/main" id="{FC0CB643-364D-467A-ADD4-C2FEEBE49ACF}"/>
              </a:ext>
            </a:extLst>
          </p:cNvPr>
          <p:cNvSpPr/>
          <p:nvPr/>
        </p:nvSpPr>
        <p:spPr>
          <a:xfrm>
            <a:off x="9655692" y="5817709"/>
            <a:ext cx="2276697" cy="673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Page 1</a:t>
            </a:r>
          </a:p>
        </p:txBody>
      </p:sp>
      <p:sp>
        <p:nvSpPr>
          <p:cNvPr id="2" name="Rectangle: Rounded Corners 1">
            <a:extLst>
              <a:ext uri="{FF2B5EF4-FFF2-40B4-BE49-F238E27FC236}">
                <a16:creationId xmlns:a16="http://schemas.microsoft.com/office/drawing/2014/main" id="{A9615F8B-5A12-BBAE-B323-37D8EB604F69}"/>
              </a:ext>
            </a:extLst>
          </p:cNvPr>
          <p:cNvSpPr/>
          <p:nvPr/>
        </p:nvSpPr>
        <p:spPr>
          <a:xfrm>
            <a:off x="766872" y="5894424"/>
            <a:ext cx="7825564" cy="963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What move is this?</a:t>
            </a:r>
          </a:p>
        </p:txBody>
      </p:sp>
    </p:spTree>
    <p:extLst>
      <p:ext uri="{BB962C8B-B14F-4D97-AF65-F5344CB8AC3E}">
        <p14:creationId xmlns:p14="http://schemas.microsoft.com/office/powerpoint/2010/main" val="325133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CC2C40-81D3-A6E3-EF85-BC311A422772}"/>
              </a:ext>
            </a:extLst>
          </p:cNvPr>
          <p:cNvSpPr txBox="1"/>
          <p:nvPr/>
        </p:nvSpPr>
        <p:spPr>
          <a:xfrm>
            <a:off x="929241" y="800951"/>
            <a:ext cx="10333517" cy="4893647"/>
          </a:xfrm>
          <a:prstGeom prst="rect">
            <a:avLst/>
          </a:prstGeom>
          <a:noFill/>
        </p:spPr>
        <p:txBody>
          <a:bodyPr wrap="square">
            <a:spAutoFit/>
          </a:bodyPr>
          <a:lstStyle/>
          <a:p>
            <a:r>
              <a:rPr lang="en-US" sz="2600" b="0" i="0" dirty="0">
                <a:solidFill>
                  <a:srgbClr val="242021"/>
                </a:solidFill>
                <a:effectLst/>
                <a:latin typeface="Times-Roman"/>
              </a:rPr>
              <a:t>Turning to spirituality in response to divorce can also take the form of struggle. Negative religious coping refers to spiritually based coping methods that signal distress, such as viewing divorce as a punishment from God, considering God’s power as unable to influence the divorce, experiencing spiritually based guilt or confusion, or experiencing tension and conflicts within one’s religious community about the divorce (Mahoney et al., 2008). Cross-sectional findings among divorcees indicated that 78% experienced some form of negative religious coping with divorce and that this was associated with higher levels of depressive</a:t>
            </a:r>
            <a:br>
              <a:rPr lang="en-US" sz="2600" b="0" i="0" dirty="0">
                <a:solidFill>
                  <a:srgbClr val="242021"/>
                </a:solidFill>
                <a:effectLst/>
                <a:latin typeface="Times-Roman"/>
              </a:rPr>
            </a:br>
            <a:r>
              <a:rPr lang="en-US" sz="2600" b="0" i="0" dirty="0">
                <a:solidFill>
                  <a:srgbClr val="242021"/>
                </a:solidFill>
                <a:effectLst/>
                <a:latin typeface="Times-Roman"/>
              </a:rPr>
              <a:t>symptoms (</a:t>
            </a:r>
            <a:r>
              <a:rPr lang="en-US" sz="2600" b="0" i="0" dirty="0" err="1">
                <a:solidFill>
                  <a:srgbClr val="242021"/>
                </a:solidFill>
                <a:effectLst/>
                <a:latin typeface="Times-Roman"/>
              </a:rPr>
              <a:t>Krumrei</a:t>
            </a:r>
            <a:r>
              <a:rPr lang="en-US" sz="2600" b="0" i="0" dirty="0">
                <a:solidFill>
                  <a:srgbClr val="242021"/>
                </a:solidFill>
                <a:effectLst/>
                <a:latin typeface="Times-Roman"/>
              </a:rPr>
              <a:t> et al., 2009). Thus, it is plausible that ongoing negative religious coping might predict poorer psychosocial adjustment, even when controlling initial difficulties.</a:t>
            </a:r>
            <a:r>
              <a:rPr lang="en-US" sz="2600" dirty="0"/>
              <a:t> </a:t>
            </a:r>
          </a:p>
        </p:txBody>
      </p:sp>
      <p:sp>
        <p:nvSpPr>
          <p:cNvPr id="7" name="Rectangle: Rounded Corners 6">
            <a:extLst>
              <a:ext uri="{FF2B5EF4-FFF2-40B4-BE49-F238E27FC236}">
                <a16:creationId xmlns:a16="http://schemas.microsoft.com/office/drawing/2014/main" id="{FC0CB643-364D-467A-ADD4-C2FEEBE49ACF}"/>
              </a:ext>
            </a:extLst>
          </p:cNvPr>
          <p:cNvSpPr/>
          <p:nvPr/>
        </p:nvSpPr>
        <p:spPr>
          <a:xfrm>
            <a:off x="9655692" y="5817709"/>
            <a:ext cx="2276697" cy="6736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Negative Religious Coping</a:t>
            </a:r>
          </a:p>
        </p:txBody>
      </p:sp>
      <p:sp>
        <p:nvSpPr>
          <p:cNvPr id="2" name="Rectangle: Rounded Corners 1">
            <a:extLst>
              <a:ext uri="{FF2B5EF4-FFF2-40B4-BE49-F238E27FC236}">
                <a16:creationId xmlns:a16="http://schemas.microsoft.com/office/drawing/2014/main" id="{A9615F8B-5A12-BBAE-B323-37D8EB604F69}"/>
              </a:ext>
            </a:extLst>
          </p:cNvPr>
          <p:cNvSpPr/>
          <p:nvPr/>
        </p:nvSpPr>
        <p:spPr>
          <a:xfrm>
            <a:off x="766872" y="5894424"/>
            <a:ext cx="7825564" cy="9635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What move is this?</a:t>
            </a:r>
          </a:p>
        </p:txBody>
      </p:sp>
    </p:spTree>
    <p:extLst>
      <p:ext uri="{BB962C8B-B14F-4D97-AF65-F5344CB8AC3E}">
        <p14:creationId xmlns:p14="http://schemas.microsoft.com/office/powerpoint/2010/main" val="148711571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otalTime>110</TotalTime>
  <Words>1428</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Inter</vt:lpstr>
      <vt:lpstr>Times-Roman</vt:lpstr>
      <vt:lpstr>Arial</vt:lpstr>
      <vt:lpstr>Garamond</vt:lpstr>
      <vt:lpstr>Organic</vt:lpstr>
      <vt:lpstr>Introductions</vt:lpstr>
      <vt:lpstr>Introduction Style</vt:lpstr>
      <vt:lpstr>PowerPoint Presentation</vt:lpstr>
      <vt:lpstr>PowerPoint Presentation</vt:lpstr>
      <vt:lpstr>PowerPoint Presentation</vt:lpstr>
      <vt:lpstr>PowerPoint Presentation</vt:lpstr>
      <vt:lpstr>Examples</vt:lpstr>
      <vt:lpstr>PowerPoint Presentation</vt:lpstr>
      <vt:lpstr>PowerPoint Presentation</vt:lpstr>
      <vt:lpstr>PowerPoint Presentation</vt:lpstr>
      <vt:lpstr>PowerPoint Presentation</vt:lpstr>
      <vt:lpstr>Introduction Practice</vt:lpstr>
      <vt:lpstr>Presentations – Group 7 &amp; 8</vt:lpstr>
      <vt:lpstr>Group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Introductions</dc:title>
  <dc:creator>Vicki</dc:creator>
  <cp:lastModifiedBy>Vicki Xu</cp:lastModifiedBy>
  <cp:revision>12</cp:revision>
  <dcterms:created xsi:type="dcterms:W3CDTF">2022-10-09T23:25:16Z</dcterms:created>
  <dcterms:modified xsi:type="dcterms:W3CDTF">2022-10-12T08:55:21Z</dcterms:modified>
</cp:coreProperties>
</file>