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0" r:id="rId2"/>
    <p:sldId id="411" r:id="rId3"/>
    <p:sldId id="412" r:id="rId4"/>
    <p:sldId id="413" r:id="rId5"/>
    <p:sldId id="414" r:id="rId6"/>
    <p:sldId id="398" r:id="rId7"/>
    <p:sldId id="399" r:id="rId8"/>
    <p:sldId id="400" r:id="rId9"/>
    <p:sldId id="401" r:id="rId10"/>
    <p:sldId id="404" r:id="rId11"/>
    <p:sldId id="417" r:id="rId12"/>
    <p:sldId id="418" r:id="rId13"/>
    <p:sldId id="406" r:id="rId14"/>
    <p:sldId id="407" r:id="rId15"/>
    <p:sldId id="408" r:id="rId16"/>
    <p:sldId id="409" r:id="rId17"/>
    <p:sldId id="416" r:id="rId18"/>
    <p:sldId id="4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3FD953-A35D-4F9B-A2CB-7CA0943F99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21ED0626-C107-4C73-A3F2-CAD1A7E1AEE3}">
      <dgm:prSet/>
      <dgm:spPr/>
      <dgm:t>
        <a:bodyPr/>
        <a:lstStyle/>
        <a:p>
          <a:r>
            <a:rPr lang="en-CA"/>
            <a:t>The study of personality may offer a framework to explain some of the variation in animal behaviour. Understanding behavioural variability in animals may improve our ability to predict how individuals are likely to behave (Svartberg, 2003), and such information can be used to modify the way particular animals are managed and trained. </a:t>
          </a:r>
        </a:p>
      </dgm:t>
    </dgm:pt>
    <dgm:pt modelId="{48C8CE9F-6230-4EF7-ACA0-113CB3CC2F45}" type="parTrans" cxnId="{50DD0CB9-2D2C-4FE8-AEFD-449013722659}">
      <dgm:prSet/>
      <dgm:spPr/>
      <dgm:t>
        <a:bodyPr/>
        <a:lstStyle/>
        <a:p>
          <a:endParaRPr lang="en-CA"/>
        </a:p>
      </dgm:t>
    </dgm:pt>
    <dgm:pt modelId="{C6E9BF51-CFE3-4F16-8291-60A29523C90D}" type="sibTrans" cxnId="{50DD0CB9-2D2C-4FE8-AEFD-449013722659}">
      <dgm:prSet/>
      <dgm:spPr/>
      <dgm:t>
        <a:bodyPr/>
        <a:lstStyle/>
        <a:p>
          <a:endParaRPr lang="en-CA"/>
        </a:p>
      </dgm:t>
    </dgm:pt>
    <dgm:pt modelId="{D642AB12-9DD2-4841-A473-891C0DCEE074}">
      <dgm:prSet/>
      <dgm:spPr/>
      <dgm:t>
        <a:bodyPr/>
        <a:lstStyle/>
        <a:p>
          <a:r>
            <a:rPr lang="en-CA"/>
            <a:t>Glutamate is the most abundant excitatory neurotransmitter in the central nervous system, and its concentration in the synaptic cleft is precisely regulated by transport proteins that reabsorb glutamate released from neurons.</a:t>
          </a:r>
        </a:p>
      </dgm:t>
    </dgm:pt>
    <dgm:pt modelId="{A0B87D91-6C0E-4F08-A9C0-D562FE6BB74B}" type="parTrans" cxnId="{CA924C97-A4CE-4349-A748-85E3EEFE6D96}">
      <dgm:prSet/>
      <dgm:spPr/>
      <dgm:t>
        <a:bodyPr/>
        <a:lstStyle/>
        <a:p>
          <a:endParaRPr lang="en-CA"/>
        </a:p>
      </dgm:t>
    </dgm:pt>
    <dgm:pt modelId="{245E53A7-DE42-4837-88BD-AE04A676301F}" type="sibTrans" cxnId="{CA924C97-A4CE-4349-A748-85E3EEFE6D96}">
      <dgm:prSet/>
      <dgm:spPr/>
      <dgm:t>
        <a:bodyPr/>
        <a:lstStyle/>
        <a:p>
          <a:endParaRPr lang="en-CA"/>
        </a:p>
      </dgm:t>
    </dgm:pt>
    <dgm:pt modelId="{0CC11C3E-E7CE-4264-A632-E5553480FFF8}">
      <dgm:prSet/>
      <dgm:spPr/>
      <dgm:t>
        <a:bodyPr/>
        <a:lstStyle/>
        <a:p>
          <a:r>
            <a:rPr lang="en-CA"/>
            <a:t>Drylands constitute the most extensive terrestrial biome on the planet, covering more than one-third of Earth's continental surface (Pointing and Belnap, 2012). Grasslands and desert scrub are the predominant vegetation types in drylands (Epstein et al., 2002), and are known to influence patterns of soil carbon (C) and nitrogen (N) distribution within the soil (West and Klemmedson, 1978) </a:t>
          </a:r>
        </a:p>
      </dgm:t>
    </dgm:pt>
    <dgm:pt modelId="{D751C8B9-BEC7-47A5-95C4-E3CEE9361D1F}" type="parTrans" cxnId="{68F76278-6E72-40B4-84A9-8375EE76FB81}">
      <dgm:prSet/>
      <dgm:spPr/>
      <dgm:t>
        <a:bodyPr/>
        <a:lstStyle/>
        <a:p>
          <a:endParaRPr lang="en-CA"/>
        </a:p>
      </dgm:t>
    </dgm:pt>
    <dgm:pt modelId="{2FF686FD-5092-4DD6-8518-141E3FB03589}" type="sibTrans" cxnId="{68F76278-6E72-40B4-84A9-8375EE76FB81}">
      <dgm:prSet/>
      <dgm:spPr/>
      <dgm:t>
        <a:bodyPr/>
        <a:lstStyle/>
        <a:p>
          <a:endParaRPr lang="en-CA"/>
        </a:p>
      </dgm:t>
    </dgm:pt>
    <dgm:pt modelId="{0B1029B1-FB58-4714-BE37-BE804AD68F21}" type="pres">
      <dgm:prSet presAssocID="{0D3FD953-A35D-4F9B-A2CB-7CA0943F9971}" presName="linear" presStyleCnt="0">
        <dgm:presLayoutVars>
          <dgm:animLvl val="lvl"/>
          <dgm:resizeHandles val="exact"/>
        </dgm:presLayoutVars>
      </dgm:prSet>
      <dgm:spPr/>
    </dgm:pt>
    <dgm:pt modelId="{270D4EEF-B7FE-4931-9292-852F4BF04F2C}" type="pres">
      <dgm:prSet presAssocID="{21ED0626-C107-4C73-A3F2-CAD1A7E1AEE3}" presName="parentText" presStyleLbl="node1" presStyleIdx="0" presStyleCnt="3">
        <dgm:presLayoutVars>
          <dgm:chMax val="0"/>
          <dgm:bulletEnabled val="1"/>
        </dgm:presLayoutVars>
      </dgm:prSet>
      <dgm:spPr/>
    </dgm:pt>
    <dgm:pt modelId="{76DF58B7-C198-4BE3-B752-0E15AEBC0CB9}" type="pres">
      <dgm:prSet presAssocID="{C6E9BF51-CFE3-4F16-8291-60A29523C90D}" presName="spacer" presStyleCnt="0"/>
      <dgm:spPr/>
    </dgm:pt>
    <dgm:pt modelId="{A843F403-7834-451E-90FA-A39C218F004F}" type="pres">
      <dgm:prSet presAssocID="{D642AB12-9DD2-4841-A473-891C0DCEE074}" presName="parentText" presStyleLbl="node1" presStyleIdx="1" presStyleCnt="3">
        <dgm:presLayoutVars>
          <dgm:chMax val="0"/>
          <dgm:bulletEnabled val="1"/>
        </dgm:presLayoutVars>
      </dgm:prSet>
      <dgm:spPr/>
    </dgm:pt>
    <dgm:pt modelId="{13A4CCDE-BC5C-49F3-A8C4-221A9BE576E2}" type="pres">
      <dgm:prSet presAssocID="{245E53A7-DE42-4837-88BD-AE04A676301F}" presName="spacer" presStyleCnt="0"/>
      <dgm:spPr/>
    </dgm:pt>
    <dgm:pt modelId="{E2EB313E-3786-437B-90D5-EC5FB95F5F7A}" type="pres">
      <dgm:prSet presAssocID="{0CC11C3E-E7CE-4264-A632-E5553480FFF8}" presName="parentText" presStyleLbl="node1" presStyleIdx="2" presStyleCnt="3">
        <dgm:presLayoutVars>
          <dgm:chMax val="0"/>
          <dgm:bulletEnabled val="1"/>
        </dgm:presLayoutVars>
      </dgm:prSet>
      <dgm:spPr/>
    </dgm:pt>
  </dgm:ptLst>
  <dgm:cxnLst>
    <dgm:cxn modelId="{C2769A25-1B89-44A7-B7F5-DE8B6371192A}" type="presOf" srcId="{21ED0626-C107-4C73-A3F2-CAD1A7E1AEE3}" destId="{270D4EEF-B7FE-4931-9292-852F4BF04F2C}" srcOrd="0" destOrd="0" presId="urn:microsoft.com/office/officeart/2005/8/layout/vList2"/>
    <dgm:cxn modelId="{58A8583C-F66A-4F35-961B-F7F23FCEDAB6}" type="presOf" srcId="{0D3FD953-A35D-4F9B-A2CB-7CA0943F9971}" destId="{0B1029B1-FB58-4714-BE37-BE804AD68F21}" srcOrd="0" destOrd="0" presId="urn:microsoft.com/office/officeart/2005/8/layout/vList2"/>
    <dgm:cxn modelId="{68F76278-6E72-40B4-84A9-8375EE76FB81}" srcId="{0D3FD953-A35D-4F9B-A2CB-7CA0943F9971}" destId="{0CC11C3E-E7CE-4264-A632-E5553480FFF8}" srcOrd="2" destOrd="0" parTransId="{D751C8B9-BEC7-47A5-95C4-E3CEE9361D1F}" sibTransId="{2FF686FD-5092-4DD6-8518-141E3FB03589}"/>
    <dgm:cxn modelId="{CA924C97-A4CE-4349-A748-85E3EEFE6D96}" srcId="{0D3FD953-A35D-4F9B-A2CB-7CA0943F9971}" destId="{D642AB12-9DD2-4841-A473-891C0DCEE074}" srcOrd="1" destOrd="0" parTransId="{A0B87D91-6C0E-4F08-A9C0-D562FE6BB74B}" sibTransId="{245E53A7-DE42-4837-88BD-AE04A676301F}"/>
    <dgm:cxn modelId="{50DD0CB9-2D2C-4FE8-AEFD-449013722659}" srcId="{0D3FD953-A35D-4F9B-A2CB-7CA0943F9971}" destId="{21ED0626-C107-4C73-A3F2-CAD1A7E1AEE3}" srcOrd="0" destOrd="0" parTransId="{48C8CE9F-6230-4EF7-ACA0-113CB3CC2F45}" sibTransId="{C6E9BF51-CFE3-4F16-8291-60A29523C90D}"/>
    <dgm:cxn modelId="{F2C844E0-484C-4896-9D9E-0EB9B742C2AF}" type="presOf" srcId="{D642AB12-9DD2-4841-A473-891C0DCEE074}" destId="{A843F403-7834-451E-90FA-A39C218F004F}" srcOrd="0" destOrd="0" presId="urn:microsoft.com/office/officeart/2005/8/layout/vList2"/>
    <dgm:cxn modelId="{27D430F2-D0EB-492E-9BF6-AB7CC78D7993}" type="presOf" srcId="{0CC11C3E-E7CE-4264-A632-E5553480FFF8}" destId="{E2EB313E-3786-437B-90D5-EC5FB95F5F7A}" srcOrd="0" destOrd="0" presId="urn:microsoft.com/office/officeart/2005/8/layout/vList2"/>
    <dgm:cxn modelId="{16A37E3D-1A27-47CD-B10B-B60A9EF9334A}" type="presParOf" srcId="{0B1029B1-FB58-4714-BE37-BE804AD68F21}" destId="{270D4EEF-B7FE-4931-9292-852F4BF04F2C}" srcOrd="0" destOrd="0" presId="urn:microsoft.com/office/officeart/2005/8/layout/vList2"/>
    <dgm:cxn modelId="{39D45B3B-4A6A-48FE-9EA0-7FC44E32CE8E}" type="presParOf" srcId="{0B1029B1-FB58-4714-BE37-BE804AD68F21}" destId="{76DF58B7-C198-4BE3-B752-0E15AEBC0CB9}" srcOrd="1" destOrd="0" presId="urn:microsoft.com/office/officeart/2005/8/layout/vList2"/>
    <dgm:cxn modelId="{F909DC09-5640-4F8E-970E-1722DBB8826E}" type="presParOf" srcId="{0B1029B1-FB58-4714-BE37-BE804AD68F21}" destId="{A843F403-7834-451E-90FA-A39C218F004F}" srcOrd="2" destOrd="0" presId="urn:microsoft.com/office/officeart/2005/8/layout/vList2"/>
    <dgm:cxn modelId="{6BCF61CB-834C-4854-8F05-B8B07A3EE131}" type="presParOf" srcId="{0B1029B1-FB58-4714-BE37-BE804AD68F21}" destId="{13A4CCDE-BC5C-49F3-A8C4-221A9BE576E2}" srcOrd="3" destOrd="0" presId="urn:microsoft.com/office/officeart/2005/8/layout/vList2"/>
    <dgm:cxn modelId="{6169098D-09ED-4FFB-8E21-4D91742CAACC}" type="presParOf" srcId="{0B1029B1-FB58-4714-BE37-BE804AD68F21}" destId="{E2EB313E-3786-437B-90D5-EC5FB95F5F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8801CF-06E2-42C9-A603-78C16C6C0F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1CED0F77-F761-4CE9-ABC4-5C7AF2ACE0A4}">
      <dgm:prSet/>
      <dgm:spPr/>
      <dgm:t>
        <a:bodyPr/>
        <a:lstStyle/>
        <a:p>
          <a:r>
            <a:rPr lang="en-CA"/>
            <a:t>The Burseraceae family includes over 20 genera and more than 600 species of trees and scrubs from tropical and subtropical regions from Asia, Africa and America (Becerra and Venable, 1999)</a:t>
          </a:r>
        </a:p>
      </dgm:t>
    </dgm:pt>
    <dgm:pt modelId="{09CBC9F7-BF12-4EC7-9C0C-43F473B77209}" type="parTrans" cxnId="{54F8B7E2-89CC-4D41-B949-9B27DC268577}">
      <dgm:prSet/>
      <dgm:spPr/>
      <dgm:t>
        <a:bodyPr/>
        <a:lstStyle/>
        <a:p>
          <a:endParaRPr lang="en-CA"/>
        </a:p>
      </dgm:t>
    </dgm:pt>
    <dgm:pt modelId="{40D26C21-F3D4-4939-9E34-05F3CCE561BF}" type="sibTrans" cxnId="{54F8B7E2-89CC-4D41-B949-9B27DC268577}">
      <dgm:prSet/>
      <dgm:spPr/>
      <dgm:t>
        <a:bodyPr/>
        <a:lstStyle/>
        <a:p>
          <a:endParaRPr lang="en-CA"/>
        </a:p>
      </dgm:t>
    </dgm:pt>
    <dgm:pt modelId="{47FCCCE7-F0DD-4AAA-B6E9-C849D4FBC511}">
      <dgm:prSet/>
      <dgm:spPr/>
      <dgm:t>
        <a:bodyPr/>
        <a:lstStyle/>
        <a:p>
          <a:r>
            <a:rPr lang="en-CA"/>
            <a:t>Habituation is a common form of non-associative learning in which an organism decreases its response to repeated stimuli (Harris, 1943). </a:t>
          </a:r>
        </a:p>
      </dgm:t>
    </dgm:pt>
    <dgm:pt modelId="{597136D7-BB5E-4D41-B3DD-C8AA7A7BDD0C}" type="parTrans" cxnId="{B3791CE6-E527-4CF5-BDEE-7753AD8E6B9C}">
      <dgm:prSet/>
      <dgm:spPr/>
      <dgm:t>
        <a:bodyPr/>
        <a:lstStyle/>
        <a:p>
          <a:endParaRPr lang="en-CA"/>
        </a:p>
      </dgm:t>
    </dgm:pt>
    <dgm:pt modelId="{4BC84F31-04CF-46DF-A044-88DD5CFCEC34}" type="sibTrans" cxnId="{B3791CE6-E527-4CF5-BDEE-7753AD8E6B9C}">
      <dgm:prSet/>
      <dgm:spPr/>
      <dgm:t>
        <a:bodyPr/>
        <a:lstStyle/>
        <a:p>
          <a:endParaRPr lang="en-CA"/>
        </a:p>
      </dgm:t>
    </dgm:pt>
    <dgm:pt modelId="{20784963-0F34-4B43-B11D-E48F01FD42EF}" type="pres">
      <dgm:prSet presAssocID="{ED8801CF-06E2-42C9-A603-78C16C6C0F41}" presName="linear" presStyleCnt="0">
        <dgm:presLayoutVars>
          <dgm:animLvl val="lvl"/>
          <dgm:resizeHandles val="exact"/>
        </dgm:presLayoutVars>
      </dgm:prSet>
      <dgm:spPr/>
    </dgm:pt>
    <dgm:pt modelId="{5FBDB1C6-5D27-40BD-9A80-6BFD1B075DBE}" type="pres">
      <dgm:prSet presAssocID="{1CED0F77-F761-4CE9-ABC4-5C7AF2ACE0A4}" presName="parentText" presStyleLbl="node1" presStyleIdx="0" presStyleCnt="2">
        <dgm:presLayoutVars>
          <dgm:chMax val="0"/>
          <dgm:bulletEnabled val="1"/>
        </dgm:presLayoutVars>
      </dgm:prSet>
      <dgm:spPr/>
    </dgm:pt>
    <dgm:pt modelId="{56FA20C3-746E-4461-8F88-7215707C53FD}" type="pres">
      <dgm:prSet presAssocID="{40D26C21-F3D4-4939-9E34-05F3CCE561BF}" presName="spacer" presStyleCnt="0"/>
      <dgm:spPr/>
    </dgm:pt>
    <dgm:pt modelId="{3A5EAEE5-BE02-4801-A64A-2EF3D3C09713}" type="pres">
      <dgm:prSet presAssocID="{47FCCCE7-F0DD-4AAA-B6E9-C849D4FBC511}" presName="parentText" presStyleLbl="node1" presStyleIdx="1" presStyleCnt="2">
        <dgm:presLayoutVars>
          <dgm:chMax val="0"/>
          <dgm:bulletEnabled val="1"/>
        </dgm:presLayoutVars>
      </dgm:prSet>
      <dgm:spPr/>
    </dgm:pt>
  </dgm:ptLst>
  <dgm:cxnLst>
    <dgm:cxn modelId="{58C23E06-B392-4A96-944E-0C2612193B7B}" type="presOf" srcId="{ED8801CF-06E2-42C9-A603-78C16C6C0F41}" destId="{20784963-0F34-4B43-B11D-E48F01FD42EF}" srcOrd="0" destOrd="0" presId="urn:microsoft.com/office/officeart/2005/8/layout/vList2"/>
    <dgm:cxn modelId="{268BEA3E-6712-44F2-876E-C0BEB81BD7F4}" type="presOf" srcId="{47FCCCE7-F0DD-4AAA-B6E9-C849D4FBC511}" destId="{3A5EAEE5-BE02-4801-A64A-2EF3D3C09713}" srcOrd="0" destOrd="0" presId="urn:microsoft.com/office/officeart/2005/8/layout/vList2"/>
    <dgm:cxn modelId="{216C73D6-146E-42F1-9EEF-6D8981D1ED4E}" type="presOf" srcId="{1CED0F77-F761-4CE9-ABC4-5C7AF2ACE0A4}" destId="{5FBDB1C6-5D27-40BD-9A80-6BFD1B075DBE}" srcOrd="0" destOrd="0" presId="urn:microsoft.com/office/officeart/2005/8/layout/vList2"/>
    <dgm:cxn modelId="{54F8B7E2-89CC-4D41-B949-9B27DC268577}" srcId="{ED8801CF-06E2-42C9-A603-78C16C6C0F41}" destId="{1CED0F77-F761-4CE9-ABC4-5C7AF2ACE0A4}" srcOrd="0" destOrd="0" parTransId="{09CBC9F7-BF12-4EC7-9C0C-43F473B77209}" sibTransId="{40D26C21-F3D4-4939-9E34-05F3CCE561BF}"/>
    <dgm:cxn modelId="{B3791CE6-E527-4CF5-BDEE-7753AD8E6B9C}" srcId="{ED8801CF-06E2-42C9-A603-78C16C6C0F41}" destId="{47FCCCE7-F0DD-4AAA-B6E9-C849D4FBC511}" srcOrd="1" destOrd="0" parTransId="{597136D7-BB5E-4D41-B3DD-C8AA7A7BDD0C}" sibTransId="{4BC84F31-04CF-46DF-A044-88DD5CFCEC34}"/>
    <dgm:cxn modelId="{1E6ECC54-8A4E-4274-925C-95C6588D9882}" type="presParOf" srcId="{20784963-0F34-4B43-B11D-E48F01FD42EF}" destId="{5FBDB1C6-5D27-40BD-9A80-6BFD1B075DBE}" srcOrd="0" destOrd="0" presId="urn:microsoft.com/office/officeart/2005/8/layout/vList2"/>
    <dgm:cxn modelId="{F2444A71-11CE-46E5-B02E-0209CB47DFEC}" type="presParOf" srcId="{20784963-0F34-4B43-B11D-E48F01FD42EF}" destId="{56FA20C3-746E-4461-8F88-7215707C53FD}" srcOrd="1" destOrd="0" presId="urn:microsoft.com/office/officeart/2005/8/layout/vList2"/>
    <dgm:cxn modelId="{687612D4-7824-409A-A61D-E1CC107280F8}" type="presParOf" srcId="{20784963-0F34-4B43-B11D-E48F01FD42EF}" destId="{3A5EAEE5-BE02-4801-A64A-2EF3D3C0971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D4EEF-B7FE-4931-9292-852F4BF04F2C}">
      <dsp:nvSpPr>
        <dsp:cNvPr id="0" name=""/>
        <dsp:cNvSpPr/>
      </dsp:nvSpPr>
      <dsp:spPr>
        <a:xfrm>
          <a:off x="0" y="30377"/>
          <a:ext cx="9601196" cy="1055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The study of personality may offer a framework to explain some of the variation in animal behaviour. Understanding behavioural variability in animals may improve our ability to predict how individuals are likely to behave (Svartberg, 2003), and such information can be used to modify the way particular animals are managed and trained. </a:t>
          </a:r>
        </a:p>
      </dsp:txBody>
      <dsp:txXfrm>
        <a:off x="51517" y="81894"/>
        <a:ext cx="9498162" cy="952306"/>
      </dsp:txXfrm>
    </dsp:sp>
    <dsp:sp modelId="{A843F403-7834-451E-90FA-A39C218F004F}">
      <dsp:nvSpPr>
        <dsp:cNvPr id="0" name=""/>
        <dsp:cNvSpPr/>
      </dsp:nvSpPr>
      <dsp:spPr>
        <a:xfrm>
          <a:off x="0" y="1131798"/>
          <a:ext cx="9601196" cy="1055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Glutamate is the most abundant excitatory neurotransmitter in the central nervous system, and its concentration in the synaptic cleft is precisely regulated by transport proteins that reabsorb glutamate released from neurons.</a:t>
          </a:r>
        </a:p>
      </dsp:txBody>
      <dsp:txXfrm>
        <a:off x="51517" y="1183315"/>
        <a:ext cx="9498162" cy="952306"/>
      </dsp:txXfrm>
    </dsp:sp>
    <dsp:sp modelId="{E2EB313E-3786-437B-90D5-EC5FB95F5F7A}">
      <dsp:nvSpPr>
        <dsp:cNvPr id="0" name=""/>
        <dsp:cNvSpPr/>
      </dsp:nvSpPr>
      <dsp:spPr>
        <a:xfrm>
          <a:off x="0" y="2233218"/>
          <a:ext cx="9601196" cy="10553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Drylands constitute the most extensive terrestrial biome on the planet, covering more than one-third of Earth's continental surface (Pointing and Belnap, 2012). Grasslands and desert scrub are the predominant vegetation types in drylands (Epstein et al., 2002), and are known to influence patterns of soil carbon (C) and nitrogen (N) distribution within the soil (West and Klemmedson, 1978) </a:t>
          </a:r>
        </a:p>
      </dsp:txBody>
      <dsp:txXfrm>
        <a:off x="51517" y="2284735"/>
        <a:ext cx="9498162" cy="952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DB1C6-5D27-40BD-9A80-6BFD1B075DBE}">
      <dsp:nvSpPr>
        <dsp:cNvPr id="0" name=""/>
        <dsp:cNvSpPr/>
      </dsp:nvSpPr>
      <dsp:spPr>
        <a:xfrm>
          <a:off x="0" y="177708"/>
          <a:ext cx="9601196" cy="1441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a:t>The Burseraceae family includes over 20 genera and more than 600 species of trees and scrubs from tropical and subtropical regions from Asia, Africa and America (Becerra and Venable, 1999)</a:t>
          </a:r>
        </a:p>
      </dsp:txBody>
      <dsp:txXfrm>
        <a:off x="70365" y="248073"/>
        <a:ext cx="9460466" cy="1300710"/>
      </dsp:txXfrm>
    </dsp:sp>
    <dsp:sp modelId="{3A5EAEE5-BE02-4801-A64A-2EF3D3C09713}">
      <dsp:nvSpPr>
        <dsp:cNvPr id="0" name=""/>
        <dsp:cNvSpPr/>
      </dsp:nvSpPr>
      <dsp:spPr>
        <a:xfrm>
          <a:off x="0" y="1699788"/>
          <a:ext cx="9601196" cy="1441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a:t>Habituation is a common form of non-associative learning in which an organism decreases its response to repeated stimuli (Harris, 1943). </a:t>
          </a:r>
        </a:p>
      </dsp:txBody>
      <dsp:txXfrm>
        <a:off x="70365" y="1770153"/>
        <a:ext cx="9460466" cy="13007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81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728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341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764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5043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6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071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456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74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24653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52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72876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42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32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101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95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761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4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d.com/talks/sheryl_sandberg_why_we_have_too_few_women_leaders?utm_campaign=tedspread&amp;utm_medium=referral&amp;utm_source=tedcomshare" TargetMode="External"/><Relationship Id="rId2" Type="http://schemas.openxmlformats.org/officeDocument/2006/relationships/hyperlink" Target="https://www.ted.com/talks/james_veitch_this_is_what_happens_when_you_reply_to_spam_email?utm_campaign=tedspread&amp;utm_medium=referral&amp;utm_source=tedcomshare" TargetMode="External"/><Relationship Id="rId1" Type="http://schemas.openxmlformats.org/officeDocument/2006/relationships/slideLayout" Target="../slideLayouts/slideLayout2.xml"/><Relationship Id="rId4" Type="http://schemas.openxmlformats.org/officeDocument/2006/relationships/hyperlink" Target="https://www.ted.com/talks/dan_pink_the_puzzle_of_motivation?utm_campaign=tedspread&amp;utm_medium=referral&amp;utm_source=tedcomsh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A76E9-C22D-B46E-C8CA-75D3E3118704}"/>
              </a:ext>
            </a:extLst>
          </p:cNvPr>
          <p:cNvSpPr>
            <a:spLocks noGrp="1"/>
          </p:cNvSpPr>
          <p:nvPr>
            <p:ph type="ctrTitle"/>
          </p:nvPr>
        </p:nvSpPr>
        <p:spPr/>
        <p:txBody>
          <a:bodyPr/>
          <a:lstStyle/>
          <a:p>
            <a:r>
              <a:rPr lang="en-CA" dirty="0"/>
              <a:t>Introductions</a:t>
            </a:r>
          </a:p>
        </p:txBody>
      </p:sp>
      <p:sp>
        <p:nvSpPr>
          <p:cNvPr id="5" name="Subtitle 4">
            <a:extLst>
              <a:ext uri="{FF2B5EF4-FFF2-40B4-BE49-F238E27FC236}">
                <a16:creationId xmlns:a16="http://schemas.microsoft.com/office/drawing/2014/main" id="{36B6BDCE-9980-FCDE-282F-784E9932256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4137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19C-E3AD-4A56-9877-324615ED20FE}"/>
              </a:ext>
            </a:extLst>
          </p:cNvPr>
          <p:cNvSpPr>
            <a:spLocks noGrp="1"/>
          </p:cNvSpPr>
          <p:nvPr>
            <p:ph type="title"/>
          </p:nvPr>
        </p:nvSpPr>
        <p:spPr/>
        <p:txBody>
          <a:bodyPr/>
          <a:lstStyle/>
          <a:p>
            <a:r>
              <a:rPr lang="en-CA" dirty="0"/>
              <a:t>Writing the Introduction</a:t>
            </a:r>
            <a:endParaRPr lang="en-US" dirty="0"/>
          </a:p>
        </p:txBody>
      </p:sp>
      <p:sp>
        <p:nvSpPr>
          <p:cNvPr id="3" name="Content Placeholder 2">
            <a:extLst>
              <a:ext uri="{FF2B5EF4-FFF2-40B4-BE49-F238E27FC236}">
                <a16:creationId xmlns:a16="http://schemas.microsoft.com/office/drawing/2014/main" id="{949C2FC2-AF79-465D-90CA-CA504B5043C8}"/>
              </a:ext>
            </a:extLst>
          </p:cNvPr>
          <p:cNvSpPr>
            <a:spLocks noGrp="1"/>
          </p:cNvSpPr>
          <p:nvPr>
            <p:ph idx="1"/>
          </p:nvPr>
        </p:nvSpPr>
        <p:spPr/>
        <p:txBody>
          <a:bodyPr/>
          <a:lstStyle/>
          <a:p>
            <a:r>
              <a:rPr lang="en-CA" dirty="0"/>
              <a:t>Introduce your topic</a:t>
            </a:r>
          </a:p>
          <a:p>
            <a:pPr lvl="1"/>
            <a:r>
              <a:rPr lang="en-CA" dirty="0"/>
              <a:t>Strong opening hook</a:t>
            </a:r>
          </a:p>
          <a:p>
            <a:pPr lvl="1"/>
            <a:r>
              <a:rPr lang="en-CA" dirty="0"/>
              <a:t>For most research papers, there is no need to be impressive or creative. The main goal is to be clear and relevant to your audience</a:t>
            </a:r>
          </a:p>
          <a:p>
            <a:r>
              <a:rPr lang="en-CA" dirty="0"/>
              <a:t>Literature Review</a:t>
            </a:r>
          </a:p>
          <a:p>
            <a:pPr lvl="1"/>
            <a:r>
              <a:rPr lang="en-CA" dirty="0"/>
              <a:t>Make sure your literature used is diverse but will also answer the research question</a:t>
            </a:r>
          </a:p>
          <a:p>
            <a:pPr lvl="1"/>
            <a:r>
              <a:rPr lang="en-CA" dirty="0"/>
              <a:t>Newer studies have more weight in most fields</a:t>
            </a:r>
          </a:p>
        </p:txBody>
      </p:sp>
    </p:spTree>
    <p:extLst>
      <p:ext uri="{BB962C8B-B14F-4D97-AF65-F5344CB8AC3E}">
        <p14:creationId xmlns:p14="http://schemas.microsoft.com/office/powerpoint/2010/main" val="154060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3F63-78B8-B974-E938-FB9E2002677A}"/>
              </a:ext>
            </a:extLst>
          </p:cNvPr>
          <p:cNvSpPr>
            <a:spLocks noGrp="1"/>
          </p:cNvSpPr>
          <p:nvPr>
            <p:ph type="title"/>
          </p:nvPr>
        </p:nvSpPr>
        <p:spPr/>
        <p:txBody>
          <a:bodyPr/>
          <a:lstStyle/>
          <a:p>
            <a:r>
              <a:rPr lang="en-CA" dirty="0"/>
              <a:t>Opening hooks - Importance</a:t>
            </a:r>
          </a:p>
        </p:txBody>
      </p:sp>
      <p:graphicFrame>
        <p:nvGraphicFramePr>
          <p:cNvPr id="5" name="Content Placeholder 4">
            <a:extLst>
              <a:ext uri="{FF2B5EF4-FFF2-40B4-BE49-F238E27FC236}">
                <a16:creationId xmlns:a16="http://schemas.microsoft.com/office/drawing/2014/main" id="{B8422501-3D82-6C65-5CA9-65F15AC1E981}"/>
              </a:ext>
            </a:extLst>
          </p:cNvPr>
          <p:cNvGraphicFramePr>
            <a:graphicFrameLocks noGrp="1"/>
          </p:cNvGraphicFramePr>
          <p:nvPr>
            <p:ph idx="1"/>
            <p:extLst>
              <p:ext uri="{D42A27DB-BD31-4B8C-83A1-F6EECF244321}">
                <p14:modId xmlns:p14="http://schemas.microsoft.com/office/powerpoint/2010/main" val="358267801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5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3F63-78B8-B974-E938-FB9E2002677A}"/>
              </a:ext>
            </a:extLst>
          </p:cNvPr>
          <p:cNvSpPr>
            <a:spLocks noGrp="1"/>
          </p:cNvSpPr>
          <p:nvPr>
            <p:ph type="title"/>
          </p:nvPr>
        </p:nvSpPr>
        <p:spPr/>
        <p:txBody>
          <a:bodyPr/>
          <a:lstStyle/>
          <a:p>
            <a:r>
              <a:rPr lang="en-CA" dirty="0"/>
              <a:t>Opening hooks – general information</a:t>
            </a:r>
          </a:p>
        </p:txBody>
      </p:sp>
      <p:graphicFrame>
        <p:nvGraphicFramePr>
          <p:cNvPr id="4" name="Content Placeholder 3">
            <a:extLst>
              <a:ext uri="{FF2B5EF4-FFF2-40B4-BE49-F238E27FC236}">
                <a16:creationId xmlns:a16="http://schemas.microsoft.com/office/drawing/2014/main" id="{77A516E7-AACA-AC84-5491-9D1AF6E7F761}"/>
              </a:ext>
            </a:extLst>
          </p:cNvPr>
          <p:cNvGraphicFramePr>
            <a:graphicFrameLocks noGrp="1"/>
          </p:cNvGraphicFramePr>
          <p:nvPr>
            <p:ph idx="1"/>
            <p:extLst>
              <p:ext uri="{D42A27DB-BD31-4B8C-83A1-F6EECF244321}">
                <p14:modId xmlns:p14="http://schemas.microsoft.com/office/powerpoint/2010/main" val="30307608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22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19C-E3AD-4A56-9877-324615ED20FE}"/>
              </a:ext>
            </a:extLst>
          </p:cNvPr>
          <p:cNvSpPr>
            <a:spLocks noGrp="1"/>
          </p:cNvSpPr>
          <p:nvPr>
            <p:ph type="title"/>
          </p:nvPr>
        </p:nvSpPr>
        <p:spPr/>
        <p:txBody>
          <a:bodyPr/>
          <a:lstStyle/>
          <a:p>
            <a:r>
              <a:rPr lang="en-CA" dirty="0"/>
              <a:t>Writing the Introduction</a:t>
            </a:r>
            <a:endParaRPr lang="en-US" dirty="0"/>
          </a:p>
        </p:txBody>
      </p:sp>
      <p:sp>
        <p:nvSpPr>
          <p:cNvPr id="3" name="Content Placeholder 2">
            <a:extLst>
              <a:ext uri="{FF2B5EF4-FFF2-40B4-BE49-F238E27FC236}">
                <a16:creationId xmlns:a16="http://schemas.microsoft.com/office/drawing/2014/main" id="{949C2FC2-AF79-465D-90CA-CA504B5043C8}"/>
              </a:ext>
            </a:extLst>
          </p:cNvPr>
          <p:cNvSpPr>
            <a:spLocks noGrp="1"/>
          </p:cNvSpPr>
          <p:nvPr>
            <p:ph idx="1"/>
          </p:nvPr>
        </p:nvSpPr>
        <p:spPr/>
        <p:txBody>
          <a:bodyPr>
            <a:normAutofit fontScale="92500" lnSpcReduction="10000"/>
          </a:bodyPr>
          <a:lstStyle/>
          <a:p>
            <a:r>
              <a:rPr lang="en-CA" dirty="0"/>
              <a:t>Establish the research gap</a:t>
            </a:r>
          </a:p>
          <a:p>
            <a:pPr lvl="1"/>
            <a:r>
              <a:rPr lang="en-CA" dirty="0"/>
              <a:t>Be aware of the type of gap you’re filling</a:t>
            </a:r>
          </a:p>
          <a:p>
            <a:pPr lvl="1"/>
            <a:r>
              <a:rPr lang="en-CA" dirty="0"/>
              <a:t>1. building on something previously studied</a:t>
            </a:r>
          </a:p>
          <a:p>
            <a:pPr lvl="2"/>
            <a:r>
              <a:rPr lang="en-CA" dirty="0"/>
              <a:t>“The significance of these results need to be further confirmed…”</a:t>
            </a:r>
          </a:p>
          <a:p>
            <a:pPr lvl="1"/>
            <a:r>
              <a:rPr lang="en-CA" dirty="0"/>
              <a:t>2. research on something previously overlooked</a:t>
            </a:r>
          </a:p>
          <a:p>
            <a:pPr lvl="2"/>
            <a:r>
              <a:rPr lang="en-CA" dirty="0"/>
              <a:t>“Although there has been much attention in the field of curing breast cancer, not much attention has been paid with preventative techniques”</a:t>
            </a:r>
          </a:p>
          <a:p>
            <a:pPr lvl="1"/>
            <a:r>
              <a:rPr lang="en-CA" dirty="0"/>
              <a:t>3. establishing a new position that is different from the past research</a:t>
            </a:r>
          </a:p>
          <a:p>
            <a:pPr lvl="2"/>
            <a:r>
              <a:rPr lang="en-CA" dirty="0"/>
              <a:t>“Previous research has always held this assumption. However, opposing factors suggest that…”</a:t>
            </a:r>
          </a:p>
        </p:txBody>
      </p:sp>
    </p:spTree>
    <p:extLst>
      <p:ext uri="{BB962C8B-B14F-4D97-AF65-F5344CB8AC3E}">
        <p14:creationId xmlns:p14="http://schemas.microsoft.com/office/powerpoint/2010/main" val="196652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19C-E3AD-4A56-9877-324615ED20FE}"/>
              </a:ext>
            </a:extLst>
          </p:cNvPr>
          <p:cNvSpPr>
            <a:spLocks noGrp="1"/>
          </p:cNvSpPr>
          <p:nvPr>
            <p:ph type="title"/>
          </p:nvPr>
        </p:nvSpPr>
        <p:spPr/>
        <p:txBody>
          <a:bodyPr/>
          <a:lstStyle/>
          <a:p>
            <a:r>
              <a:rPr lang="en-CA" dirty="0"/>
              <a:t>Writing the Introduction</a:t>
            </a:r>
            <a:endParaRPr lang="en-US" dirty="0"/>
          </a:p>
        </p:txBody>
      </p:sp>
      <p:sp>
        <p:nvSpPr>
          <p:cNvPr id="3" name="Content Placeholder 2">
            <a:extLst>
              <a:ext uri="{FF2B5EF4-FFF2-40B4-BE49-F238E27FC236}">
                <a16:creationId xmlns:a16="http://schemas.microsoft.com/office/drawing/2014/main" id="{949C2FC2-AF79-465D-90CA-CA504B5043C8}"/>
              </a:ext>
            </a:extLst>
          </p:cNvPr>
          <p:cNvSpPr>
            <a:spLocks noGrp="1"/>
          </p:cNvSpPr>
          <p:nvPr>
            <p:ph idx="1"/>
          </p:nvPr>
        </p:nvSpPr>
        <p:spPr/>
        <p:txBody>
          <a:bodyPr>
            <a:normAutofit/>
          </a:bodyPr>
          <a:lstStyle/>
          <a:p>
            <a:r>
              <a:rPr lang="en-CA" dirty="0"/>
              <a:t>Establish the research gap</a:t>
            </a:r>
          </a:p>
          <a:p>
            <a:pPr lvl="1"/>
            <a:r>
              <a:rPr lang="en-CA" dirty="0"/>
              <a:t>What are the limitations of the past research? How would your research address those limitations?</a:t>
            </a:r>
          </a:p>
          <a:p>
            <a:pPr lvl="2"/>
            <a:r>
              <a:rPr lang="en-CA" dirty="0"/>
              <a:t>It may be useful to sprinkle doubt throughout the literature review to prove this point. After introducing the past research, claim which areas are missing. Then at the end, explain how the current research will fill those gaps</a:t>
            </a:r>
          </a:p>
          <a:p>
            <a:pPr lvl="1"/>
            <a:r>
              <a:rPr lang="en-CA" dirty="0"/>
              <a:t>Why is your contribution of knowledge important?</a:t>
            </a:r>
          </a:p>
        </p:txBody>
      </p:sp>
    </p:spTree>
    <p:extLst>
      <p:ext uri="{BB962C8B-B14F-4D97-AF65-F5344CB8AC3E}">
        <p14:creationId xmlns:p14="http://schemas.microsoft.com/office/powerpoint/2010/main" val="2036400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19C-E3AD-4A56-9877-324615ED20FE}"/>
              </a:ext>
            </a:extLst>
          </p:cNvPr>
          <p:cNvSpPr>
            <a:spLocks noGrp="1"/>
          </p:cNvSpPr>
          <p:nvPr>
            <p:ph type="title"/>
          </p:nvPr>
        </p:nvSpPr>
        <p:spPr/>
        <p:txBody>
          <a:bodyPr/>
          <a:lstStyle/>
          <a:p>
            <a:r>
              <a:rPr lang="en-CA" dirty="0"/>
              <a:t>Writing the Introduction</a:t>
            </a:r>
            <a:endParaRPr lang="en-US" dirty="0"/>
          </a:p>
        </p:txBody>
      </p:sp>
      <p:sp>
        <p:nvSpPr>
          <p:cNvPr id="3" name="Content Placeholder 2">
            <a:extLst>
              <a:ext uri="{FF2B5EF4-FFF2-40B4-BE49-F238E27FC236}">
                <a16:creationId xmlns:a16="http://schemas.microsoft.com/office/drawing/2014/main" id="{949C2FC2-AF79-465D-90CA-CA504B5043C8}"/>
              </a:ext>
            </a:extLst>
          </p:cNvPr>
          <p:cNvSpPr>
            <a:spLocks noGrp="1"/>
          </p:cNvSpPr>
          <p:nvPr>
            <p:ph idx="1"/>
          </p:nvPr>
        </p:nvSpPr>
        <p:spPr/>
        <p:txBody>
          <a:bodyPr>
            <a:normAutofit/>
          </a:bodyPr>
          <a:lstStyle/>
          <a:p>
            <a:r>
              <a:rPr lang="en-CA" dirty="0"/>
              <a:t>Specify objectives</a:t>
            </a:r>
          </a:p>
          <a:p>
            <a:pPr lvl="1"/>
            <a:r>
              <a:rPr lang="en-CA" dirty="0"/>
              <a:t>Research Question</a:t>
            </a:r>
          </a:p>
          <a:p>
            <a:pPr lvl="2"/>
            <a:r>
              <a:rPr lang="en-CA" dirty="0"/>
              <a:t>Direct research question: “This study answers the following question(s):…”</a:t>
            </a:r>
          </a:p>
          <a:p>
            <a:pPr lvl="2"/>
            <a:r>
              <a:rPr lang="en-CA" dirty="0"/>
              <a:t>Indirect research question: “Here, we investigate the effects of ….”</a:t>
            </a:r>
          </a:p>
          <a:p>
            <a:pPr lvl="1"/>
            <a:r>
              <a:rPr lang="en-CA" dirty="0"/>
              <a:t>Hypothesis: “We expect an increase in….” or “It is likely that X is influenced by….”</a:t>
            </a:r>
          </a:p>
          <a:p>
            <a:pPr lvl="2"/>
            <a:r>
              <a:rPr lang="en-CA" dirty="0"/>
              <a:t>Should be written in past tense - although you haven’t introduced the methods and results yet, you have already finished the experiment before starting your paper</a:t>
            </a:r>
          </a:p>
        </p:txBody>
      </p:sp>
    </p:spTree>
    <p:extLst>
      <p:ext uri="{BB962C8B-B14F-4D97-AF65-F5344CB8AC3E}">
        <p14:creationId xmlns:p14="http://schemas.microsoft.com/office/powerpoint/2010/main" val="1666767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19C-E3AD-4A56-9877-324615ED20FE}"/>
              </a:ext>
            </a:extLst>
          </p:cNvPr>
          <p:cNvSpPr>
            <a:spLocks noGrp="1"/>
          </p:cNvSpPr>
          <p:nvPr>
            <p:ph type="title"/>
          </p:nvPr>
        </p:nvSpPr>
        <p:spPr/>
        <p:txBody>
          <a:bodyPr/>
          <a:lstStyle/>
          <a:p>
            <a:r>
              <a:rPr lang="en-CA" dirty="0"/>
              <a:t>Writing the Introduction</a:t>
            </a:r>
            <a:endParaRPr lang="en-US" dirty="0"/>
          </a:p>
        </p:txBody>
      </p:sp>
      <p:sp>
        <p:nvSpPr>
          <p:cNvPr id="3" name="Content Placeholder 2">
            <a:extLst>
              <a:ext uri="{FF2B5EF4-FFF2-40B4-BE49-F238E27FC236}">
                <a16:creationId xmlns:a16="http://schemas.microsoft.com/office/drawing/2014/main" id="{949C2FC2-AF79-465D-90CA-CA504B5043C8}"/>
              </a:ext>
            </a:extLst>
          </p:cNvPr>
          <p:cNvSpPr>
            <a:spLocks noGrp="1"/>
          </p:cNvSpPr>
          <p:nvPr>
            <p:ph idx="1"/>
          </p:nvPr>
        </p:nvSpPr>
        <p:spPr/>
        <p:txBody>
          <a:bodyPr>
            <a:normAutofit/>
          </a:bodyPr>
          <a:lstStyle/>
          <a:p>
            <a:r>
              <a:rPr lang="en-CA" dirty="0"/>
              <a:t>Summarize the paper</a:t>
            </a:r>
          </a:p>
          <a:p>
            <a:pPr lvl="1"/>
            <a:r>
              <a:rPr lang="en-CA" dirty="0"/>
              <a:t>The final part is dedicated to a summary of the rest of the paper, starting with methods</a:t>
            </a:r>
          </a:p>
          <a:p>
            <a:pPr lvl="1"/>
            <a:r>
              <a:rPr lang="en-CA" dirty="0"/>
              <a:t>For very standard IMRD papers, this is more optional</a:t>
            </a:r>
          </a:p>
          <a:p>
            <a:pPr lvl="1"/>
            <a:r>
              <a:rPr lang="en-CA" dirty="0"/>
              <a:t>Usually written in present tense</a:t>
            </a:r>
          </a:p>
          <a:p>
            <a:pPr lvl="2"/>
            <a:r>
              <a:rPr lang="en-CA" dirty="0"/>
              <a:t>“We will first discuss… and then go on to analysing…”</a:t>
            </a:r>
          </a:p>
        </p:txBody>
      </p:sp>
    </p:spTree>
    <p:extLst>
      <p:ext uri="{BB962C8B-B14F-4D97-AF65-F5344CB8AC3E}">
        <p14:creationId xmlns:p14="http://schemas.microsoft.com/office/powerpoint/2010/main" val="46366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48DB-51FA-D073-D0AF-2D5271CF390E}"/>
              </a:ext>
            </a:extLst>
          </p:cNvPr>
          <p:cNvSpPr>
            <a:spLocks noGrp="1"/>
          </p:cNvSpPr>
          <p:nvPr>
            <p:ph type="title"/>
          </p:nvPr>
        </p:nvSpPr>
        <p:spPr/>
        <p:txBody>
          <a:bodyPr/>
          <a:lstStyle/>
          <a:p>
            <a:r>
              <a:rPr lang="en-CA" dirty="0"/>
              <a:t>Group Practice</a:t>
            </a:r>
          </a:p>
        </p:txBody>
      </p:sp>
      <p:sp>
        <p:nvSpPr>
          <p:cNvPr id="3" name="Content Placeholder 2">
            <a:extLst>
              <a:ext uri="{FF2B5EF4-FFF2-40B4-BE49-F238E27FC236}">
                <a16:creationId xmlns:a16="http://schemas.microsoft.com/office/drawing/2014/main" id="{85462E55-489D-228C-9779-DD0C04A0EE61}"/>
              </a:ext>
            </a:extLst>
          </p:cNvPr>
          <p:cNvSpPr>
            <a:spLocks noGrp="1"/>
          </p:cNvSpPr>
          <p:nvPr>
            <p:ph idx="1"/>
          </p:nvPr>
        </p:nvSpPr>
        <p:spPr/>
        <p:txBody>
          <a:bodyPr/>
          <a:lstStyle/>
          <a:p>
            <a:r>
              <a:rPr lang="en-CA" dirty="0"/>
              <a:t>Last week, you were asked to make a reference list of possible literature to include in a literature review on the topic</a:t>
            </a:r>
          </a:p>
          <a:p>
            <a:r>
              <a:rPr lang="en-CA" dirty="0"/>
              <a:t>Use that list and add the following:</a:t>
            </a:r>
          </a:p>
          <a:p>
            <a:pPr lvl="1"/>
            <a:r>
              <a:rPr lang="en-CA" dirty="0"/>
              <a:t>Introductory paragraph at the beginning (how will you start the research paper?)</a:t>
            </a:r>
          </a:p>
          <a:p>
            <a:pPr lvl="1"/>
            <a:r>
              <a:rPr lang="en-CA" dirty="0"/>
              <a:t>Gap in the research *you can make this up*</a:t>
            </a:r>
          </a:p>
          <a:p>
            <a:pPr lvl="1"/>
            <a:r>
              <a:rPr lang="en-CA" dirty="0"/>
              <a:t>How you will fill this gap</a:t>
            </a:r>
          </a:p>
        </p:txBody>
      </p:sp>
    </p:spTree>
    <p:extLst>
      <p:ext uri="{BB962C8B-B14F-4D97-AF65-F5344CB8AC3E}">
        <p14:creationId xmlns:p14="http://schemas.microsoft.com/office/powerpoint/2010/main" val="295106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3747-316B-281F-7BD9-BD022776BE87}"/>
              </a:ext>
            </a:extLst>
          </p:cNvPr>
          <p:cNvSpPr>
            <a:spLocks noGrp="1"/>
          </p:cNvSpPr>
          <p:nvPr>
            <p:ph type="title"/>
          </p:nvPr>
        </p:nvSpPr>
        <p:spPr/>
        <p:txBody>
          <a:bodyPr/>
          <a:lstStyle/>
          <a:p>
            <a:r>
              <a:rPr lang="en-CA" dirty="0"/>
              <a:t>Presentations Groups 1</a:t>
            </a:r>
            <a:r>
              <a:rPr lang="en-US" altLang="zh-CN" dirty="0"/>
              <a:t>&amp;2</a:t>
            </a:r>
            <a:endParaRPr lang="en-CA" dirty="0"/>
          </a:p>
        </p:txBody>
      </p:sp>
      <p:sp>
        <p:nvSpPr>
          <p:cNvPr id="3" name="Content Placeholder 2">
            <a:extLst>
              <a:ext uri="{FF2B5EF4-FFF2-40B4-BE49-F238E27FC236}">
                <a16:creationId xmlns:a16="http://schemas.microsoft.com/office/drawing/2014/main" id="{355689A9-6439-6C5B-4BA3-85D859F26789}"/>
              </a:ext>
            </a:extLst>
          </p:cNvPr>
          <p:cNvSpPr>
            <a:spLocks noGrp="1"/>
          </p:cNvSpPr>
          <p:nvPr>
            <p:ph idx="1"/>
          </p:nvPr>
        </p:nvSpPr>
        <p:spPr/>
        <p:txBody>
          <a:bodyPr>
            <a:normAutofit fontScale="92500" lnSpcReduction="10000"/>
          </a:bodyPr>
          <a:lstStyle/>
          <a:p>
            <a:r>
              <a:rPr lang="en-CA" dirty="0"/>
              <a:t>Summarize the introduction section of one paper</a:t>
            </a:r>
          </a:p>
          <a:p>
            <a:r>
              <a:rPr lang="en-CA" dirty="0"/>
              <a:t>Include a hook to get the audience interested (and keep their interest)</a:t>
            </a:r>
          </a:p>
          <a:p>
            <a:r>
              <a:rPr lang="en-CA" dirty="0"/>
              <a:t>Introduce:</a:t>
            </a:r>
          </a:p>
          <a:p>
            <a:pPr lvl="1"/>
            <a:r>
              <a:rPr lang="en-CA" dirty="0"/>
              <a:t>The importance of the research</a:t>
            </a:r>
          </a:p>
          <a:p>
            <a:pPr lvl="1"/>
            <a:r>
              <a:rPr lang="en-CA" dirty="0"/>
              <a:t>Key background</a:t>
            </a:r>
          </a:p>
          <a:p>
            <a:pPr lvl="1"/>
            <a:r>
              <a:rPr lang="en-CA" dirty="0"/>
              <a:t>Gaps in the background</a:t>
            </a:r>
          </a:p>
          <a:p>
            <a:pPr lvl="1"/>
            <a:r>
              <a:rPr lang="en-CA" dirty="0"/>
              <a:t>How the current study will fill the gaps</a:t>
            </a:r>
          </a:p>
          <a:p>
            <a:pPr lvl="2"/>
            <a:r>
              <a:rPr lang="en-CA" dirty="0"/>
              <a:t>Include brief summary of methods and possibly results</a:t>
            </a:r>
          </a:p>
        </p:txBody>
      </p:sp>
    </p:spTree>
    <p:extLst>
      <p:ext uri="{BB962C8B-B14F-4D97-AF65-F5344CB8AC3E}">
        <p14:creationId xmlns:p14="http://schemas.microsoft.com/office/powerpoint/2010/main" val="175352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A2E-3E6A-BE8E-0815-BB65857D3141}"/>
              </a:ext>
            </a:extLst>
          </p:cNvPr>
          <p:cNvSpPr>
            <a:spLocks noGrp="1"/>
          </p:cNvSpPr>
          <p:nvPr>
            <p:ph type="title"/>
          </p:nvPr>
        </p:nvSpPr>
        <p:spPr/>
        <p:txBody>
          <a:bodyPr/>
          <a:lstStyle/>
          <a:p>
            <a:r>
              <a:rPr lang="en-CA" dirty="0"/>
              <a:t>Presentation tips - Slides</a:t>
            </a:r>
          </a:p>
        </p:txBody>
      </p:sp>
      <p:sp>
        <p:nvSpPr>
          <p:cNvPr id="3" name="Content Placeholder 2">
            <a:extLst>
              <a:ext uri="{FF2B5EF4-FFF2-40B4-BE49-F238E27FC236}">
                <a16:creationId xmlns:a16="http://schemas.microsoft.com/office/drawing/2014/main" id="{5729BD12-DB2C-218A-29BC-BD1908EE566F}"/>
              </a:ext>
            </a:extLst>
          </p:cNvPr>
          <p:cNvSpPr>
            <a:spLocks noGrp="1"/>
          </p:cNvSpPr>
          <p:nvPr>
            <p:ph idx="1"/>
          </p:nvPr>
        </p:nvSpPr>
        <p:spPr/>
        <p:txBody>
          <a:bodyPr/>
          <a:lstStyle/>
          <a:p>
            <a:r>
              <a:rPr lang="en-CA" dirty="0"/>
              <a:t>The second round of presentations will have higher expectations</a:t>
            </a:r>
          </a:p>
          <a:p>
            <a:r>
              <a:rPr lang="en-CA" dirty="0"/>
              <a:t>No reading from the ppt</a:t>
            </a:r>
          </a:p>
          <a:p>
            <a:pPr lvl="1"/>
            <a:r>
              <a:rPr lang="en-CA" dirty="0"/>
              <a:t>No slides should be necessary for your presentation; they are there to give visuals to the audience, not to help you remember what comes next</a:t>
            </a:r>
          </a:p>
          <a:p>
            <a:r>
              <a:rPr lang="en-CA" dirty="0"/>
              <a:t>Use simple slides (not too much text)</a:t>
            </a:r>
          </a:p>
          <a:p>
            <a:pPr lvl="1"/>
            <a:r>
              <a:rPr lang="en-CA" dirty="0"/>
              <a:t>The audience will stop listening to you if they need to read the slide</a:t>
            </a:r>
          </a:p>
          <a:p>
            <a:pPr lvl="1"/>
            <a:r>
              <a:rPr lang="en-CA" dirty="0"/>
              <a:t>Don’t use too many slides – about 1 slide per minute</a:t>
            </a:r>
          </a:p>
        </p:txBody>
      </p:sp>
    </p:spTree>
    <p:extLst>
      <p:ext uri="{BB962C8B-B14F-4D97-AF65-F5344CB8AC3E}">
        <p14:creationId xmlns:p14="http://schemas.microsoft.com/office/powerpoint/2010/main" val="104020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2A8F-F1B8-7F15-CA5A-CF1FB9A25E83}"/>
              </a:ext>
            </a:extLst>
          </p:cNvPr>
          <p:cNvSpPr>
            <a:spLocks noGrp="1"/>
          </p:cNvSpPr>
          <p:nvPr>
            <p:ph type="title"/>
          </p:nvPr>
        </p:nvSpPr>
        <p:spPr/>
        <p:txBody>
          <a:bodyPr/>
          <a:lstStyle/>
          <a:p>
            <a:r>
              <a:rPr lang="en-CA" dirty="0"/>
              <a:t>Presentation tips - Speaking</a:t>
            </a:r>
          </a:p>
        </p:txBody>
      </p:sp>
      <p:sp>
        <p:nvSpPr>
          <p:cNvPr id="3" name="Content Placeholder 2">
            <a:extLst>
              <a:ext uri="{FF2B5EF4-FFF2-40B4-BE49-F238E27FC236}">
                <a16:creationId xmlns:a16="http://schemas.microsoft.com/office/drawing/2014/main" id="{693ED810-F11B-3216-2AF4-A072E0AFB1C6}"/>
              </a:ext>
            </a:extLst>
          </p:cNvPr>
          <p:cNvSpPr>
            <a:spLocks noGrp="1"/>
          </p:cNvSpPr>
          <p:nvPr>
            <p:ph idx="1"/>
          </p:nvPr>
        </p:nvSpPr>
        <p:spPr/>
        <p:txBody>
          <a:bodyPr>
            <a:normAutofit fontScale="92500" lnSpcReduction="10000"/>
          </a:bodyPr>
          <a:lstStyle/>
          <a:p>
            <a:r>
              <a:rPr lang="en-CA" dirty="0"/>
              <a:t>Control your volume and speed</a:t>
            </a:r>
          </a:p>
          <a:p>
            <a:r>
              <a:rPr lang="en-CA" dirty="0"/>
              <a:t>Use different pitches when appropriate (like everyday speaking); don’t just memorize and recite words</a:t>
            </a:r>
          </a:p>
          <a:p>
            <a:pPr lvl="1"/>
            <a:r>
              <a:rPr lang="en-CA" dirty="0"/>
              <a:t>Don’t be afraid to make the presentation personable – e.g. refer to real life or make a joke</a:t>
            </a:r>
          </a:p>
          <a:p>
            <a:pPr lvl="1"/>
            <a:r>
              <a:rPr lang="en-CA" dirty="0"/>
              <a:t>Feel free to move around the room </a:t>
            </a:r>
          </a:p>
          <a:p>
            <a:endParaRPr lang="en-CA" dirty="0"/>
          </a:p>
          <a:p>
            <a:r>
              <a:rPr lang="en-CA" dirty="0"/>
              <a:t>To help control nerves, keep a bottle of water around for when you feel overwhelmed</a:t>
            </a:r>
          </a:p>
        </p:txBody>
      </p:sp>
    </p:spTree>
    <p:extLst>
      <p:ext uri="{BB962C8B-B14F-4D97-AF65-F5344CB8AC3E}">
        <p14:creationId xmlns:p14="http://schemas.microsoft.com/office/powerpoint/2010/main" val="272579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821E-B1C1-6E8B-DFAE-4190CA278E9D}"/>
              </a:ext>
            </a:extLst>
          </p:cNvPr>
          <p:cNvSpPr>
            <a:spLocks noGrp="1"/>
          </p:cNvSpPr>
          <p:nvPr>
            <p:ph type="title"/>
          </p:nvPr>
        </p:nvSpPr>
        <p:spPr/>
        <p:txBody>
          <a:bodyPr/>
          <a:lstStyle/>
          <a:p>
            <a:r>
              <a:rPr lang="en-CA" dirty="0"/>
              <a:t>Presentation tips</a:t>
            </a:r>
          </a:p>
        </p:txBody>
      </p:sp>
      <p:sp>
        <p:nvSpPr>
          <p:cNvPr id="3" name="Content Placeholder 2">
            <a:extLst>
              <a:ext uri="{FF2B5EF4-FFF2-40B4-BE49-F238E27FC236}">
                <a16:creationId xmlns:a16="http://schemas.microsoft.com/office/drawing/2014/main" id="{8F4B0663-C16D-6F7B-F14E-5BEF34939B3B}"/>
              </a:ext>
            </a:extLst>
          </p:cNvPr>
          <p:cNvSpPr>
            <a:spLocks noGrp="1"/>
          </p:cNvSpPr>
          <p:nvPr>
            <p:ph idx="1"/>
          </p:nvPr>
        </p:nvSpPr>
        <p:spPr/>
        <p:txBody>
          <a:bodyPr>
            <a:normAutofit lnSpcReduction="10000"/>
          </a:bodyPr>
          <a:lstStyle/>
          <a:p>
            <a:r>
              <a:rPr lang="en-CA" dirty="0"/>
              <a:t>Know your topic – be prepared for questions</a:t>
            </a:r>
          </a:p>
          <a:p>
            <a:r>
              <a:rPr lang="en-CA" dirty="0"/>
              <a:t>Know your audience</a:t>
            </a:r>
          </a:p>
          <a:p>
            <a:pPr lvl="1"/>
            <a:r>
              <a:rPr lang="en-CA" dirty="0"/>
              <a:t>What would they be most interested in?</a:t>
            </a:r>
          </a:p>
          <a:p>
            <a:pPr lvl="1"/>
            <a:r>
              <a:rPr lang="en-CA" dirty="0"/>
              <a:t>What kind of things would they most likely be asking you?</a:t>
            </a:r>
          </a:p>
          <a:p>
            <a:r>
              <a:rPr lang="en-CA" dirty="0"/>
              <a:t>Create a hook – cover the important points</a:t>
            </a:r>
          </a:p>
          <a:p>
            <a:r>
              <a:rPr lang="en-CA" dirty="0"/>
              <a:t>Wrap up with intention</a:t>
            </a:r>
          </a:p>
          <a:p>
            <a:pPr lvl="1"/>
            <a:r>
              <a:rPr lang="en-CA" dirty="0"/>
              <a:t>What is the reason for the research/presentation?</a:t>
            </a:r>
          </a:p>
        </p:txBody>
      </p:sp>
    </p:spTree>
    <p:extLst>
      <p:ext uri="{BB962C8B-B14F-4D97-AF65-F5344CB8AC3E}">
        <p14:creationId xmlns:p14="http://schemas.microsoft.com/office/powerpoint/2010/main" val="2679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6D1F-B002-C305-4EF6-178BB3D87EE5}"/>
              </a:ext>
            </a:extLst>
          </p:cNvPr>
          <p:cNvSpPr>
            <a:spLocks noGrp="1"/>
          </p:cNvSpPr>
          <p:nvPr>
            <p:ph type="title"/>
          </p:nvPr>
        </p:nvSpPr>
        <p:spPr/>
        <p:txBody>
          <a:bodyPr/>
          <a:lstStyle/>
          <a:p>
            <a:r>
              <a:rPr lang="en-CA" dirty="0"/>
              <a:t>Sample Presentations</a:t>
            </a:r>
          </a:p>
        </p:txBody>
      </p:sp>
      <p:sp>
        <p:nvSpPr>
          <p:cNvPr id="3" name="Content Placeholder 2">
            <a:extLst>
              <a:ext uri="{FF2B5EF4-FFF2-40B4-BE49-F238E27FC236}">
                <a16:creationId xmlns:a16="http://schemas.microsoft.com/office/drawing/2014/main" id="{18576428-71C5-3C29-940B-3ADF71481451}"/>
              </a:ext>
            </a:extLst>
          </p:cNvPr>
          <p:cNvSpPr>
            <a:spLocks noGrp="1"/>
          </p:cNvSpPr>
          <p:nvPr>
            <p:ph idx="1"/>
          </p:nvPr>
        </p:nvSpPr>
        <p:spPr/>
        <p:txBody>
          <a:bodyPr>
            <a:normAutofit fontScale="85000" lnSpcReduction="10000"/>
          </a:bodyPr>
          <a:lstStyle/>
          <a:p>
            <a:r>
              <a:rPr lang="en-CA" dirty="0">
                <a:effectLst/>
                <a:hlinkClick r:id="rId2"/>
              </a:rPr>
              <a:t>https://www.ted.com/talks/james_veitch_this_is_what_happens_when_you_reply_to_spam_email?utm_campaign=tedspread&amp;utm_medium=referral&amp;utm_source=tedcomshare</a:t>
            </a:r>
            <a:endParaRPr lang="en-CA" dirty="0">
              <a:effectLst/>
            </a:endParaRPr>
          </a:p>
          <a:p>
            <a:pPr lvl="1"/>
            <a:r>
              <a:rPr lang="en-CA" dirty="0"/>
              <a:t>Example with using humor</a:t>
            </a:r>
          </a:p>
          <a:p>
            <a:r>
              <a:rPr lang="en-CA" dirty="0">
                <a:effectLst/>
                <a:hlinkClick r:id="rId3"/>
              </a:rPr>
              <a:t>https://www.ted.com/talks/sheryl_sandberg_why_we_have_too_few_women_leaders?utm_campaign=tedspread&amp;utm_medium=referral&amp;utm_source=tedcomshare</a:t>
            </a:r>
            <a:endParaRPr lang="en-CA" dirty="0">
              <a:effectLst/>
            </a:endParaRPr>
          </a:p>
          <a:p>
            <a:pPr lvl="1"/>
            <a:r>
              <a:rPr lang="en-CA" dirty="0"/>
              <a:t>Example for inspiring others (adding importance to a topic)</a:t>
            </a:r>
          </a:p>
          <a:p>
            <a:r>
              <a:rPr lang="en-CA" dirty="0">
                <a:effectLst/>
                <a:hlinkClick r:id="rId4"/>
              </a:rPr>
              <a:t>https://www.ted.com/talks/dan_pink_the_puzzle_of_motivation?utm_campaign=tedspread&amp;utm_medium=referral&amp;utm_source=tedcomshare</a:t>
            </a:r>
            <a:endParaRPr lang="en-CA" dirty="0">
              <a:effectLst/>
            </a:endParaRPr>
          </a:p>
          <a:p>
            <a:pPr lvl="1"/>
            <a:r>
              <a:rPr lang="en-CA" dirty="0"/>
              <a:t>Example for explaining a study</a:t>
            </a:r>
          </a:p>
        </p:txBody>
      </p:sp>
    </p:spTree>
    <p:extLst>
      <p:ext uri="{BB962C8B-B14F-4D97-AF65-F5344CB8AC3E}">
        <p14:creationId xmlns:p14="http://schemas.microsoft.com/office/powerpoint/2010/main" val="142951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F2F2-79DD-79CD-5E28-9A9B13F799C9}"/>
              </a:ext>
            </a:extLst>
          </p:cNvPr>
          <p:cNvSpPr>
            <a:spLocks noGrp="1"/>
          </p:cNvSpPr>
          <p:nvPr>
            <p:ph type="title"/>
          </p:nvPr>
        </p:nvSpPr>
        <p:spPr/>
        <p:txBody>
          <a:bodyPr/>
          <a:lstStyle/>
          <a:p>
            <a:r>
              <a:rPr lang="en-US"/>
              <a:t>Introduction Purpose</a:t>
            </a:r>
          </a:p>
        </p:txBody>
      </p:sp>
      <p:sp>
        <p:nvSpPr>
          <p:cNvPr id="3" name="Content Placeholder 2">
            <a:extLst>
              <a:ext uri="{FF2B5EF4-FFF2-40B4-BE49-F238E27FC236}">
                <a16:creationId xmlns:a16="http://schemas.microsoft.com/office/drawing/2014/main" id="{FC610348-5D47-D0F1-5AC6-92B04505C3AF}"/>
              </a:ext>
            </a:extLst>
          </p:cNvPr>
          <p:cNvSpPr>
            <a:spLocks noGrp="1"/>
          </p:cNvSpPr>
          <p:nvPr>
            <p:ph idx="1"/>
          </p:nvPr>
        </p:nvSpPr>
        <p:spPr>
          <a:xfrm>
            <a:off x="983512" y="2556932"/>
            <a:ext cx="10253773" cy="3318936"/>
          </a:xfrm>
        </p:spPr>
        <p:txBody>
          <a:bodyPr>
            <a:normAutofit/>
          </a:bodyPr>
          <a:lstStyle/>
          <a:p>
            <a:r>
              <a:rPr lang="en-US" sz="3200"/>
              <a:t>The introduction explains and defends the rationale behind the work to the reader</a:t>
            </a:r>
          </a:p>
          <a:p>
            <a:r>
              <a:rPr lang="en-US" sz="3200"/>
              <a:t>It places the work in a theoretical context</a:t>
            </a:r>
          </a:p>
          <a:p>
            <a:r>
              <a:rPr lang="en-US" sz="3200"/>
              <a:t>It allows the reader to understand the objective</a:t>
            </a:r>
          </a:p>
          <a:p>
            <a:r>
              <a:rPr lang="en-US" sz="3200"/>
              <a:t>Purpose: </a:t>
            </a:r>
            <a:r>
              <a:rPr lang="en-US" sz="3200" b="1"/>
              <a:t>Help the reader understand</a:t>
            </a:r>
          </a:p>
          <a:p>
            <a:endParaRPr lang="en-US" sz="3200"/>
          </a:p>
          <a:p>
            <a:endParaRPr lang="en-US" sz="3200"/>
          </a:p>
          <a:p>
            <a:endParaRPr lang="en-US" sz="3200"/>
          </a:p>
        </p:txBody>
      </p:sp>
    </p:spTree>
    <p:extLst>
      <p:ext uri="{BB962C8B-B14F-4D97-AF65-F5344CB8AC3E}">
        <p14:creationId xmlns:p14="http://schemas.microsoft.com/office/powerpoint/2010/main" val="267245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C86-07C7-06E8-300F-A0681FE1ED22}"/>
              </a:ext>
            </a:extLst>
          </p:cNvPr>
          <p:cNvSpPr>
            <a:spLocks noGrp="1"/>
          </p:cNvSpPr>
          <p:nvPr>
            <p:ph type="title"/>
          </p:nvPr>
        </p:nvSpPr>
        <p:spPr/>
        <p:txBody>
          <a:bodyPr/>
          <a:lstStyle/>
          <a:p>
            <a:r>
              <a:rPr lang="en-US"/>
              <a:t>Introduction Function 1</a:t>
            </a:r>
          </a:p>
        </p:txBody>
      </p:sp>
      <p:sp>
        <p:nvSpPr>
          <p:cNvPr id="3" name="Content Placeholder 2">
            <a:extLst>
              <a:ext uri="{FF2B5EF4-FFF2-40B4-BE49-F238E27FC236}">
                <a16:creationId xmlns:a16="http://schemas.microsoft.com/office/drawing/2014/main" id="{AE42E483-E3EC-F539-1876-08998AE7085F}"/>
              </a:ext>
            </a:extLst>
          </p:cNvPr>
          <p:cNvSpPr>
            <a:spLocks noGrp="1"/>
          </p:cNvSpPr>
          <p:nvPr>
            <p:ph idx="1"/>
          </p:nvPr>
        </p:nvSpPr>
        <p:spPr>
          <a:xfrm>
            <a:off x="956930" y="2556932"/>
            <a:ext cx="9939667" cy="3318936"/>
          </a:xfrm>
        </p:spPr>
        <p:txBody>
          <a:bodyPr>
            <a:normAutofit/>
          </a:bodyPr>
          <a:lstStyle/>
          <a:p>
            <a:pPr marL="0" indent="0">
              <a:buNone/>
            </a:pPr>
            <a:r>
              <a:rPr lang="en-US" sz="2800" dirty="0"/>
              <a:t>Establish the context of the work being reported</a:t>
            </a:r>
          </a:p>
          <a:p>
            <a:r>
              <a:rPr lang="en-US" sz="2800" dirty="0"/>
              <a:t>By discussing the relevant primary research literature (with citations)</a:t>
            </a:r>
          </a:p>
          <a:p>
            <a:r>
              <a:rPr lang="en-US" sz="2800" dirty="0"/>
              <a:t>Summarizing your current understanding of the problem you are investigating</a:t>
            </a:r>
          </a:p>
        </p:txBody>
      </p:sp>
    </p:spTree>
    <p:extLst>
      <p:ext uri="{BB962C8B-B14F-4D97-AF65-F5344CB8AC3E}">
        <p14:creationId xmlns:p14="http://schemas.microsoft.com/office/powerpoint/2010/main" val="331029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D37D-FF4B-04C7-FA8F-FC7721A97663}"/>
              </a:ext>
            </a:extLst>
          </p:cNvPr>
          <p:cNvSpPr>
            <a:spLocks noGrp="1"/>
          </p:cNvSpPr>
          <p:nvPr>
            <p:ph type="title"/>
          </p:nvPr>
        </p:nvSpPr>
        <p:spPr/>
        <p:txBody>
          <a:bodyPr/>
          <a:lstStyle/>
          <a:p>
            <a:r>
              <a:rPr lang="en-US"/>
              <a:t>Introduction Function 2</a:t>
            </a:r>
          </a:p>
        </p:txBody>
      </p:sp>
      <p:sp>
        <p:nvSpPr>
          <p:cNvPr id="3" name="Content Placeholder 2">
            <a:extLst>
              <a:ext uri="{FF2B5EF4-FFF2-40B4-BE49-F238E27FC236}">
                <a16:creationId xmlns:a16="http://schemas.microsoft.com/office/drawing/2014/main" id="{9F878A7F-C49C-2F5D-2DEE-C6E15A11B90A}"/>
              </a:ext>
            </a:extLst>
          </p:cNvPr>
          <p:cNvSpPr>
            <a:spLocks noGrp="1"/>
          </p:cNvSpPr>
          <p:nvPr>
            <p:ph idx="1"/>
          </p:nvPr>
        </p:nvSpPr>
        <p:spPr/>
        <p:txBody>
          <a:bodyPr>
            <a:noAutofit/>
          </a:bodyPr>
          <a:lstStyle/>
          <a:p>
            <a:pPr marL="0" indent="0">
              <a:buNone/>
            </a:pPr>
            <a:r>
              <a:rPr lang="en-US" sz="3600"/>
              <a:t>State the purpose of the work in the form of the </a:t>
            </a:r>
          </a:p>
          <a:p>
            <a:r>
              <a:rPr lang="en-US" sz="3600"/>
              <a:t>The hypothesis</a:t>
            </a:r>
          </a:p>
          <a:p>
            <a:r>
              <a:rPr lang="en-US" sz="3600"/>
              <a:t>The question, or</a:t>
            </a:r>
          </a:p>
          <a:p>
            <a:r>
              <a:rPr lang="en-US" sz="3600"/>
              <a:t>The problem you studied</a:t>
            </a:r>
          </a:p>
        </p:txBody>
      </p:sp>
    </p:spTree>
    <p:extLst>
      <p:ext uri="{BB962C8B-B14F-4D97-AF65-F5344CB8AC3E}">
        <p14:creationId xmlns:p14="http://schemas.microsoft.com/office/powerpoint/2010/main" val="835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4397-E171-59D6-8A34-8F5C161E3244}"/>
              </a:ext>
            </a:extLst>
          </p:cNvPr>
          <p:cNvSpPr>
            <a:spLocks noGrp="1"/>
          </p:cNvSpPr>
          <p:nvPr>
            <p:ph type="title"/>
          </p:nvPr>
        </p:nvSpPr>
        <p:spPr/>
        <p:txBody>
          <a:bodyPr/>
          <a:lstStyle/>
          <a:p>
            <a:r>
              <a:rPr lang="en-US"/>
              <a:t>Introduction Function 3</a:t>
            </a:r>
          </a:p>
        </p:txBody>
      </p:sp>
      <p:sp>
        <p:nvSpPr>
          <p:cNvPr id="3" name="Content Placeholder 2">
            <a:extLst>
              <a:ext uri="{FF2B5EF4-FFF2-40B4-BE49-F238E27FC236}">
                <a16:creationId xmlns:a16="http://schemas.microsoft.com/office/drawing/2014/main" id="{E2C661D5-F144-EF48-3AAA-A6FE9D7FDE25}"/>
              </a:ext>
            </a:extLst>
          </p:cNvPr>
          <p:cNvSpPr>
            <a:spLocks noGrp="1"/>
          </p:cNvSpPr>
          <p:nvPr>
            <p:ph idx="1"/>
          </p:nvPr>
        </p:nvSpPr>
        <p:spPr>
          <a:xfrm>
            <a:off x="983512" y="2556932"/>
            <a:ext cx="10386680" cy="3318936"/>
          </a:xfrm>
        </p:spPr>
        <p:txBody>
          <a:bodyPr>
            <a:normAutofit/>
          </a:bodyPr>
          <a:lstStyle/>
          <a:p>
            <a:pPr marL="0" indent="0">
              <a:buNone/>
            </a:pPr>
            <a:r>
              <a:rPr lang="en-US" sz="3200"/>
              <a:t>Briefly explain:</a:t>
            </a:r>
          </a:p>
          <a:p>
            <a:r>
              <a:rPr lang="en-US" sz="3200"/>
              <a:t>Your rationale</a:t>
            </a:r>
          </a:p>
          <a:p>
            <a:r>
              <a:rPr lang="en-US" sz="3200"/>
              <a:t>Approach</a:t>
            </a:r>
          </a:p>
          <a:p>
            <a:r>
              <a:rPr lang="en-US" sz="3200"/>
              <a:t>Whenever possible, the possible outcomes your study can reveal.</a:t>
            </a:r>
          </a:p>
        </p:txBody>
      </p:sp>
    </p:spTree>
    <p:extLst>
      <p:ext uri="{BB962C8B-B14F-4D97-AF65-F5344CB8AC3E}">
        <p14:creationId xmlns:p14="http://schemas.microsoft.com/office/powerpoint/2010/main" val="24287072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380</TotalTime>
  <Words>1183</Words>
  <Application>Microsoft Office PowerPoint</Application>
  <PresentationFormat>宽屏</PresentationFormat>
  <Paragraphs>106</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方正舒体</vt:lpstr>
      <vt:lpstr>Arial</vt:lpstr>
      <vt:lpstr>Garamond</vt:lpstr>
      <vt:lpstr>Organic</vt:lpstr>
      <vt:lpstr>Introductions</vt:lpstr>
      <vt:lpstr>Presentation tips - Slides</vt:lpstr>
      <vt:lpstr>Presentation tips - Speaking</vt:lpstr>
      <vt:lpstr>Presentation tips</vt:lpstr>
      <vt:lpstr>Sample Presentations</vt:lpstr>
      <vt:lpstr>Introduction Purpose</vt:lpstr>
      <vt:lpstr>Introduction Function 1</vt:lpstr>
      <vt:lpstr>Introduction Function 2</vt:lpstr>
      <vt:lpstr>Introduction Function 3</vt:lpstr>
      <vt:lpstr>Writing the Introduction</vt:lpstr>
      <vt:lpstr>Opening hooks - Importance</vt:lpstr>
      <vt:lpstr>Opening hooks – general information</vt:lpstr>
      <vt:lpstr>Writing the Introduction</vt:lpstr>
      <vt:lpstr>Writing the Introduction</vt:lpstr>
      <vt:lpstr>Writing the Introduction</vt:lpstr>
      <vt:lpstr>Writing the Introduction</vt:lpstr>
      <vt:lpstr>Group Practice</vt:lpstr>
      <vt:lpstr>Presentations Groups 1&amp;2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Vicki Xu</dc:creator>
  <cp:lastModifiedBy>Administrator</cp:lastModifiedBy>
  <cp:revision>3</cp:revision>
  <dcterms:created xsi:type="dcterms:W3CDTF">2022-10-18T08:23:12Z</dcterms:created>
  <dcterms:modified xsi:type="dcterms:W3CDTF">2022-10-21T01:01:57Z</dcterms:modified>
</cp:coreProperties>
</file>