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FD5DD02-8A5B-415D-988A-BBD48A790E2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015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F32E9-EB09-49B0-AECF-2BF1BBB57EAC}"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5DD02-8A5B-415D-988A-BBD48A790E24}" type="slidenum">
              <a:rPr lang="en-US" smtClean="0"/>
              <a:t>‹#›</a:t>
            </a:fld>
            <a:endParaRPr lang="en-US"/>
          </a:p>
        </p:txBody>
      </p:sp>
    </p:spTree>
    <p:extLst>
      <p:ext uri="{BB962C8B-B14F-4D97-AF65-F5344CB8AC3E}">
        <p14:creationId xmlns:p14="http://schemas.microsoft.com/office/powerpoint/2010/main" val="357867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5DD02-8A5B-415D-988A-BBD48A790E2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84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5DD02-8A5B-415D-988A-BBD48A790E2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94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5DD02-8A5B-415D-988A-BBD48A790E24}" type="slidenum">
              <a:rPr lang="en-US" smtClean="0"/>
              <a:t>‹#›</a:t>
            </a:fld>
            <a:endParaRPr lang="en-US"/>
          </a:p>
        </p:txBody>
      </p:sp>
    </p:spTree>
    <p:extLst>
      <p:ext uri="{BB962C8B-B14F-4D97-AF65-F5344CB8AC3E}">
        <p14:creationId xmlns:p14="http://schemas.microsoft.com/office/powerpoint/2010/main" val="160187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5DD02-8A5B-415D-988A-BBD48A790E2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2208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5DD02-8A5B-415D-988A-BBD48A790E2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70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5DD02-8A5B-415D-988A-BBD48A790E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044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5DD02-8A5B-415D-988A-BBD48A790E2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29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5DD02-8A5B-415D-988A-BBD48A790E24}" type="slidenum">
              <a:rPr lang="en-US" smtClean="0"/>
              <a:t>‹#›</a:t>
            </a:fld>
            <a:endParaRPr lang="en-US"/>
          </a:p>
        </p:txBody>
      </p:sp>
    </p:spTree>
    <p:extLst>
      <p:ext uri="{BB962C8B-B14F-4D97-AF65-F5344CB8AC3E}">
        <p14:creationId xmlns:p14="http://schemas.microsoft.com/office/powerpoint/2010/main" val="124695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F32E9-EB09-49B0-AECF-2BF1BBB57EAC}"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5DD02-8A5B-415D-988A-BBD48A790E2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080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F32E9-EB09-49B0-AECF-2BF1BBB57EAC}"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5DD02-8A5B-415D-988A-BBD48A790E24}" type="slidenum">
              <a:rPr lang="en-US" smtClean="0"/>
              <a:t>‹#›</a:t>
            </a:fld>
            <a:endParaRPr lang="en-US"/>
          </a:p>
        </p:txBody>
      </p:sp>
    </p:spTree>
    <p:extLst>
      <p:ext uri="{BB962C8B-B14F-4D97-AF65-F5344CB8AC3E}">
        <p14:creationId xmlns:p14="http://schemas.microsoft.com/office/powerpoint/2010/main" val="292715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F32E9-EB09-49B0-AECF-2BF1BBB57EAC}"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DD02-8A5B-415D-988A-BBD48A790E2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89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F32E9-EB09-49B0-AECF-2BF1BBB57EAC}"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5DD02-8A5B-415D-988A-BBD48A790E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55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F32E9-EB09-49B0-AECF-2BF1BBB57EAC}"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5DD02-8A5B-415D-988A-BBD48A790E24}" type="slidenum">
              <a:rPr lang="en-US" smtClean="0"/>
              <a:t>‹#›</a:t>
            </a:fld>
            <a:endParaRPr lang="en-US"/>
          </a:p>
        </p:txBody>
      </p:sp>
    </p:spTree>
    <p:extLst>
      <p:ext uri="{BB962C8B-B14F-4D97-AF65-F5344CB8AC3E}">
        <p14:creationId xmlns:p14="http://schemas.microsoft.com/office/powerpoint/2010/main" val="366853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F32E9-EB09-49B0-AECF-2BF1BBB57EAC}"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5DD02-8A5B-415D-988A-BBD48A790E2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146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F32E9-EB09-49B0-AECF-2BF1BBB57EAC}"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5DD02-8A5B-415D-988A-BBD48A790E24}" type="slidenum">
              <a:rPr lang="en-US" smtClean="0"/>
              <a:t>‹#›</a:t>
            </a:fld>
            <a:endParaRPr lang="en-US"/>
          </a:p>
        </p:txBody>
      </p:sp>
    </p:spTree>
    <p:extLst>
      <p:ext uri="{BB962C8B-B14F-4D97-AF65-F5344CB8AC3E}">
        <p14:creationId xmlns:p14="http://schemas.microsoft.com/office/powerpoint/2010/main" val="145048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F32E9-EB09-49B0-AECF-2BF1BBB57EAC}" type="datetimeFigureOut">
              <a:rPr lang="en-US" smtClean="0"/>
              <a:t>10/28/2022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D5DD02-8A5B-415D-988A-BBD48A790E24}" type="slidenum">
              <a:rPr lang="en-US" smtClean="0"/>
              <a:t>‹#›</a:t>
            </a:fld>
            <a:endParaRPr lang="en-US"/>
          </a:p>
        </p:txBody>
      </p:sp>
    </p:spTree>
    <p:extLst>
      <p:ext uri="{BB962C8B-B14F-4D97-AF65-F5344CB8AC3E}">
        <p14:creationId xmlns:p14="http://schemas.microsoft.com/office/powerpoint/2010/main" val="124858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bilibili.com/video/BV11y4y1j79Z/?spm_id_from=333.337.search-card.all.clic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04F4-384F-47A5-BCAF-502E8B7F7B55}"/>
              </a:ext>
            </a:extLst>
          </p:cNvPr>
          <p:cNvSpPr>
            <a:spLocks noGrp="1"/>
          </p:cNvSpPr>
          <p:nvPr>
            <p:ph type="ctrTitle"/>
          </p:nvPr>
        </p:nvSpPr>
        <p:spPr/>
        <p:txBody>
          <a:bodyPr/>
          <a:lstStyle/>
          <a:p>
            <a:r>
              <a:rPr lang="en-CA" dirty="0"/>
              <a:t>Methods</a:t>
            </a:r>
            <a:endParaRPr lang="en-US" dirty="0"/>
          </a:p>
        </p:txBody>
      </p:sp>
      <p:sp>
        <p:nvSpPr>
          <p:cNvPr id="3" name="Subtitle 2">
            <a:extLst>
              <a:ext uri="{FF2B5EF4-FFF2-40B4-BE49-F238E27FC236}">
                <a16:creationId xmlns:a16="http://schemas.microsoft.com/office/drawing/2014/main" id="{08F037A6-1F9C-434C-A5F7-9456372C659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766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AD16-4870-E68A-D4F0-82B47A89A557}"/>
              </a:ext>
            </a:extLst>
          </p:cNvPr>
          <p:cNvSpPr>
            <a:spLocks noGrp="1"/>
          </p:cNvSpPr>
          <p:nvPr>
            <p:ph type="title"/>
          </p:nvPr>
        </p:nvSpPr>
        <p:spPr/>
        <p:txBody>
          <a:bodyPr/>
          <a:lstStyle/>
          <a:p>
            <a:r>
              <a:rPr lang="en-US"/>
              <a:t>Group Work</a:t>
            </a:r>
          </a:p>
        </p:txBody>
      </p:sp>
      <p:sp>
        <p:nvSpPr>
          <p:cNvPr id="3" name="Content Placeholder 2">
            <a:extLst>
              <a:ext uri="{FF2B5EF4-FFF2-40B4-BE49-F238E27FC236}">
                <a16:creationId xmlns:a16="http://schemas.microsoft.com/office/drawing/2014/main" id="{D5A47FFC-3EC5-1656-B31D-D5EA1F2D898F}"/>
              </a:ext>
            </a:extLst>
          </p:cNvPr>
          <p:cNvSpPr>
            <a:spLocks noGrp="1"/>
          </p:cNvSpPr>
          <p:nvPr>
            <p:ph idx="1"/>
          </p:nvPr>
        </p:nvSpPr>
        <p:spPr/>
        <p:txBody>
          <a:bodyPr>
            <a:normAutofit fontScale="92500"/>
          </a:bodyPr>
          <a:lstStyle/>
          <a:p>
            <a:r>
              <a:rPr lang="en-US" dirty="0"/>
              <a:t>Online, there is a document with instructions for the Bobo Doll Experiment</a:t>
            </a:r>
          </a:p>
          <a:p>
            <a:r>
              <a:rPr lang="en-US" dirty="0"/>
              <a:t>In your groups, use the instructions to write the Methods section of the paper</a:t>
            </a:r>
          </a:p>
          <a:p>
            <a:r>
              <a:rPr lang="en-US" dirty="0"/>
              <a:t>The instructions don’t include how to control for extraneous variables like experimenter bias or how to record and analyze the data. You will have to add the details for that on your own. You can make up any additional methods you like, as long as they are fitting to the experiment. Adding tables/figures will also help.</a:t>
            </a:r>
          </a:p>
          <a:p>
            <a:r>
              <a:rPr lang="en-US" dirty="0"/>
              <a:t>It is recommended that you add additional sections (e.g. Design) and reorganize the content </a:t>
            </a:r>
          </a:p>
        </p:txBody>
      </p:sp>
    </p:spTree>
    <p:extLst>
      <p:ext uri="{BB962C8B-B14F-4D97-AF65-F5344CB8AC3E}">
        <p14:creationId xmlns:p14="http://schemas.microsoft.com/office/powerpoint/2010/main" val="339300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AD16-4870-E68A-D4F0-82B47A89A557}"/>
              </a:ext>
            </a:extLst>
          </p:cNvPr>
          <p:cNvSpPr>
            <a:spLocks noGrp="1"/>
          </p:cNvSpPr>
          <p:nvPr>
            <p:ph type="title"/>
          </p:nvPr>
        </p:nvSpPr>
        <p:spPr/>
        <p:txBody>
          <a:bodyPr/>
          <a:lstStyle/>
          <a:p>
            <a:r>
              <a:rPr lang="en-US"/>
              <a:t>Group Work</a:t>
            </a:r>
          </a:p>
        </p:txBody>
      </p:sp>
      <p:sp>
        <p:nvSpPr>
          <p:cNvPr id="3" name="Content Placeholder 2">
            <a:extLst>
              <a:ext uri="{FF2B5EF4-FFF2-40B4-BE49-F238E27FC236}">
                <a16:creationId xmlns:a16="http://schemas.microsoft.com/office/drawing/2014/main" id="{D5A47FFC-3EC5-1656-B31D-D5EA1F2D898F}"/>
              </a:ext>
            </a:extLst>
          </p:cNvPr>
          <p:cNvSpPr>
            <a:spLocks noGrp="1"/>
          </p:cNvSpPr>
          <p:nvPr>
            <p:ph idx="1"/>
          </p:nvPr>
        </p:nvSpPr>
        <p:spPr/>
        <p:txBody>
          <a:bodyPr>
            <a:normAutofit/>
          </a:bodyPr>
          <a:lstStyle/>
          <a:p>
            <a:r>
              <a:rPr lang="en-US" dirty="0">
                <a:hlinkClick r:id="rId2"/>
              </a:rPr>
              <a:t>https://www.bilibili.com/video/BV11y4y1j79Z/?spm_id_from=333.337.search-card.all.click</a:t>
            </a:r>
            <a:endParaRPr lang="en-US" dirty="0"/>
          </a:p>
          <a:p>
            <a:endParaRPr lang="en-US" dirty="0"/>
          </a:p>
          <a:p>
            <a:r>
              <a:rPr lang="en-US" dirty="0"/>
              <a:t>Here is the link to the bobo doll experiment video if you need </a:t>
            </a:r>
            <a:r>
              <a:rPr lang="en-US"/>
              <a:t>further explanation</a:t>
            </a:r>
            <a:endParaRPr lang="en-US" dirty="0"/>
          </a:p>
          <a:p>
            <a:endParaRPr lang="en-US" dirty="0"/>
          </a:p>
        </p:txBody>
      </p:sp>
    </p:spTree>
    <p:extLst>
      <p:ext uri="{BB962C8B-B14F-4D97-AF65-F5344CB8AC3E}">
        <p14:creationId xmlns:p14="http://schemas.microsoft.com/office/powerpoint/2010/main" val="340101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743F-ABA9-B4E2-4CAB-57B72046BB05}"/>
              </a:ext>
            </a:extLst>
          </p:cNvPr>
          <p:cNvSpPr>
            <a:spLocks noGrp="1"/>
          </p:cNvSpPr>
          <p:nvPr>
            <p:ph type="title"/>
          </p:nvPr>
        </p:nvSpPr>
        <p:spPr/>
        <p:txBody>
          <a:bodyPr/>
          <a:lstStyle/>
          <a:p>
            <a:r>
              <a:rPr lang="en-US" dirty="0"/>
              <a:t>Presentations Group 3</a:t>
            </a:r>
            <a:r>
              <a:rPr lang="en-US" altLang="zh-CN" dirty="0"/>
              <a:t>&amp;4</a:t>
            </a:r>
            <a:endParaRPr lang="en-US" dirty="0"/>
          </a:p>
        </p:txBody>
      </p:sp>
      <p:sp>
        <p:nvSpPr>
          <p:cNvPr id="3" name="Content Placeholder 2">
            <a:extLst>
              <a:ext uri="{FF2B5EF4-FFF2-40B4-BE49-F238E27FC236}">
                <a16:creationId xmlns:a16="http://schemas.microsoft.com/office/drawing/2014/main" id="{7382EE32-1252-27B0-7F62-D5B20C2947BE}"/>
              </a:ext>
            </a:extLst>
          </p:cNvPr>
          <p:cNvSpPr>
            <a:spLocks noGrp="1"/>
          </p:cNvSpPr>
          <p:nvPr>
            <p:ph idx="1"/>
          </p:nvPr>
        </p:nvSpPr>
        <p:spPr/>
        <p:txBody>
          <a:bodyPr/>
          <a:lstStyle/>
          <a:p>
            <a:r>
              <a:rPr lang="en-US" dirty="0"/>
              <a:t>Choose a methods section from a research paper to present</a:t>
            </a:r>
          </a:p>
          <a:p>
            <a:r>
              <a:rPr lang="en-US" dirty="0"/>
              <a:t>Give a brief description of the aim and background of the paper</a:t>
            </a:r>
          </a:p>
          <a:p>
            <a:r>
              <a:rPr lang="en-US" dirty="0"/>
              <a:t>Present the methods section in detail – no need to give results or discussion</a:t>
            </a:r>
          </a:p>
          <a:p>
            <a:r>
              <a:rPr lang="en-US" dirty="0"/>
              <a:t>Give a response to the methods section:</a:t>
            </a:r>
          </a:p>
          <a:p>
            <a:pPr lvl="2"/>
            <a:r>
              <a:rPr lang="en-US" dirty="0"/>
              <a:t>E.g. does it fit the research question</a:t>
            </a:r>
          </a:p>
          <a:p>
            <a:pPr lvl="2"/>
            <a:r>
              <a:rPr lang="en-US" dirty="0"/>
              <a:t>Are there any other possibilities or factors that could influence the results</a:t>
            </a:r>
          </a:p>
          <a:p>
            <a:pPr lvl="2"/>
            <a:r>
              <a:rPr lang="en-US" dirty="0"/>
              <a:t>Are the measurements correct? Is any missing?</a:t>
            </a:r>
          </a:p>
        </p:txBody>
      </p:sp>
    </p:spTree>
    <p:extLst>
      <p:ext uri="{BB962C8B-B14F-4D97-AF65-F5344CB8AC3E}">
        <p14:creationId xmlns:p14="http://schemas.microsoft.com/office/powerpoint/2010/main" val="16073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673C-CFBA-4A0B-B55B-54F137441456}"/>
              </a:ext>
            </a:extLst>
          </p:cNvPr>
          <p:cNvSpPr>
            <a:spLocks noGrp="1"/>
          </p:cNvSpPr>
          <p:nvPr>
            <p:ph type="title"/>
          </p:nvPr>
        </p:nvSpPr>
        <p:spPr/>
        <p:txBody>
          <a:bodyPr/>
          <a:lstStyle/>
          <a:p>
            <a:r>
              <a:rPr lang="en-CA" dirty="0"/>
              <a:t>Methods Section</a:t>
            </a:r>
            <a:endParaRPr lang="en-US" dirty="0"/>
          </a:p>
        </p:txBody>
      </p:sp>
      <p:sp>
        <p:nvSpPr>
          <p:cNvPr id="3" name="Content Placeholder 2">
            <a:extLst>
              <a:ext uri="{FF2B5EF4-FFF2-40B4-BE49-F238E27FC236}">
                <a16:creationId xmlns:a16="http://schemas.microsoft.com/office/drawing/2014/main" id="{746DAF06-7771-40C6-B16E-0D622F1137BB}"/>
              </a:ext>
            </a:extLst>
          </p:cNvPr>
          <p:cNvSpPr>
            <a:spLocks noGrp="1"/>
          </p:cNvSpPr>
          <p:nvPr>
            <p:ph idx="1"/>
          </p:nvPr>
        </p:nvSpPr>
        <p:spPr/>
        <p:txBody>
          <a:bodyPr>
            <a:normAutofit/>
          </a:bodyPr>
          <a:lstStyle/>
          <a:p>
            <a:r>
              <a:rPr lang="en-CA" sz="4400" dirty="0"/>
              <a:t>Two functions</a:t>
            </a:r>
          </a:p>
          <a:p>
            <a:pPr lvl="1"/>
            <a:r>
              <a:rPr lang="en-CA" sz="3200" dirty="0"/>
              <a:t>1. Allows the experiment to be replicated by others so they can see if the results are reproducible </a:t>
            </a:r>
          </a:p>
          <a:p>
            <a:pPr lvl="1"/>
            <a:r>
              <a:rPr lang="en-US" sz="3200" dirty="0"/>
              <a:t>2. Allows the reader to judge if your results and conclusions were valid</a:t>
            </a:r>
          </a:p>
        </p:txBody>
      </p:sp>
    </p:spTree>
    <p:extLst>
      <p:ext uri="{BB962C8B-B14F-4D97-AF65-F5344CB8AC3E}">
        <p14:creationId xmlns:p14="http://schemas.microsoft.com/office/powerpoint/2010/main" val="55588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ABD9-6B6B-428A-A27B-2FA2464374A0}"/>
              </a:ext>
            </a:extLst>
          </p:cNvPr>
          <p:cNvSpPr>
            <a:spLocks noGrp="1"/>
          </p:cNvSpPr>
          <p:nvPr>
            <p:ph type="title"/>
          </p:nvPr>
        </p:nvSpPr>
        <p:spPr/>
        <p:txBody>
          <a:bodyPr/>
          <a:lstStyle/>
          <a:p>
            <a:r>
              <a:rPr lang="en-CA" dirty="0"/>
              <a:t>Variables</a:t>
            </a:r>
            <a:endParaRPr lang="en-US" dirty="0"/>
          </a:p>
        </p:txBody>
      </p:sp>
      <p:sp>
        <p:nvSpPr>
          <p:cNvPr id="3" name="Content Placeholder 2">
            <a:extLst>
              <a:ext uri="{FF2B5EF4-FFF2-40B4-BE49-F238E27FC236}">
                <a16:creationId xmlns:a16="http://schemas.microsoft.com/office/drawing/2014/main" id="{5CC435FE-60D2-48BF-8761-B30B7B21BA57}"/>
              </a:ext>
            </a:extLst>
          </p:cNvPr>
          <p:cNvSpPr>
            <a:spLocks noGrp="1"/>
          </p:cNvSpPr>
          <p:nvPr>
            <p:ph idx="1"/>
          </p:nvPr>
        </p:nvSpPr>
        <p:spPr/>
        <p:txBody>
          <a:bodyPr/>
          <a:lstStyle/>
          <a:p>
            <a:r>
              <a:rPr lang="en-CA" dirty="0"/>
              <a:t>Independent variable: causes a change in other variables</a:t>
            </a:r>
          </a:p>
          <a:p>
            <a:r>
              <a:rPr lang="en-CA" dirty="0"/>
              <a:t>Dependent variable: changes in response to manipulation</a:t>
            </a:r>
          </a:p>
          <a:p>
            <a:r>
              <a:rPr lang="en-CA" dirty="0"/>
              <a:t>Example: Covid-19 effects on the mental health of students</a:t>
            </a:r>
          </a:p>
          <a:p>
            <a:pPr lvl="1"/>
            <a:r>
              <a:rPr lang="en-CA" dirty="0"/>
              <a:t>Covid-19 effects = Independent variables</a:t>
            </a:r>
          </a:p>
          <a:p>
            <a:pPr lvl="1"/>
            <a:r>
              <a:rPr lang="en-CA" dirty="0"/>
              <a:t>Mental health = Dependent variables</a:t>
            </a:r>
            <a:endParaRPr lang="en-US" dirty="0"/>
          </a:p>
        </p:txBody>
      </p:sp>
    </p:spTree>
    <p:extLst>
      <p:ext uri="{BB962C8B-B14F-4D97-AF65-F5344CB8AC3E}">
        <p14:creationId xmlns:p14="http://schemas.microsoft.com/office/powerpoint/2010/main" val="287545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35AB-73BE-4637-9D8B-4821831AA11B}"/>
              </a:ext>
            </a:extLst>
          </p:cNvPr>
          <p:cNvSpPr>
            <a:spLocks noGrp="1"/>
          </p:cNvSpPr>
          <p:nvPr>
            <p:ph type="title"/>
          </p:nvPr>
        </p:nvSpPr>
        <p:spPr/>
        <p:txBody>
          <a:bodyPr/>
          <a:lstStyle/>
          <a:p>
            <a:r>
              <a:rPr lang="en-CA" dirty="0"/>
              <a:t>Validity</a:t>
            </a:r>
            <a:endParaRPr lang="en-US" dirty="0"/>
          </a:p>
        </p:txBody>
      </p:sp>
      <p:sp>
        <p:nvSpPr>
          <p:cNvPr id="3" name="Content Placeholder 2">
            <a:extLst>
              <a:ext uri="{FF2B5EF4-FFF2-40B4-BE49-F238E27FC236}">
                <a16:creationId xmlns:a16="http://schemas.microsoft.com/office/drawing/2014/main" id="{A453C5B5-441C-40DE-92FB-D1DA9571C14C}"/>
              </a:ext>
            </a:extLst>
          </p:cNvPr>
          <p:cNvSpPr>
            <a:spLocks noGrp="1"/>
          </p:cNvSpPr>
          <p:nvPr>
            <p:ph idx="1"/>
          </p:nvPr>
        </p:nvSpPr>
        <p:spPr/>
        <p:txBody>
          <a:bodyPr/>
          <a:lstStyle/>
          <a:p>
            <a:r>
              <a:rPr lang="en-CA" dirty="0"/>
              <a:t>Your results have to be credible and applicable to the readers</a:t>
            </a:r>
          </a:p>
          <a:p>
            <a:r>
              <a:rPr lang="en-CA" dirty="0"/>
              <a:t>Internal validity: are your conclusions actually determined by your experiment?</a:t>
            </a:r>
          </a:p>
          <a:p>
            <a:pPr lvl="1"/>
            <a:r>
              <a:rPr lang="en-CA" dirty="0"/>
              <a:t>Check for extraneous factors that could effect the cause-effect relationship of your variables</a:t>
            </a:r>
          </a:p>
          <a:p>
            <a:r>
              <a:rPr lang="en-CA" dirty="0"/>
              <a:t>External validity: can your conclusions be generalized to a larger population?</a:t>
            </a:r>
          </a:p>
          <a:p>
            <a:pPr lvl="1"/>
            <a:r>
              <a:rPr lang="en-CA" dirty="0"/>
              <a:t>Check your selection of the sample studied</a:t>
            </a:r>
            <a:endParaRPr lang="en-US" dirty="0"/>
          </a:p>
        </p:txBody>
      </p:sp>
    </p:spTree>
    <p:extLst>
      <p:ext uri="{BB962C8B-B14F-4D97-AF65-F5344CB8AC3E}">
        <p14:creationId xmlns:p14="http://schemas.microsoft.com/office/powerpoint/2010/main" val="72657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C575-1811-4E51-95A2-7B2A87E9B9C2}"/>
              </a:ext>
            </a:extLst>
          </p:cNvPr>
          <p:cNvSpPr>
            <a:spLocks noGrp="1"/>
          </p:cNvSpPr>
          <p:nvPr>
            <p:ph type="title"/>
          </p:nvPr>
        </p:nvSpPr>
        <p:spPr/>
        <p:txBody>
          <a:bodyPr/>
          <a:lstStyle/>
          <a:p>
            <a:r>
              <a:rPr lang="en-CA" dirty="0"/>
              <a:t>Writing the methods section</a:t>
            </a:r>
            <a:endParaRPr lang="en-US" dirty="0"/>
          </a:p>
        </p:txBody>
      </p:sp>
      <p:sp>
        <p:nvSpPr>
          <p:cNvPr id="3" name="Content Placeholder 2">
            <a:extLst>
              <a:ext uri="{FF2B5EF4-FFF2-40B4-BE49-F238E27FC236}">
                <a16:creationId xmlns:a16="http://schemas.microsoft.com/office/drawing/2014/main" id="{8B6D8ABB-189F-4C6D-8C9A-DC494C8537CB}"/>
              </a:ext>
            </a:extLst>
          </p:cNvPr>
          <p:cNvSpPr>
            <a:spLocks noGrp="1"/>
          </p:cNvSpPr>
          <p:nvPr>
            <p:ph idx="1"/>
          </p:nvPr>
        </p:nvSpPr>
        <p:spPr/>
        <p:txBody>
          <a:bodyPr>
            <a:normAutofit lnSpcReduction="10000"/>
          </a:bodyPr>
          <a:lstStyle/>
          <a:p>
            <a:r>
              <a:rPr lang="en-CA" dirty="0"/>
              <a:t>Typical structure of the methods section</a:t>
            </a:r>
            <a:r>
              <a:rPr lang="en-US" dirty="0"/>
              <a:t>:</a:t>
            </a:r>
          </a:p>
          <a:p>
            <a:pPr lvl="1"/>
            <a:r>
              <a:rPr lang="en-US" dirty="0"/>
              <a:t>1. Materials used in the study (or people)</a:t>
            </a:r>
          </a:p>
          <a:p>
            <a:pPr lvl="1"/>
            <a:r>
              <a:rPr lang="en-US" dirty="0"/>
              <a:t>2. How were materials prepared (prior to starting the experiment)</a:t>
            </a:r>
          </a:p>
          <a:p>
            <a:pPr lvl="1"/>
            <a:r>
              <a:rPr lang="en-US" dirty="0"/>
              <a:t>3. Research protocol (during the experiment)</a:t>
            </a:r>
          </a:p>
          <a:p>
            <a:pPr lvl="1"/>
            <a:r>
              <a:rPr lang="en-US" dirty="0"/>
              <a:t>4. Measurements taken &amp; calculations/statistical analyses</a:t>
            </a:r>
          </a:p>
          <a:p>
            <a:r>
              <a:rPr lang="en-US" dirty="0"/>
              <a:t>Writing should be in past tense</a:t>
            </a:r>
          </a:p>
          <a:p>
            <a:r>
              <a:rPr lang="en-US" dirty="0"/>
              <a:t>Avoid compound sentences</a:t>
            </a:r>
          </a:p>
          <a:p>
            <a:pPr marL="457200" lvl="1" indent="0">
              <a:buNone/>
            </a:pPr>
            <a:endParaRPr lang="en-CA" dirty="0"/>
          </a:p>
        </p:txBody>
      </p:sp>
    </p:spTree>
    <p:extLst>
      <p:ext uri="{BB962C8B-B14F-4D97-AF65-F5344CB8AC3E}">
        <p14:creationId xmlns:p14="http://schemas.microsoft.com/office/powerpoint/2010/main" val="160947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4F0F-80CE-4E17-AD79-65C894FC9CC8}"/>
              </a:ext>
            </a:extLst>
          </p:cNvPr>
          <p:cNvSpPr>
            <a:spLocks noGrp="1"/>
          </p:cNvSpPr>
          <p:nvPr>
            <p:ph type="title"/>
          </p:nvPr>
        </p:nvSpPr>
        <p:spPr/>
        <p:txBody>
          <a:bodyPr/>
          <a:lstStyle/>
          <a:p>
            <a:r>
              <a:rPr lang="en-CA" dirty="0"/>
              <a:t>Materials/Subjects/Participants</a:t>
            </a:r>
            <a:endParaRPr lang="en-US" dirty="0"/>
          </a:p>
        </p:txBody>
      </p:sp>
      <p:sp>
        <p:nvSpPr>
          <p:cNvPr id="3" name="Content Placeholder 2">
            <a:extLst>
              <a:ext uri="{FF2B5EF4-FFF2-40B4-BE49-F238E27FC236}">
                <a16:creationId xmlns:a16="http://schemas.microsoft.com/office/drawing/2014/main" id="{190A8A0A-0FC3-485C-BB08-6CC42F20C013}"/>
              </a:ext>
            </a:extLst>
          </p:cNvPr>
          <p:cNvSpPr>
            <a:spLocks noGrp="1"/>
          </p:cNvSpPr>
          <p:nvPr>
            <p:ph idx="1"/>
          </p:nvPr>
        </p:nvSpPr>
        <p:spPr/>
        <p:txBody>
          <a:bodyPr>
            <a:normAutofit lnSpcReduction="10000"/>
          </a:bodyPr>
          <a:lstStyle/>
          <a:p>
            <a:r>
              <a:rPr lang="en-CA" dirty="0"/>
              <a:t>Humans</a:t>
            </a:r>
          </a:p>
          <a:p>
            <a:pPr lvl="1"/>
            <a:r>
              <a:rPr lang="en-CA" dirty="0"/>
              <a:t>Descriptive data on demographics (e.g. age, gender, ethnicity/race, etc.)</a:t>
            </a:r>
          </a:p>
          <a:p>
            <a:r>
              <a:rPr lang="en-CA" dirty="0"/>
              <a:t>Animals</a:t>
            </a:r>
          </a:p>
          <a:p>
            <a:pPr lvl="1"/>
            <a:r>
              <a:rPr lang="en-CA" dirty="0"/>
              <a:t>Species, weight, strain, sex, age, etc.</a:t>
            </a:r>
          </a:p>
          <a:p>
            <a:r>
              <a:rPr lang="en-CA" dirty="0"/>
              <a:t>Selection criteria and rationale</a:t>
            </a:r>
          </a:p>
          <a:p>
            <a:r>
              <a:rPr lang="en-CA" dirty="0"/>
              <a:t>Relevant health criteria</a:t>
            </a:r>
          </a:p>
          <a:p>
            <a:r>
              <a:rPr lang="en-CA" dirty="0"/>
              <a:t>Ethical considerations</a:t>
            </a:r>
            <a:endParaRPr lang="en-US" dirty="0"/>
          </a:p>
        </p:txBody>
      </p:sp>
    </p:spTree>
    <p:extLst>
      <p:ext uri="{BB962C8B-B14F-4D97-AF65-F5344CB8AC3E}">
        <p14:creationId xmlns:p14="http://schemas.microsoft.com/office/powerpoint/2010/main" val="392967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EE30-6432-43D3-9A2B-1CFFD2EBFC94}"/>
              </a:ext>
            </a:extLst>
          </p:cNvPr>
          <p:cNvSpPr>
            <a:spLocks noGrp="1"/>
          </p:cNvSpPr>
          <p:nvPr>
            <p:ph type="title"/>
          </p:nvPr>
        </p:nvSpPr>
        <p:spPr/>
        <p:txBody>
          <a:bodyPr/>
          <a:lstStyle/>
          <a:p>
            <a:r>
              <a:rPr lang="en-CA" dirty="0"/>
              <a:t>Preparations</a:t>
            </a:r>
            <a:endParaRPr lang="en-US" dirty="0"/>
          </a:p>
        </p:txBody>
      </p:sp>
      <p:sp>
        <p:nvSpPr>
          <p:cNvPr id="3" name="Content Placeholder 2">
            <a:extLst>
              <a:ext uri="{FF2B5EF4-FFF2-40B4-BE49-F238E27FC236}">
                <a16:creationId xmlns:a16="http://schemas.microsoft.com/office/drawing/2014/main" id="{6C50F965-FA03-40C7-8CDF-7C4929D8097E}"/>
              </a:ext>
            </a:extLst>
          </p:cNvPr>
          <p:cNvSpPr>
            <a:spLocks noGrp="1"/>
          </p:cNvSpPr>
          <p:nvPr>
            <p:ph idx="1"/>
          </p:nvPr>
        </p:nvSpPr>
        <p:spPr/>
        <p:txBody>
          <a:bodyPr/>
          <a:lstStyle/>
          <a:p>
            <a:r>
              <a:rPr lang="en-CA" dirty="0"/>
              <a:t>Any preparations must be given in enough detail to be replicated by others</a:t>
            </a:r>
          </a:p>
          <a:p>
            <a:pPr lvl="1"/>
            <a:r>
              <a:rPr lang="en-CA" dirty="0"/>
              <a:t>Ex: when studying medication, include: manufacturer, concentration, dose, and infusion rate (or flow rate for gases)</a:t>
            </a:r>
          </a:p>
          <a:p>
            <a:r>
              <a:rPr lang="en-CA" dirty="0"/>
              <a:t>For models, introducing any new method for measuring a variable could require discussion depending on how unique or strange the new method is</a:t>
            </a:r>
          </a:p>
          <a:p>
            <a:pPr lvl="1"/>
            <a:r>
              <a:rPr lang="en-CA" dirty="0"/>
              <a:t>Better to establish the method in a separate study first before publishing your main study</a:t>
            </a:r>
          </a:p>
        </p:txBody>
      </p:sp>
    </p:spTree>
    <p:extLst>
      <p:ext uri="{BB962C8B-B14F-4D97-AF65-F5344CB8AC3E}">
        <p14:creationId xmlns:p14="http://schemas.microsoft.com/office/powerpoint/2010/main" val="3578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8E1C-A4C4-4186-ABA4-E90CAE8AA2CE}"/>
              </a:ext>
            </a:extLst>
          </p:cNvPr>
          <p:cNvSpPr>
            <a:spLocks noGrp="1"/>
          </p:cNvSpPr>
          <p:nvPr>
            <p:ph type="title"/>
          </p:nvPr>
        </p:nvSpPr>
        <p:spPr/>
        <p:txBody>
          <a:bodyPr/>
          <a:lstStyle/>
          <a:p>
            <a:r>
              <a:rPr lang="en-CA" dirty="0"/>
              <a:t>Protocol Design</a:t>
            </a:r>
            <a:endParaRPr lang="en-US" dirty="0"/>
          </a:p>
        </p:txBody>
      </p:sp>
      <p:sp>
        <p:nvSpPr>
          <p:cNvPr id="3" name="Content Placeholder 2">
            <a:extLst>
              <a:ext uri="{FF2B5EF4-FFF2-40B4-BE49-F238E27FC236}">
                <a16:creationId xmlns:a16="http://schemas.microsoft.com/office/drawing/2014/main" id="{D5DCB77D-3F18-42C6-8DAA-298861CF65BF}"/>
              </a:ext>
            </a:extLst>
          </p:cNvPr>
          <p:cNvSpPr>
            <a:spLocks noGrp="1"/>
          </p:cNvSpPr>
          <p:nvPr>
            <p:ph idx="1"/>
          </p:nvPr>
        </p:nvSpPr>
        <p:spPr/>
        <p:txBody>
          <a:bodyPr/>
          <a:lstStyle/>
          <a:p>
            <a:r>
              <a:rPr lang="en-CA" dirty="0"/>
              <a:t>Also called Design/Procedure section</a:t>
            </a:r>
          </a:p>
          <a:p>
            <a:r>
              <a:rPr lang="en-CA" dirty="0"/>
              <a:t>Exact sequence of how the procedures are carried out, as well as other variables not controlled by the protocol</a:t>
            </a:r>
          </a:p>
          <a:p>
            <a:r>
              <a:rPr lang="en-CA" dirty="0"/>
              <a:t>Keep audience in mind – not all steps may be obvious for everyone </a:t>
            </a:r>
          </a:p>
          <a:p>
            <a:pPr lvl="1"/>
            <a:r>
              <a:rPr lang="en-CA" dirty="0"/>
              <a:t>Include more information if you’re unsure</a:t>
            </a:r>
            <a:endParaRPr lang="en-US" dirty="0"/>
          </a:p>
        </p:txBody>
      </p:sp>
    </p:spTree>
    <p:extLst>
      <p:ext uri="{BB962C8B-B14F-4D97-AF65-F5344CB8AC3E}">
        <p14:creationId xmlns:p14="http://schemas.microsoft.com/office/powerpoint/2010/main" val="389336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84A4-7BE3-42E4-AB51-AE79228158F6}"/>
              </a:ext>
            </a:extLst>
          </p:cNvPr>
          <p:cNvSpPr>
            <a:spLocks noGrp="1"/>
          </p:cNvSpPr>
          <p:nvPr>
            <p:ph type="title"/>
          </p:nvPr>
        </p:nvSpPr>
        <p:spPr/>
        <p:txBody>
          <a:bodyPr/>
          <a:lstStyle/>
          <a:p>
            <a:r>
              <a:rPr lang="en-CA" dirty="0"/>
              <a:t>Common Errors</a:t>
            </a:r>
            <a:endParaRPr lang="en-US" dirty="0"/>
          </a:p>
        </p:txBody>
      </p:sp>
      <p:sp>
        <p:nvSpPr>
          <p:cNvPr id="3" name="Content Placeholder 2">
            <a:extLst>
              <a:ext uri="{FF2B5EF4-FFF2-40B4-BE49-F238E27FC236}">
                <a16:creationId xmlns:a16="http://schemas.microsoft.com/office/drawing/2014/main" id="{446BD376-1CCD-49C6-AB0F-5F46CAAEB821}"/>
              </a:ext>
            </a:extLst>
          </p:cNvPr>
          <p:cNvSpPr>
            <a:spLocks noGrp="1"/>
          </p:cNvSpPr>
          <p:nvPr>
            <p:ph idx="1"/>
          </p:nvPr>
        </p:nvSpPr>
        <p:spPr/>
        <p:txBody>
          <a:bodyPr/>
          <a:lstStyle/>
          <a:p>
            <a:r>
              <a:rPr lang="en-CA" dirty="0"/>
              <a:t>This section is a description of your experiment – don’t write it like a set of instructions</a:t>
            </a:r>
          </a:p>
          <a:p>
            <a:r>
              <a:rPr lang="en-CA" dirty="0"/>
              <a:t>Avoid mixing the results and methods together</a:t>
            </a:r>
          </a:p>
          <a:p>
            <a:r>
              <a:rPr lang="en-US" dirty="0"/>
              <a:t>There shouldn’t be much background information in this section. Previous studies with the same methods should already be in the introduction</a:t>
            </a:r>
          </a:p>
          <a:p>
            <a:r>
              <a:rPr lang="en-US" dirty="0"/>
              <a:t>Don’t include irrelevant data (e.g. who fed the animals, who inputted the data, etc.)</a:t>
            </a:r>
          </a:p>
        </p:txBody>
      </p:sp>
    </p:spTree>
    <p:extLst>
      <p:ext uri="{BB962C8B-B14F-4D97-AF65-F5344CB8AC3E}">
        <p14:creationId xmlns:p14="http://schemas.microsoft.com/office/powerpoint/2010/main" val="2374042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232</TotalTime>
  <Words>667</Words>
  <Application>Microsoft Office PowerPoint</Application>
  <PresentationFormat>宽屏</PresentationFormat>
  <Paragraphs>65</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方正舒体</vt:lpstr>
      <vt:lpstr>Arial</vt:lpstr>
      <vt:lpstr>Garamond</vt:lpstr>
      <vt:lpstr>Organic</vt:lpstr>
      <vt:lpstr>Methods</vt:lpstr>
      <vt:lpstr>Methods Section</vt:lpstr>
      <vt:lpstr>Variables</vt:lpstr>
      <vt:lpstr>Validity</vt:lpstr>
      <vt:lpstr>Writing the methods section</vt:lpstr>
      <vt:lpstr>Materials/Subjects/Participants</vt:lpstr>
      <vt:lpstr>Preparations</vt:lpstr>
      <vt:lpstr>Protocol Design</vt:lpstr>
      <vt:lpstr>Common Errors</vt:lpstr>
      <vt:lpstr>Group Work</vt:lpstr>
      <vt:lpstr>Group Work</vt:lpstr>
      <vt:lpstr>Presentations Group 3&amp;4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Vicki</dc:creator>
  <cp:lastModifiedBy>Administrator</cp:lastModifiedBy>
  <cp:revision>10</cp:revision>
  <dcterms:created xsi:type="dcterms:W3CDTF">2022-10-23T23:36:49Z</dcterms:created>
  <dcterms:modified xsi:type="dcterms:W3CDTF">2022-10-28T01:36:52Z</dcterms:modified>
</cp:coreProperties>
</file>